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4" r:id="rId5"/>
  </p:sldMasterIdLst>
  <p:notesMasterIdLst>
    <p:notesMasterId r:id="rId17"/>
  </p:notesMasterIdLst>
  <p:handoutMasterIdLst>
    <p:handoutMasterId r:id="rId18"/>
  </p:handoutMasterIdLst>
  <p:sldIdLst>
    <p:sldId id="354" r:id="rId6"/>
    <p:sldId id="345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0gqjlQd/n6by+/10210uA==" hashData="/fw8Fg1DL8nsYIY23n2gwT4TfPy8wiaBldBMcmCVNXUDnjSLLb1ZXZheRHW1JOewb+uM+jyKZxSE6BLfWqQoxw=="/>
  <p:extLst>
    <p:ext uri="{521415D9-36F7-43E2-AB2F-B90AF26B5E84}">
      <p14:sectionLst xmlns:p14="http://schemas.microsoft.com/office/powerpoint/2010/main">
        <p14:section name="lo scenario attuale" id="{B9B51309-D148-4332-87C2-07BE32FBCA3B}">
          <p14:sldIdLst>
            <p14:sldId id="354"/>
            <p14:sldId id="345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ore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00"/>
    <a:srgbClr val="FF0066"/>
    <a:srgbClr val="FF6600"/>
    <a:srgbClr val="DD462F"/>
    <a:srgbClr val="E07720"/>
    <a:srgbClr val="C89800"/>
    <a:srgbClr val="BF9E13"/>
    <a:srgbClr val="C55A11"/>
    <a:srgbClr val="86A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2015" autoAdjust="0"/>
  </p:normalViewPr>
  <p:slideViewPr>
    <p:cSldViewPr snapToGrid="0">
      <p:cViewPr varScale="1">
        <p:scale>
          <a:sx n="81" d="100"/>
          <a:sy n="81" d="100"/>
        </p:scale>
        <p:origin x="605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8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8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12" Type="http://schemas.openxmlformats.org/officeDocument/2006/relationships/image" Target="../media/image107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11" Type="http://schemas.openxmlformats.org/officeDocument/2006/relationships/image" Target="../media/image106.wmf"/><Relationship Id="rId5" Type="http://schemas.openxmlformats.org/officeDocument/2006/relationships/image" Target="../media/image100.wmf"/><Relationship Id="rId10" Type="http://schemas.openxmlformats.org/officeDocument/2006/relationships/image" Target="../media/image105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Relationship Id="rId14" Type="http://schemas.openxmlformats.org/officeDocument/2006/relationships/image" Target="../media/image10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9.wmf"/><Relationship Id="rId7" Type="http://schemas.openxmlformats.org/officeDocument/2006/relationships/image" Target="../media/image1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30.wmf"/><Relationship Id="rId7" Type="http://schemas.openxmlformats.org/officeDocument/2006/relationships/image" Target="../media/image13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5.wmf"/><Relationship Id="rId16" Type="http://schemas.openxmlformats.org/officeDocument/2006/relationships/image" Target="../media/image48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5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6FF7A-B264-4A92-A92B-0F40D4B30006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A647D-13B0-4A74-A026-2E81A6225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30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6T12:59:29.15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1,'5'2,"1"0,-1 1,0-1,0 1,0 0,0 1,0-1,-1 1,1 0,-1 0,0 1,0-1,0 2,16 14,12 10,-1 2,1 4,-5-5,2-1,16 13,-38-39,0 1,0-1,0-1,1 1,0-1,0-1,0 1,0-1,0-1,0 1,1-1,-1-1,0 0,0 0,1 0,-1-1,0 0,1-1,-1 0,0 0,0-1,0 0,3-1,0 0,0-1,0 0,0-1,-1 0,0 0,-1-1,1-1,-1 1,-1-2,1 1,-2-1,1 0,-1-1,2-4,14-51,-10 23,-1 14</inkml:trace>
  <inkml:trace contextRef="#ctx0" brushRef="#br0" timeOffset="2926.99">458 280,'57'122,"-26"-54,2 0,31 42,11-4,83 91,101 86,-175-193,8 6,4-5,3-4,6-3,28 25,-6 6,2 12,120 109,-223-213,29 27,2-3,2-3,13 5,-50-36,-1-1,1-2,1 0,0-1,0-1,1-2,0 0,0-1,0-2,1 0,13-1,-9-2,-3-1</inkml:trace>
  <inkml:trace contextRef="#ctx0" brushRef="#br0" timeOffset="4743.2299">484 382,'0'9,"-5"11,-5 7,-5 11,-1 4,3-1,-1-3,2-3,3-5,3-1,3-7</inkml:trace>
  <inkml:trace contextRef="#ctx0" brushRef="#br0" timeOffset="6446.5">484 306,'4'0,"2"4,8 2,1 4,4 0,-3 3,1-1,6 2,8 3,3-2,-4 2,-4-3,-1-4,0 2,-1 2,-4-1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6T12:59:38.50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6T12:59:37.36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483 127</inkml:trace>
  <inkml:trace contextRef="#ctx0" brushRef="#br0" timeOffset="640.8">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0:03:06.748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240 18 577,'-5'-17'3998,"3"144"-3073,-1-29-371,8 70-554,-1-152-72,-2-15-761,-1-9-1086,-1-4-927</inkml:trace>
  <inkml:trace contextRef="#ctx0" brushRef="#br0" timeOffset="899.97">0 244 384,'0'0'897,"0"0"-443,0 0-187,0 0 566,0 0 272,0 0-272,0 0-358,0 0-214,0 0-37,0 0-10,0 0-33,0 0 1,0 0-129,12 12-90,3-8 78,1-1 1,-1 0-1,1-1 0,0-1 0,-1-1 1,17-1-42,37 2 88,61 3 2315,-130-4-2377,0 2-26,0-2-32,22 0-3208,-14 0-1010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6T13:22:06.879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15.officeredir.microsoft.com/r/rlid2013GettingStartedCntrPPT?clid=1040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77886-8E37-4D4E-98BF-4BB472F1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E1F1C3-216F-4933-9EB2-748E96460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E5E781-F99F-4611-A0FC-7BB7CA87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A72D5C-75B9-4D5B-A180-50868EF0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188698-5F3F-40D8-BE87-BE28E6B1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04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4A94C1-1755-4674-82DC-69D564E9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ED66B-6BF6-4D66-B433-B8FADEEC8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A1656D-57E4-42CE-BC1C-C6578301E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1BEE46-32B8-48E8-A300-BBD35A20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9BB3B9-C82C-4F5D-9FDE-E2A998AA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732485-1F79-45CD-8ABC-EDB372D5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32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5DD49-F3A7-4684-8802-913D56F5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A899E4-148E-4910-BEC4-1E36EA7BE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BA6170-62F4-4182-93C8-E8C294B18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A94F77-17D7-42E9-9C36-08F4174E3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DA9054-BF12-499F-B708-30E5DCFAC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368EFE8-0B7C-4994-9E37-2248124D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80C614-77E0-4C6B-AEC7-CE1ACDB0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5C151D5-92C7-4E21-8715-51C5EE58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237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9421C-03B2-4EDE-812C-D4208DCF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A09F7B-FC91-43E8-8B53-A0A0D0A0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6473AA-E45C-4A12-96E7-C3EA2548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E6B3A2F-4EE3-469B-9982-D91A9933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36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FE0918C-9396-424A-BC4F-E92F4E01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7EA3C1-4BBA-4527-A06A-A3125C10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54A970-801B-491E-98CA-FD7EF1AC3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77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A7A63-4C17-4519-95E0-874DD50A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79360A-955F-4DC7-9955-1DAC20DD6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FC09E0D-AC61-4300-A6B1-4C86CC177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C2C7DD-FE55-4242-9479-F397AB130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7649E1-6232-4625-83D8-3DB9A1BB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A67FB6-FDA4-4BD4-9A0F-2E21B372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05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347C9-3284-4A58-AE0B-A66A17F3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2D317C-70DE-4BB3-9D7B-5E1C0A812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580F5E-4336-418C-B4FC-4A31DCEA3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86557B-066C-4BE4-9A0B-C4E9101B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F67167-5CFB-4FFF-AB8B-6A9F5C57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060622-4AC2-405E-899B-FEA7F539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200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B45570-7EA7-437F-9DD9-F03EFE05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7DFF53-A7E0-4BFE-AF02-9D907BB2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4D83FA-0053-480B-940B-B0307BF7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D41308-1E6B-44D8-AF5E-DFA10C2FE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2C52EC-E78A-403C-A951-CCEF846E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187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D8E2944-1B56-43C3-A57F-BC805ADBF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2C8D9EC-AB68-471F-9BC2-B1BD9B973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7153BB-DAD6-4614-AC64-B79216F0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1A925-5DBA-4E71-8CC3-3AF4ED57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1469DE-D1B9-4850-894D-11F51513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22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cxnSp>
        <p:nvCxnSpPr>
          <p:cNvPr id="8" name="Connettore 1 11">
            <a:extLst>
              <a:ext uri="{FF2B5EF4-FFF2-40B4-BE49-F238E27FC236}">
                <a16:creationId xmlns:a16="http://schemas.microsoft.com/office/drawing/2014/main" id="{FB825907-4747-438C-BDA6-3BC013FBC56E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2792B98E-3082-4EAD-A28A-94CA3AEDAB8D}"/>
              </a:ext>
            </a:extLst>
          </p:cNvPr>
          <p:cNvSpPr/>
          <p:nvPr userDrawn="1"/>
        </p:nvSpPr>
        <p:spPr>
          <a:xfrm>
            <a:off x="8939023" y="6377844"/>
            <a:ext cx="32412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 / </a:t>
            </a: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Carmela CONCILIO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3200ED5-C272-4EF3-AA2D-BD4C31442B12}"/>
              </a:ext>
            </a:extLst>
          </p:cNvPr>
          <p:cNvSpPr/>
          <p:nvPr userDrawn="1"/>
        </p:nvSpPr>
        <p:spPr>
          <a:xfrm>
            <a:off x="5377" y="6377844"/>
            <a:ext cx="4748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Es.4 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735A660-F26F-4220-9560-400A267637B4}"/>
              </a:ext>
            </a:extLst>
          </p:cNvPr>
          <p:cNvSpPr/>
          <p:nvPr userDrawn="1"/>
        </p:nvSpPr>
        <p:spPr>
          <a:xfrm>
            <a:off x="4610633" y="6377843"/>
            <a:ext cx="16403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Trasmissione del calore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AD136DC-4449-45FA-A0A4-EEE64073003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B9854B8-F348-4243-B1F1-0044478C13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02530" y="-56412"/>
            <a:ext cx="2355705" cy="106919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6162E8-BC2B-45E0-8A45-6EECA60BEE98}"/>
              </a:ext>
            </a:extLst>
          </p:cNvPr>
          <p:cNvSpPr txBox="1"/>
          <p:nvPr userDrawn="1"/>
        </p:nvSpPr>
        <p:spPr>
          <a:xfrm>
            <a:off x="11255671" y="-51276"/>
            <a:ext cx="924560" cy="369332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70C0"/>
              </a:gs>
            </a:gsLst>
            <a:lin ang="0" scaled="0"/>
            <a:tileRect/>
          </a:gradFill>
          <a:ln>
            <a:gradFill>
              <a:gsLst>
                <a:gs pos="0">
                  <a:schemeClr val="bg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fld id="{41DE471F-1DB3-4D6A-8C7E-9F7607CE2976}" type="slidenum">
              <a:rPr lang="it-IT" smtClean="0">
                <a:solidFill>
                  <a:schemeClr val="bg1"/>
                </a:solidFill>
              </a:rPr>
              <a:pPr algn="ctr"/>
              <a:t>‹N›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181" y="2194849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1" name="Segnaposto testo 2">
            <a:hlinkClick r:id="rId2" tooltip="Ulteriori informazioni"/>
          </p:cNvPr>
          <p:cNvSpPr txBox="1">
            <a:spLocks/>
          </p:cNvSpPr>
          <p:nvPr userDrawn="1"/>
        </p:nvSpPr>
        <p:spPr>
          <a:xfrm>
            <a:off x="4506012" y="6251799"/>
            <a:ext cx="7685987" cy="37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None/>
            </a:pPr>
            <a:r>
              <a:rPr lang="it-IT" sz="1200" i="0" noProof="1">
                <a:solidFill>
                  <a:schemeClr val="bg1">
                    <a:lumMod val="50000"/>
                  </a:schemeClr>
                </a:solidFill>
              </a:rPr>
              <a:t>CORSO PER ENERGY MANAGER</a:t>
            </a:r>
            <a:r>
              <a:rPr lang="it-IT" sz="1200" noProof="1">
                <a:solidFill>
                  <a:schemeClr val="accent1"/>
                </a:solidFill>
              </a:rPr>
              <a:t>			</a:t>
            </a:r>
            <a:r>
              <a:rPr lang="it-IT" sz="12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Gennaro CUCCURULLO</a:t>
            </a:r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0" y="6251799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" y="0"/>
            <a:ext cx="45060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1510887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5" name="Connettore 1 11">
            <a:extLst>
              <a:ext uri="{FF2B5EF4-FFF2-40B4-BE49-F238E27FC236}">
                <a16:creationId xmlns:a16="http://schemas.microsoft.com/office/drawing/2014/main" id="{48BE110D-FDA9-4650-BDAC-4C259D0D1BC5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F57017C5-37BD-401C-84B8-AB98489BFFA2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5A61FEF-FB3A-472C-B17A-88012F054A90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D4FB911-14A3-4EC5-8AB7-C4077A00843F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6006347-C9A9-4D02-B589-B6D83951726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0" name="Picture 2" descr="EGEEM_no_baseline-02">
            <a:extLst>
              <a:ext uri="{FF2B5EF4-FFF2-40B4-BE49-F238E27FC236}">
                <a16:creationId xmlns:a16="http://schemas.microsoft.com/office/drawing/2014/main" id="{DCDB3369-57EE-45BF-8F8A-A84F987DDE5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29587" r="54059" b="27574"/>
          <a:stretch/>
        </p:blipFill>
        <p:spPr bwMode="auto">
          <a:xfrm>
            <a:off x="11353800" y="276036"/>
            <a:ext cx="710914" cy="78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2D2D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554B0-BDE3-4837-A724-8C92FB98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94E094F-9D74-4A87-9AD3-B620BE9E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537307-B25A-461B-BDCC-540514AA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638024D-90CE-48B2-A644-3CB07EBC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3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>
            <a:extLst>
              <a:ext uri="{FF2B5EF4-FFF2-40B4-BE49-F238E27FC236}">
                <a16:creationId xmlns:a16="http://schemas.microsoft.com/office/drawing/2014/main" id="{D11810F2-3931-47DE-8FEC-39758FB88199}"/>
              </a:ext>
            </a:extLst>
          </p:cNvPr>
          <p:cNvGrpSpPr/>
          <p:nvPr userDrawn="1"/>
        </p:nvGrpSpPr>
        <p:grpSpPr>
          <a:xfrm>
            <a:off x="206" y="1"/>
            <a:ext cx="12184750" cy="1251632"/>
            <a:chOff x="206" y="1"/>
            <a:chExt cx="12184750" cy="1251632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1508954B-E166-45DC-B52D-318058040B8D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B46FC76D-6BCC-4DAD-AD7E-2F6EC4493E21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>
                <a:extLst>
                  <a:ext uri="{FF2B5EF4-FFF2-40B4-BE49-F238E27FC236}">
                    <a16:creationId xmlns:a16="http://schemas.microsoft.com/office/drawing/2014/main" id="{1BE3CC5C-F585-4334-ABBB-497D56FB871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>
                <a:extLst>
                  <a:ext uri="{FF2B5EF4-FFF2-40B4-BE49-F238E27FC236}">
                    <a16:creationId xmlns:a16="http://schemas.microsoft.com/office/drawing/2014/main" id="{9366B4DD-9C23-416C-B5A2-9242D1E2AFF9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CC1BD9A1-5979-43D5-A0DD-AD63AA8FA123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39D2476B-D23C-4EC4-A32E-A7A32AF61252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574C4E4A-CABF-4942-BAA6-D02A6F3AA1E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49D63911-3BC2-4AD6-961B-D079D29B4273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3CC300D4-C8AD-4B75-8292-4F34F76D916E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15DC9BD4-51C7-4E8C-8894-3CDC565A662C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1C45222D-F5E2-4BFC-9F27-26E6AC068D7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E0BB17AA-6D92-4431-85A3-3861EEE927FA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12816A9C-8D92-4561-A222-0C1B801D9078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10F4B14E-A20A-4CC5-A708-94D975355D1D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52FA3B3D-C1FE-4C8D-90E8-8215FF1D78B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0A70293A-874D-4489-8048-9DC7EAF4194E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4AD65A78-CE65-49DE-9AD7-6F8978A2958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57D1FE50-B2CF-430C-AEB9-A8A4A944410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B46FFC1-EA53-4B70-91E7-C04C14ACBC1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9436B177-806D-4263-B3B9-9C86DE94179F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097236D0-7562-4E25-BF95-E30BB6BC42CC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EF254EDB-117B-4639-A38B-3F1E1923FEF6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114BC7D0-2A10-4775-88EA-CD248E15D60C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8123A1F3-218A-4E8C-8EEA-460A3AF04D95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0F838469-D4D1-4259-B418-CD3062028C71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188A355D-C3DA-4E6C-B272-576BEE9A4A1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045FF6A5-1164-4CC8-9643-30C95BBB038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4BD80A0A-8F78-41AF-BAAA-E659E655F97D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AC425BF4-43C8-4578-A906-44CE12EB80FA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8402A916-675D-43EA-A3D4-8F8E74CB0AFD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9E4BF8D5-8F8D-4867-A7C5-2D93A24EFDBF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50FF7FF0-7648-444B-8D0E-AE4E4C23486E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A04FB52F-3D63-401E-B22A-7E541CEAF08F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0BCD74C7-02F8-4167-BE71-C3D4E27CF267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74679CF5-D864-46C3-8793-1D9C6724F4B9}"/>
              </a:ext>
            </a:extLst>
          </p:cNvPr>
          <p:cNvGrpSpPr/>
          <p:nvPr userDrawn="1"/>
        </p:nvGrpSpPr>
        <p:grpSpPr>
          <a:xfrm>
            <a:off x="206" y="1194817"/>
            <a:ext cx="12184750" cy="1251632"/>
            <a:chOff x="206" y="1"/>
            <a:chExt cx="12184750" cy="1251632"/>
          </a:xfrm>
        </p:grpSpPr>
        <p:grpSp>
          <p:nvGrpSpPr>
            <p:cNvPr id="46" name="Gruppo 45">
              <a:extLst>
                <a:ext uri="{FF2B5EF4-FFF2-40B4-BE49-F238E27FC236}">
                  <a16:creationId xmlns:a16="http://schemas.microsoft.com/office/drawing/2014/main" id="{3A0CE5AB-A72F-4AF1-8EB2-BD78126DEE75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D654507B-C0EC-43A5-88F7-41EDE95B3079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F7C2294D-62FC-40E7-BE31-D00869603BAE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8C9A3F13-633A-4DAA-91FC-4023EAB9189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8DEA854C-E440-4B62-ADEF-52DBF1BCBA21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E6CCA685-630B-469F-999D-59193CF48CB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FA2BC82C-5CDD-4848-9EAF-F061CD20CFAE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6DF46602-409E-4B89-9523-6FC1CEBD163A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53B8D2A1-BA1D-4CC8-A1B5-32D3972A5831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172ADB5F-9DA8-4C3D-98BF-DF6988F75F2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2C2BA6CD-0462-4FCC-AC27-424201907C8B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BF7FF009-9D11-4764-82F9-4810C1DB558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F0159066-D9C5-4857-AD71-9F6EF758B10C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>
              <a:extLst>
                <a:ext uri="{FF2B5EF4-FFF2-40B4-BE49-F238E27FC236}">
                  <a16:creationId xmlns:a16="http://schemas.microsoft.com/office/drawing/2014/main" id="{ABFB8A84-F202-4CC3-BAD2-E8A7716BF847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5C38FEE2-1022-4487-8DAC-5F0A0B3DD0C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9FB24C34-4D1A-4EA7-9A30-F314CB6873C7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E6EE8107-0A86-440B-A5BC-8691DEFC89B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>
              <a:extLst>
                <a:ext uri="{FF2B5EF4-FFF2-40B4-BE49-F238E27FC236}">
                  <a16:creationId xmlns:a16="http://schemas.microsoft.com/office/drawing/2014/main" id="{2607AC59-A924-46EF-94F3-8E7CC7D02F48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DBD5E8F1-540D-4FC1-AB0E-1871DCDCF8B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>
              <a:extLst>
                <a:ext uri="{FF2B5EF4-FFF2-40B4-BE49-F238E27FC236}">
                  <a16:creationId xmlns:a16="http://schemas.microsoft.com/office/drawing/2014/main" id="{39091C29-6249-4C83-97A0-E24BC846050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F0499396-4573-4976-BBD1-B58E418CE0E3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4FEE71F6-72F6-4606-8356-5C985EDF793F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DC3398AE-A5AE-4364-9174-D8E2A35A1D1B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580C0DAB-1EEA-4810-8955-8EFC20674308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9D340999-62F1-412A-BEB9-66C7E6CFC68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D994CAA5-9E1D-49D9-94F9-A35373C1587A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diritto 68">
              <a:extLst>
                <a:ext uri="{FF2B5EF4-FFF2-40B4-BE49-F238E27FC236}">
                  <a16:creationId xmlns:a16="http://schemas.microsoft.com/office/drawing/2014/main" id="{AD5E4789-F4A2-4DE2-A74C-7A8654F2B299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8A0DA7E2-9894-4408-962F-0C04AF2D73C7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>
              <a:extLst>
                <a:ext uri="{FF2B5EF4-FFF2-40B4-BE49-F238E27FC236}">
                  <a16:creationId xmlns:a16="http://schemas.microsoft.com/office/drawing/2014/main" id="{9BED7600-0195-4B1E-BD7B-612156175BFB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00AF0F55-3ACE-4653-A2E2-D5CE110F033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D8EB1895-E332-445B-9815-8CB7E916A96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diritto 73">
              <a:extLst>
                <a:ext uri="{FF2B5EF4-FFF2-40B4-BE49-F238E27FC236}">
                  <a16:creationId xmlns:a16="http://schemas.microsoft.com/office/drawing/2014/main" id="{F7EC05B8-F349-421A-B863-37CF22B4C4BF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459724DE-7EDC-4886-BE32-F53C3956F5A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BB3A4FF5-375E-4722-80AA-72068546DA0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91D019F5-E8C2-4413-93BE-5879AFAF312A}"/>
              </a:ext>
            </a:extLst>
          </p:cNvPr>
          <p:cNvGrpSpPr/>
          <p:nvPr userDrawn="1"/>
        </p:nvGrpSpPr>
        <p:grpSpPr>
          <a:xfrm>
            <a:off x="206" y="2387480"/>
            <a:ext cx="12184750" cy="1251632"/>
            <a:chOff x="206" y="1"/>
            <a:chExt cx="12184750" cy="1251632"/>
          </a:xfrm>
        </p:grpSpPr>
        <p:grpSp>
          <p:nvGrpSpPr>
            <p:cNvPr id="81" name="Gruppo 80">
              <a:extLst>
                <a:ext uri="{FF2B5EF4-FFF2-40B4-BE49-F238E27FC236}">
                  <a16:creationId xmlns:a16="http://schemas.microsoft.com/office/drawing/2014/main" id="{F3594BCF-ACCB-4D08-A0F4-86BAA1C30F40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id="{940F2B50-9E47-4422-BA08-70103BFE81CC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60B2B3EA-FA2A-4EA3-9D71-0F8BDEEFB6D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9DE6185D-2BB1-4434-B47E-4046B827E614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28478209-1E03-44E0-B405-530AE380886F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5C351DEA-3078-489C-9549-D27A05237DAA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904EB86E-35AE-4AD8-949C-28C8979076C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5F85A58D-53B1-4670-BBE1-A46F08657635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85FDAD7D-9657-45AF-8796-F385202A32A3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D3D1155F-2967-4EFC-9B3D-72FCCE5ECFAE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6C75EA90-FFD9-4278-B4BA-0ACF2EA8930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5E56C7B9-0F4F-4717-B647-A519D73D694F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ECCE9BEB-9A36-4AC9-BC9F-77CCDF284B91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6E5C384E-DBCC-469E-99F8-2D11A9A04F98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24170918-D8D4-4C95-935F-59082D5E064F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CBC67B8F-4127-4C7B-9601-B6F3BDC11E35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EC0D6AD7-2156-408A-939E-AB4187C35668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5D8B0B93-448C-4B33-80A7-6BBC4059C336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>
              <a:extLst>
                <a:ext uri="{FF2B5EF4-FFF2-40B4-BE49-F238E27FC236}">
                  <a16:creationId xmlns:a16="http://schemas.microsoft.com/office/drawing/2014/main" id="{883F4D52-8A8D-4D74-B638-D9653FFD2ACB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729EAF4A-4F2E-4962-B666-B88459C30D1D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3742AAD7-BA11-4D38-99F1-923E7C11A9E2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D0196959-16FE-403A-8811-607D65333141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3093D9A4-CFFD-43D2-B753-9A76F9C91E02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DA3FC64E-7C24-436D-8664-632D7A9624CF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7B1D08B4-ECF6-4186-8A05-0CCA9F96925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BC8768B9-734C-4C86-9080-0336055A0699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BB21A95F-5018-498C-A9E2-D9AE5DCAF404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8E6F5500-683D-4FCB-B6FF-3A6D7CB12EB0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B01DF5DD-309D-43EC-A1B9-19C6A590D32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405386A0-C2A2-485C-8DE8-EA8C9DEC6D6F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E8F62318-44B8-472E-B599-48A171CE9B90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0D290C48-F5FB-4F7F-B197-FAE34A3F18C2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2EE58D96-872A-474F-ACF8-0624C445EBD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FDFFE756-D8CF-4260-869B-265D622E1B41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uppo 114">
            <a:extLst>
              <a:ext uri="{FF2B5EF4-FFF2-40B4-BE49-F238E27FC236}">
                <a16:creationId xmlns:a16="http://schemas.microsoft.com/office/drawing/2014/main" id="{C0570BBF-C659-4B59-85CC-ABA629D32C37}"/>
              </a:ext>
            </a:extLst>
          </p:cNvPr>
          <p:cNvGrpSpPr/>
          <p:nvPr userDrawn="1"/>
        </p:nvGrpSpPr>
        <p:grpSpPr>
          <a:xfrm>
            <a:off x="206" y="3582296"/>
            <a:ext cx="12184750" cy="1251632"/>
            <a:chOff x="206" y="1"/>
            <a:chExt cx="12184750" cy="1251632"/>
          </a:xfrm>
        </p:grpSpPr>
        <p:grpSp>
          <p:nvGrpSpPr>
            <p:cNvPr id="116" name="Gruppo 115">
              <a:extLst>
                <a:ext uri="{FF2B5EF4-FFF2-40B4-BE49-F238E27FC236}">
                  <a16:creationId xmlns:a16="http://schemas.microsoft.com/office/drawing/2014/main" id="{4F3E153E-1C35-4D90-9001-D704507C5023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335A09C8-63B4-4F37-B2AE-67282242765E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diritto 147">
                <a:extLst>
                  <a:ext uri="{FF2B5EF4-FFF2-40B4-BE49-F238E27FC236}">
                    <a16:creationId xmlns:a16="http://schemas.microsoft.com/office/drawing/2014/main" id="{C960672E-0054-4686-84C3-36850798E87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84A0C2B2-8225-4DD8-9CC8-D3698C77BA26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CC4685B6-E7E6-4D25-81D4-489B5231ED08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738A9DA8-8574-4D0B-A5EE-BE4A818E336C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A8DAAA06-4BDF-413A-B4F4-334D16965E4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E97086EB-E286-4D35-B4B7-60EE9E25891D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165CEA87-F789-4E67-9206-B3CE2F0BE6D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C6B20762-C6CE-47B3-9991-E1F9EFBE2B9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6145F0BB-34A3-44C0-8AAB-8973E8452624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07D49F64-FED5-4EF6-B424-9C7C57BB02A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diritto 124">
              <a:extLst>
                <a:ext uri="{FF2B5EF4-FFF2-40B4-BE49-F238E27FC236}">
                  <a16:creationId xmlns:a16="http://schemas.microsoft.com/office/drawing/2014/main" id="{3BD90F52-5A8D-441D-8010-CD469D8600D6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0EDAC3EA-7D5A-49B6-BADD-B4B5CC1DD9A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265C8AC5-E01C-47C3-B030-0C25AC53144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0CB764D7-D3F9-4D76-9BF2-B9F469ECD7A1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C332CA84-2B29-4712-838E-5343F69ECBD1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D98958FF-3EFE-41F6-A50B-9E0EB8D4EDF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DE0EDED2-52D3-4B0E-98A1-9C365A430CA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BFB8BDAA-D5F7-4CF9-9E6C-DE340C5A6618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62A88D99-5D25-4E2E-B432-1F5437BE1409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BE41DEC5-0EFD-446B-84DD-3DE1FAFC7C99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87110DDB-E214-4FE2-9FC7-A7FE85E58D8D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7C16EF8F-7112-428E-8E0D-A2203D250A62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57C42DE4-80F8-43DA-9A5C-FA1D15FDC6A3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1648768E-5596-4120-A0B4-C9D9F395D408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FAD85AA5-28CF-4961-A232-D439A069875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86354FF6-1FEA-4A66-BAEF-06AB0FCB93E6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98CADB3B-BC81-4AB3-836C-327342697A40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10C34CA5-6BE9-4F5B-9559-85D4BC1D113B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D7BE6309-D9D8-4688-8938-0F0783C4E73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254060CF-8F22-4BE6-9617-BCC1FD0AB41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B691C096-E77A-4126-95D6-2FFFFE60E6E4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D22AE5A7-A7A0-4940-9172-68F8B08A9322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6DCD9BD8-E67B-4287-B347-DC27F908AB0F}"/>
              </a:ext>
            </a:extLst>
          </p:cNvPr>
          <p:cNvGrpSpPr/>
          <p:nvPr userDrawn="1"/>
        </p:nvGrpSpPr>
        <p:grpSpPr>
          <a:xfrm>
            <a:off x="206" y="4805012"/>
            <a:ext cx="12184750" cy="1251632"/>
            <a:chOff x="206" y="1"/>
            <a:chExt cx="12184750" cy="1251632"/>
          </a:xfrm>
        </p:grpSpPr>
        <p:grpSp>
          <p:nvGrpSpPr>
            <p:cNvPr id="151" name="Gruppo 150">
              <a:extLst>
                <a:ext uri="{FF2B5EF4-FFF2-40B4-BE49-F238E27FC236}">
                  <a16:creationId xmlns:a16="http://schemas.microsoft.com/office/drawing/2014/main" id="{28F279CF-6725-4978-8EE3-F20C95AD4A47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0FB1A4EA-452E-4055-8AB6-6DEA55063BC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35D767C0-70E3-4447-8709-FB3C5217F00F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16983739-4F55-4CA5-8079-8FDD4ACC044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1C54A191-15A3-426E-A576-5C882D18A2C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503A8E37-86A6-4A04-B2C5-FB64C463B76B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6F12B8A4-BF1E-4F99-BEBF-4A160B175FB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B4819588-EAE5-4367-A0D7-C12EBA166107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id="{11192A86-39D3-41F8-B2F4-DAC38DD2824C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CB96E97A-630E-49F0-8BC2-27D216412A91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A6DA4853-6240-4A7F-9711-B4C0EE3ED269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76443FD6-F230-4DAE-B98D-4551A8066ABE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28F5E475-C956-43BD-9043-58EDB83A4E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13A11A83-A69D-4719-8EB4-BF1F60BF418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diritto 161">
              <a:extLst>
                <a:ext uri="{FF2B5EF4-FFF2-40B4-BE49-F238E27FC236}">
                  <a16:creationId xmlns:a16="http://schemas.microsoft.com/office/drawing/2014/main" id="{84488789-A2E8-4151-BB99-E81F5408B126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4BB2FC3D-38E2-4107-AB08-637EF0BD657C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DE841033-8FBC-4C17-A0BC-D4BFF5CCC09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id="{547EFB91-20C9-4827-80A7-F25D6A45C6D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6A09CAC2-565D-4719-9DE5-FA4893D1EED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EC305856-A58A-4B4C-8D13-8ED2B25D651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>
              <a:extLst>
                <a:ext uri="{FF2B5EF4-FFF2-40B4-BE49-F238E27FC236}">
                  <a16:creationId xmlns:a16="http://schemas.microsoft.com/office/drawing/2014/main" id="{8F79FCAE-E138-4E07-A9EE-F38A0FB2431F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603A8574-D9CD-473A-8205-3EE45C1971DB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6F34E887-7398-434C-803B-1A42ED4C872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34091DFB-BB4A-40D6-91B2-066308E75C39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F710CBA2-7843-4B02-A8E9-BC7F6FB2E97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ABDD4005-11F3-45B1-854E-395BDE8D17B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3E02C59A-3610-4A5C-AD6B-34CE82D5C8C8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205026F7-0722-4AC4-B3CF-9F00E3F79635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F16539AC-5E8D-4A28-A796-A04D11B4F59E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2AAFC757-7400-4D86-8BF6-6D07F61E7C4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1CABADA3-B651-4251-B7C8-A98C50BABE06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6904FAD3-68ED-4F49-B9BE-2BDA24A01E7A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FD842FC7-183E-4B7A-B774-3D2851E5494C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81C23204-0BB5-4CD1-B217-D1F7BBBCAAF5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uppo 184">
            <a:extLst>
              <a:ext uri="{FF2B5EF4-FFF2-40B4-BE49-F238E27FC236}">
                <a16:creationId xmlns:a16="http://schemas.microsoft.com/office/drawing/2014/main" id="{90867986-FEC9-4017-AE77-D98E5BC4AC72}"/>
              </a:ext>
            </a:extLst>
          </p:cNvPr>
          <p:cNvGrpSpPr/>
          <p:nvPr userDrawn="1"/>
        </p:nvGrpSpPr>
        <p:grpSpPr>
          <a:xfrm>
            <a:off x="206" y="5999828"/>
            <a:ext cx="12184750" cy="1251632"/>
            <a:chOff x="206" y="1"/>
            <a:chExt cx="12184750" cy="1251632"/>
          </a:xfrm>
        </p:grpSpPr>
        <p:grpSp>
          <p:nvGrpSpPr>
            <p:cNvPr id="186" name="Gruppo 185">
              <a:extLst>
                <a:ext uri="{FF2B5EF4-FFF2-40B4-BE49-F238E27FC236}">
                  <a16:creationId xmlns:a16="http://schemas.microsoft.com/office/drawing/2014/main" id="{89B9772D-673E-4089-8109-A00C2122F59C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39375B2C-528A-4AE3-AC73-EC80AE67C65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4B52F323-43FB-4DBE-8E9D-AD0A7F6EB63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008ADF15-3153-4AD4-AD9F-58B4D5D2A2F7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7587B6E1-258F-45E0-928E-B795E160A07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69640873-4A6E-4E8D-9501-C91800D496E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9EAA1B40-E626-4495-8A80-D2AC8F147E40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2167A783-70AB-4ACE-A031-243D245AEA5E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7B052F96-DA82-4E54-8304-BE9080ED561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6DF01A18-9B39-4082-BCAC-991ACCF3288D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6210D9C7-325B-4CB1-A1F8-450778DB054C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4768A166-EAD6-4040-A1BD-1C30ACAF9A10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2795EB64-FF01-4F1E-90AC-CD1D0BC84C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83481BA0-7521-4762-995B-D69A68180952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diritto 196">
              <a:extLst>
                <a:ext uri="{FF2B5EF4-FFF2-40B4-BE49-F238E27FC236}">
                  <a16:creationId xmlns:a16="http://schemas.microsoft.com/office/drawing/2014/main" id="{642CEF7B-91FB-4F32-B92B-3E95FC9B1F7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63AF5206-2455-43E3-A4C6-74DC5498C843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4A5D2AFA-C78A-4EE0-87F6-5889127BEC2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C82CA98B-4E0A-43B3-8EBF-7680B9B1F45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81CD628E-F409-41A6-BF1A-AC28042B3D99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951D0B0D-9B57-428E-A1F5-02562377663E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D7D0BBAC-18C4-4FBE-A32D-511B3278DC21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B19F1343-D963-4B69-B8C6-B7614F173C07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6EA118EB-841A-4454-A501-DF8FBC12F2C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DC19DC7E-46A2-4D56-91B4-0135D2FFB6DB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A5355904-EE2F-4402-86B0-3F4F690E72C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7FBA9450-73FA-4193-B6E4-AFAA0C7E1F4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BC57179C-3CBE-4742-B2A4-0047855422A6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F8F74C23-2E00-4527-A253-27187D89B972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4E3CC904-27DE-4E25-B66E-E0D85CB067D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56BFC36D-F44E-49BA-9DD2-67D606E1C542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A930EA80-0677-49D3-A7E5-4A64FB35F752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AAF13734-B927-4CA0-9F35-DD1EFB2CC5C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E669893F-F061-498F-9407-627CE2C3BF11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634072FA-E9FC-4214-929E-EFCEA431031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013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6E581-0AB1-4E6B-96B5-B7FF9E16B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42239-A789-4363-AB66-109CB3D5E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7ED1D4-FBBF-45FE-B7A5-8E2A5F54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F18E88-759A-4AD8-B716-662896C5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A6D2C9-0424-4C33-A770-11088A5E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55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0E484-F927-4495-A828-DC37A81D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9AF9B0-0C1E-4565-ADE8-973AAEF7F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211251-4803-406E-BC97-33419196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1B46FE-F64D-4C10-96C0-55939579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3E2E02-08CD-4541-9669-9AA5AAF0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56800" y="41338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413702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3392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5" r:id="rId4"/>
    <p:sldLayoutId id="2147483668" r:id="rId5"/>
    <p:sldLayoutId id="2147483686" r:id="rId6"/>
    <p:sldLayoutId id="214748368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9A7AFB-94C0-4ECA-8436-76779AEF4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BD1F48-3F98-46BE-AEC4-8827A5464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ED5196-3048-43F1-9E8B-DC9D761EA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1E21EB-F9BD-4648-BA59-F71B97C85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056854-1495-428E-B8FA-38D7348AB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60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91.wmf"/><Relationship Id="rId26" Type="http://schemas.openxmlformats.org/officeDocument/2006/relationships/image" Target="../media/image95.wmf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3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91.bin"/><Relationship Id="rId25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wmf"/><Relationship Id="rId20" Type="http://schemas.openxmlformats.org/officeDocument/2006/relationships/image" Target="../media/image92.wmf"/><Relationship Id="rId29" Type="http://schemas.openxmlformats.org/officeDocument/2006/relationships/image" Target="../media/image106.png"/><Relationship Id="rId1" Type="http://schemas.openxmlformats.org/officeDocument/2006/relationships/vmlDrawing" Target="../drawings/vmlDrawing9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88.bin"/><Relationship Id="rId24" Type="http://schemas.openxmlformats.org/officeDocument/2006/relationships/image" Target="../media/image94.wmf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23" Type="http://schemas.openxmlformats.org/officeDocument/2006/relationships/oleObject" Target="../embeddings/oleObject94.bin"/><Relationship Id="rId28" Type="http://schemas.openxmlformats.org/officeDocument/2006/relationships/image" Target="../media/image105.png"/><Relationship Id="rId10" Type="http://schemas.openxmlformats.org/officeDocument/2006/relationships/image" Target="../media/image87.wmf"/><Relationship Id="rId19" Type="http://schemas.openxmlformats.org/officeDocument/2006/relationships/oleObject" Target="../embeddings/oleObject92.bin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89.wmf"/><Relationship Id="rId22" Type="http://schemas.openxmlformats.org/officeDocument/2006/relationships/image" Target="../media/image93.wmf"/><Relationship Id="rId27" Type="http://schemas.openxmlformats.org/officeDocument/2006/relationships/image" Target="../media/image10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103.wmf"/><Relationship Id="rId26" Type="http://schemas.openxmlformats.org/officeDocument/2006/relationships/image" Target="../media/image107.wmf"/><Relationship Id="rId3" Type="http://schemas.openxmlformats.org/officeDocument/2006/relationships/oleObject" Target="../embeddings/oleObject96.bin"/><Relationship Id="rId21" Type="http://schemas.openxmlformats.org/officeDocument/2006/relationships/oleObject" Target="../embeddings/oleObject105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103.bin"/><Relationship Id="rId25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2.wmf"/><Relationship Id="rId20" Type="http://schemas.openxmlformats.org/officeDocument/2006/relationships/image" Target="../media/image104.wmf"/><Relationship Id="rId29" Type="http://schemas.openxmlformats.org/officeDocument/2006/relationships/oleObject" Target="../embeddings/oleObject109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100.bin"/><Relationship Id="rId24" Type="http://schemas.openxmlformats.org/officeDocument/2006/relationships/image" Target="../media/image106.wmf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23" Type="http://schemas.openxmlformats.org/officeDocument/2006/relationships/oleObject" Target="../embeddings/oleObject106.bin"/><Relationship Id="rId28" Type="http://schemas.openxmlformats.org/officeDocument/2006/relationships/image" Target="../media/image108.wmf"/><Relationship Id="rId10" Type="http://schemas.openxmlformats.org/officeDocument/2006/relationships/image" Target="../media/image99.wmf"/><Relationship Id="rId19" Type="http://schemas.openxmlformats.org/officeDocument/2006/relationships/oleObject" Target="../embeddings/oleObject104.bin"/><Relationship Id="rId31" Type="http://schemas.openxmlformats.org/officeDocument/2006/relationships/image" Target="../media/image121.png"/><Relationship Id="rId4" Type="http://schemas.openxmlformats.org/officeDocument/2006/relationships/image" Target="../media/image96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101.wmf"/><Relationship Id="rId22" Type="http://schemas.openxmlformats.org/officeDocument/2006/relationships/image" Target="../media/image105.wmf"/><Relationship Id="rId27" Type="http://schemas.openxmlformats.org/officeDocument/2006/relationships/oleObject" Target="../embeddings/oleObject108.bin"/><Relationship Id="rId30" Type="http://schemas.openxmlformats.org/officeDocument/2006/relationships/image" Target="../media/image10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6.png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10" Type="http://schemas.openxmlformats.org/officeDocument/2006/relationships/image" Target="../media/image7.wmf"/><Relationship Id="rId19" Type="http://schemas.openxmlformats.org/officeDocument/2006/relationships/image" Target="../media/image11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9.bin"/><Relationship Id="rId18" Type="http://schemas.openxmlformats.org/officeDocument/2006/relationships/customXml" Target="../ink/ink1.xml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25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17" Type="http://schemas.openxmlformats.org/officeDocument/2006/relationships/image" Target="../media/image15.wmf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customXml" Target="../ink/ink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24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3.png"/><Relationship Id="rId23" Type="http://schemas.openxmlformats.org/officeDocument/2006/relationships/image" Target="../media/image26.png"/><Relationship Id="rId10" Type="http://schemas.openxmlformats.org/officeDocument/2006/relationships/image" Target="../media/image20.wmf"/><Relationship Id="rId19" Type="http://schemas.openxmlformats.org/officeDocument/2006/relationships/image" Target="../media/image24.png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2.wmf"/><Relationship Id="rId22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29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27.wmf"/><Relationship Id="rId19" Type="http://schemas.openxmlformats.org/officeDocument/2006/relationships/image" Target="../media/image28.png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35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31.wmf"/><Relationship Id="rId19" Type="http://schemas.openxmlformats.org/officeDocument/2006/relationships/image" Target="../media/image34.png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3.bin"/><Relationship Id="rId21" Type="http://schemas.openxmlformats.org/officeDocument/2006/relationships/image" Target="../media/image41.wmf"/><Relationship Id="rId34" Type="http://schemas.openxmlformats.org/officeDocument/2006/relationships/oleObject" Target="../embeddings/oleObject47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33" Type="http://schemas.openxmlformats.org/officeDocument/2006/relationships/image" Target="../media/image47.wmf"/><Relationship Id="rId38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29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42.bin"/><Relationship Id="rId32" Type="http://schemas.openxmlformats.org/officeDocument/2006/relationships/oleObject" Target="../embeddings/oleObject46.bin"/><Relationship Id="rId37" Type="http://schemas.openxmlformats.org/officeDocument/2006/relationships/image" Target="../media/image49.wmf"/><Relationship Id="rId5" Type="http://schemas.openxmlformats.org/officeDocument/2006/relationships/image" Target="../media/image34.wmf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28" Type="http://schemas.openxmlformats.org/officeDocument/2006/relationships/oleObject" Target="../embeddings/oleObject44.bin"/><Relationship Id="rId36" Type="http://schemas.openxmlformats.org/officeDocument/2006/relationships/oleObject" Target="../embeddings/oleObject48.bin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0.wmf"/><Relationship Id="rId31" Type="http://schemas.openxmlformats.org/officeDocument/2006/relationships/image" Target="../media/image4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Relationship Id="rId27" Type="http://schemas.openxmlformats.org/officeDocument/2006/relationships/image" Target="../media/image44.wmf"/><Relationship Id="rId30" Type="http://schemas.openxmlformats.org/officeDocument/2006/relationships/oleObject" Target="../embeddings/oleObject45.bin"/><Relationship Id="rId35" Type="http://schemas.openxmlformats.org/officeDocument/2006/relationships/image" Target="../media/image48.wmf"/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4.wmf"/><Relationship Id="rId19" Type="http://schemas.openxmlformats.org/officeDocument/2006/relationships/image" Target="../media/image61.png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6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5.wmf"/><Relationship Id="rId26" Type="http://schemas.openxmlformats.org/officeDocument/2006/relationships/image" Target="../media/image68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66.bin"/><Relationship Id="rId34" Type="http://schemas.openxmlformats.org/officeDocument/2006/relationships/image" Target="../media/image72.wmf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4.bin"/><Relationship Id="rId25" Type="http://schemas.openxmlformats.org/officeDocument/2006/relationships/oleObject" Target="../embeddings/oleObject69.bin"/><Relationship Id="rId3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29" Type="http://schemas.openxmlformats.org/officeDocument/2006/relationships/oleObject" Target="../embeddings/oleObject7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1.bin"/><Relationship Id="rId24" Type="http://schemas.openxmlformats.org/officeDocument/2006/relationships/oleObject" Target="../embeddings/oleObject68.bin"/><Relationship Id="rId32" Type="http://schemas.openxmlformats.org/officeDocument/2006/relationships/image" Target="../media/image71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oleObject" Target="../embeddings/oleObject67.bin"/><Relationship Id="rId28" Type="http://schemas.openxmlformats.org/officeDocument/2006/relationships/image" Target="../media/image69.wmf"/><Relationship Id="rId36" Type="http://schemas.openxmlformats.org/officeDocument/2006/relationships/image" Target="../media/image77.png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5.bin"/><Relationship Id="rId31" Type="http://schemas.openxmlformats.org/officeDocument/2006/relationships/oleObject" Target="../embeddings/oleObject7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70.bin"/><Relationship Id="rId30" Type="http://schemas.openxmlformats.org/officeDocument/2006/relationships/image" Target="../media/image70.wmf"/><Relationship Id="rId35" Type="http://schemas.openxmlformats.org/officeDocument/2006/relationships/image" Target="../media/image73.png"/><Relationship Id="rId8" Type="http://schemas.openxmlformats.org/officeDocument/2006/relationships/image" Target="../media/image6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3.bin"/><Relationship Id="rId42" Type="http://schemas.openxmlformats.org/officeDocument/2006/relationships/customXml" Target="../ink/ink5.xml"/><Relationship Id="rId47" Type="http://schemas.openxmlformats.org/officeDocument/2006/relationships/image" Target="../media/image89.png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81.bin"/><Relationship Id="rId46" Type="http://schemas.openxmlformats.org/officeDocument/2006/relationships/image" Target="../media/image8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41" Type="http://schemas.openxmlformats.org/officeDocument/2006/relationships/image" Target="../media/image115.png"/><Relationship Id="rId1" Type="http://schemas.openxmlformats.org/officeDocument/2006/relationships/vmlDrawing" Target="../drawings/vmlDrawing8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8.bin"/><Relationship Id="rId45" Type="http://schemas.openxmlformats.org/officeDocument/2006/relationships/image" Target="../media/image94.png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23" Type="http://schemas.openxmlformats.org/officeDocument/2006/relationships/customXml" Target="../ink/ink4.xml"/><Relationship Id="rId49" Type="http://schemas.openxmlformats.org/officeDocument/2006/relationships/image" Target="../media/image91.png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79.wmf"/><Relationship Id="rId22" Type="http://schemas.openxmlformats.org/officeDocument/2006/relationships/image" Target="../media/image83.wmf"/><Relationship Id="rId48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13DE10AA-D2C0-410A-91E3-CC4472FB81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92" y="144342"/>
            <a:ext cx="2161905" cy="885714"/>
          </a:xfrm>
          <a:prstGeom prst="rect">
            <a:avLst/>
          </a:prstGeom>
        </p:spPr>
      </p:pic>
      <p:pic>
        <p:nvPicPr>
          <p:cNvPr id="10" name="Immagine 9" descr="Immagine che contiene chitarra&#10;&#10;Descrizione generata automaticamente">
            <a:extLst>
              <a:ext uri="{FF2B5EF4-FFF2-40B4-BE49-F238E27FC236}">
                <a16:creationId xmlns:a16="http://schemas.microsoft.com/office/drawing/2014/main" id="{179829D3-4DD9-49A9-9934-035558D81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309" y="88058"/>
            <a:ext cx="2065412" cy="998283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650D3C-BF11-4093-B01B-4D7872DC44B2}"/>
              </a:ext>
            </a:extLst>
          </p:cNvPr>
          <p:cNvSpPr txBox="1"/>
          <p:nvPr/>
        </p:nvSpPr>
        <p:spPr>
          <a:xfrm>
            <a:off x="0" y="619179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accent1"/>
                </a:solidFill>
                <a:latin typeface="+mj-lt"/>
                <a:cs typeface="Calibri" pitchFamily="34" charset="0"/>
              </a:rPr>
              <a:t>a cura dell’ Ing. </a:t>
            </a:r>
            <a:r>
              <a:rPr lang="it-IT" sz="2800" dirty="0" smtClean="0">
                <a:solidFill>
                  <a:schemeClr val="accent1"/>
                </a:solidFill>
                <a:latin typeface="+mj-lt"/>
                <a:cs typeface="Calibri" pitchFamily="34" charset="0"/>
              </a:rPr>
              <a:t>Carmela Concilio</a:t>
            </a:r>
            <a:endParaRPr lang="it-IT" sz="2800" dirty="0">
              <a:solidFill>
                <a:schemeClr val="accent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66FD6231-7773-41E6-A756-B5AA716967C1}"/>
              </a:ext>
            </a:extLst>
          </p:cNvPr>
          <p:cNvSpPr txBox="1">
            <a:spLocks/>
          </p:cNvSpPr>
          <p:nvPr/>
        </p:nvSpPr>
        <p:spPr>
          <a:xfrm>
            <a:off x="0" y="60355"/>
            <a:ext cx="12192000" cy="28472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300"/>
              </a:spcBef>
            </a:pPr>
            <a:r>
              <a:rPr lang="it-IT" sz="2800" b="0" dirty="0"/>
              <a:t>corso di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TRASMISSIONE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DEL CALORE</a:t>
            </a:r>
          </a:p>
          <a:p>
            <a:pPr algn="ctr">
              <a:spcBef>
                <a:spcPts val="300"/>
              </a:spcBef>
            </a:pPr>
            <a:r>
              <a:rPr lang="it-IT" sz="2800" b="0" i="1" dirty="0"/>
              <a:t>aa </a:t>
            </a:r>
            <a:r>
              <a:rPr lang="it-IT" sz="2800" b="0" i="1" dirty="0" smtClean="0"/>
              <a:t>2020/21</a:t>
            </a:r>
            <a:endParaRPr lang="it-IT" sz="2800" b="0" i="1" dirty="0"/>
          </a:p>
          <a:p>
            <a:pPr algn="ctr">
              <a:spcBef>
                <a:spcPts val="300"/>
              </a:spcBef>
            </a:pPr>
            <a:r>
              <a:rPr lang="it-IT" sz="2800" b="0" dirty="0"/>
              <a:t>Prof. Gennaro CUCCURULLO</a:t>
            </a:r>
          </a:p>
          <a:p>
            <a:pPr algn="ctr"/>
            <a:endParaRPr lang="it-IT" sz="2800" b="0" i="1" dirty="0"/>
          </a:p>
          <a:p>
            <a:pPr algn="ctr"/>
            <a:endParaRPr lang="it-IT" sz="2800" b="0" dirty="0"/>
          </a:p>
          <a:p>
            <a:pPr algn="ctr">
              <a:spcBef>
                <a:spcPts val="1200"/>
              </a:spcBef>
            </a:pPr>
            <a:endParaRPr lang="it-IT" sz="4400" b="0" i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431691D-A47D-4E1A-BADD-F20970F77BF7}"/>
              </a:ext>
            </a:extLst>
          </p:cNvPr>
          <p:cNvSpPr txBox="1"/>
          <p:nvPr/>
        </p:nvSpPr>
        <p:spPr>
          <a:xfrm>
            <a:off x="0" y="356569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accent1"/>
                </a:solidFill>
                <a:latin typeface="+mj-lt"/>
                <a:cs typeface="Calibri" pitchFamily="34" charset="0"/>
              </a:rPr>
              <a:t> ESERCITAZIONE N.4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DF74B4E-077C-4D88-9E64-660C51C87759}"/>
              </a:ext>
            </a:extLst>
          </p:cNvPr>
          <p:cNvSpPr txBox="1"/>
          <p:nvPr/>
        </p:nvSpPr>
        <p:spPr>
          <a:xfrm>
            <a:off x="0" y="4540189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i="1" dirty="0">
                <a:solidFill>
                  <a:schemeClr val="accent1"/>
                </a:solidFill>
                <a:latin typeface="+mj-lt"/>
                <a:cs typeface="Calibri" pitchFamily="34" charset="0"/>
              </a:rPr>
              <a:t>Lastra piana con generazione</a:t>
            </a:r>
          </a:p>
        </p:txBody>
      </p:sp>
    </p:spTree>
    <p:extLst>
      <p:ext uri="{BB962C8B-B14F-4D97-AF65-F5344CB8AC3E}">
        <p14:creationId xmlns:p14="http://schemas.microsoft.com/office/powerpoint/2010/main" val="25563689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graphicFrame>
        <p:nvGraphicFramePr>
          <p:cNvPr id="12" name="Oggett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654830"/>
              </p:ext>
            </p:extLst>
          </p:nvPr>
        </p:nvGraphicFramePr>
        <p:xfrm>
          <a:off x="391884" y="1358640"/>
          <a:ext cx="1282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3" imgW="825480" imgH="393480" progId="Equation.DSMT4">
                  <p:embed/>
                </p:oleObj>
              </mc:Choice>
              <mc:Fallback>
                <p:oleObj name="Equation" r:id="rId3" imgW="825480" imgH="393480" progId="Equation.DSMT4">
                  <p:embed/>
                  <p:pic>
                    <p:nvPicPr>
                      <p:cNvPr id="12" name="Oggetto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84" y="1358640"/>
                        <a:ext cx="12827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009405"/>
              </p:ext>
            </p:extLst>
          </p:nvPr>
        </p:nvGraphicFramePr>
        <p:xfrm>
          <a:off x="193675" y="2043113"/>
          <a:ext cx="41767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5" imgW="2692080" imgH="469800" progId="Equation.DSMT4">
                  <p:embed/>
                </p:oleObj>
              </mc:Choice>
              <mc:Fallback>
                <p:oleObj name="Equation" r:id="rId5" imgW="2692080" imgH="469800" progId="Equation.DSMT4">
                  <p:embed/>
                  <p:pic>
                    <p:nvPicPr>
                      <p:cNvPr id="13" name="Oggetto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2043113"/>
                        <a:ext cx="4176713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162368"/>
              </p:ext>
            </p:extLst>
          </p:nvPr>
        </p:nvGraphicFramePr>
        <p:xfrm>
          <a:off x="4595813" y="2060575"/>
          <a:ext cx="23812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7" imgW="1536480" imgH="419040" progId="Equation.DSMT4">
                  <p:embed/>
                </p:oleObj>
              </mc:Choice>
              <mc:Fallback>
                <p:oleObj name="Equation" r:id="rId7" imgW="1536480" imgH="419040" progId="Equation.DSMT4">
                  <p:embed/>
                  <p:pic>
                    <p:nvPicPr>
                      <p:cNvPr id="15" name="Oggetto 14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2060575"/>
                        <a:ext cx="238125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161910"/>
              </p:ext>
            </p:extLst>
          </p:nvPr>
        </p:nvGraphicFramePr>
        <p:xfrm>
          <a:off x="95250" y="3059113"/>
          <a:ext cx="22828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9" imgW="1473120" imgH="469800" progId="Equation.DSMT4">
                  <p:embed/>
                </p:oleObj>
              </mc:Choice>
              <mc:Fallback>
                <p:oleObj name="Equation" r:id="rId9" imgW="1473120" imgH="469800" progId="Equation.DSMT4">
                  <p:embed/>
                  <p:pic>
                    <p:nvPicPr>
                      <p:cNvPr id="16" name="Oggetto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3059113"/>
                        <a:ext cx="228282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322365"/>
              </p:ext>
            </p:extLst>
          </p:nvPr>
        </p:nvGraphicFramePr>
        <p:xfrm>
          <a:off x="2064081" y="1469929"/>
          <a:ext cx="12430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11" imgW="799920" imgH="228600" progId="Equation.DSMT4">
                  <p:embed/>
                </p:oleObj>
              </mc:Choice>
              <mc:Fallback>
                <p:oleObj name="Equation" r:id="rId11" imgW="799920" imgH="228600" progId="Equation.DSMT4">
                  <p:embed/>
                  <p:pic>
                    <p:nvPicPr>
                      <p:cNvPr id="17" name="Oggetto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4081" y="1469929"/>
                        <a:ext cx="12430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365675"/>
              </p:ext>
            </p:extLst>
          </p:nvPr>
        </p:nvGraphicFramePr>
        <p:xfrm>
          <a:off x="3602038" y="1254125"/>
          <a:ext cx="369093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13" imgW="2374560" imgH="507960" progId="Equation.DSMT4">
                  <p:embed/>
                </p:oleObj>
              </mc:Choice>
              <mc:Fallback>
                <p:oleObj name="Equation" r:id="rId13" imgW="2374560" imgH="507960" progId="Equation.DSMT4">
                  <p:embed/>
                  <p:pic>
                    <p:nvPicPr>
                      <p:cNvPr id="18" name="Oggetto 17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038" y="1254125"/>
                        <a:ext cx="3690937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617535"/>
              </p:ext>
            </p:extLst>
          </p:nvPr>
        </p:nvGraphicFramePr>
        <p:xfrm>
          <a:off x="3111500" y="3108325"/>
          <a:ext cx="14938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Equation" r:id="rId15" imgW="965160" imgH="431640" progId="Equation.DSMT4">
                  <p:embed/>
                </p:oleObj>
              </mc:Choice>
              <mc:Fallback>
                <p:oleObj name="Equation" r:id="rId15" imgW="965160" imgH="431640" progId="Equation.DSMT4">
                  <p:embed/>
                  <p:pic>
                    <p:nvPicPr>
                      <p:cNvPr id="19" name="Oggetto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108325"/>
                        <a:ext cx="149383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1247"/>
              </p:ext>
            </p:extLst>
          </p:nvPr>
        </p:nvGraphicFramePr>
        <p:xfrm>
          <a:off x="5062538" y="3211513"/>
          <a:ext cx="46640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Equation" r:id="rId17" imgW="3009600" imgH="253800" progId="Equation.DSMT4">
                  <p:embed/>
                </p:oleObj>
              </mc:Choice>
              <mc:Fallback>
                <p:oleObj name="Equation" r:id="rId17" imgW="3009600" imgH="253800" progId="Equation.DSMT4">
                  <p:embed/>
                  <p:pic>
                    <p:nvPicPr>
                      <p:cNvPr id="20" name="Oggetto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8" y="3211513"/>
                        <a:ext cx="466407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sellaDiTesto 20"/>
          <p:cNvSpPr txBox="1"/>
          <p:nvPr/>
        </p:nvSpPr>
        <p:spPr>
          <a:xfrm>
            <a:off x="0" y="3957886"/>
            <a:ext cx="4301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Flusso adimensionale</a:t>
            </a:r>
          </a:p>
        </p:txBody>
      </p:sp>
      <p:graphicFrame>
        <p:nvGraphicFramePr>
          <p:cNvPr id="22" name="Oggett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604498"/>
              </p:ext>
            </p:extLst>
          </p:nvPr>
        </p:nvGraphicFramePr>
        <p:xfrm>
          <a:off x="409346" y="4265482"/>
          <a:ext cx="348297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Equation" r:id="rId19" imgW="2247840" imgH="622080" progId="Equation.DSMT4">
                  <p:embed/>
                </p:oleObj>
              </mc:Choice>
              <mc:Fallback>
                <p:oleObj name="Equation" r:id="rId19" imgW="2247840" imgH="622080" progId="Equation.DSMT4">
                  <p:embed/>
                  <p:pic>
                    <p:nvPicPr>
                      <p:cNvPr id="22" name="Oggetto 21"/>
                      <p:cNvPicPr>
                        <a:picLocks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346" y="4265482"/>
                        <a:ext cx="348297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13313"/>
              </p:ext>
            </p:extLst>
          </p:nvPr>
        </p:nvGraphicFramePr>
        <p:xfrm>
          <a:off x="4789488" y="4516438"/>
          <a:ext cx="1536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21" imgW="990360" imgH="393480" progId="Equation.DSMT4">
                  <p:embed/>
                </p:oleObj>
              </mc:Choice>
              <mc:Fallback>
                <p:oleObj name="Equation" r:id="rId21" imgW="990360" imgH="393480" progId="Equation.DSMT4">
                  <p:embed/>
                  <p:pic>
                    <p:nvPicPr>
                      <p:cNvPr id="23" name="Oggetto 22"/>
                      <p:cNvPicPr>
                        <a:picLocks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4516438"/>
                        <a:ext cx="15367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552854"/>
              </p:ext>
            </p:extLst>
          </p:nvPr>
        </p:nvGraphicFramePr>
        <p:xfrm>
          <a:off x="7519139" y="5660330"/>
          <a:ext cx="22796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23" imgW="1473120" imgH="419040" progId="Equation.DSMT4">
                  <p:embed/>
                </p:oleObj>
              </mc:Choice>
              <mc:Fallback>
                <p:oleObj name="Equation" r:id="rId23" imgW="1473120" imgH="419040" progId="Equation.DSMT4">
                  <p:embed/>
                  <p:pic>
                    <p:nvPicPr>
                      <p:cNvPr id="25" name="Oggetto 24"/>
                      <p:cNvPicPr>
                        <a:picLocks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9139" y="5660330"/>
                        <a:ext cx="22796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asellaDiTesto 26"/>
          <p:cNvSpPr txBox="1"/>
          <p:nvPr/>
        </p:nvSpPr>
        <p:spPr>
          <a:xfrm>
            <a:off x="5159235" y="5814402"/>
            <a:ext cx="251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termini 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adimensionali: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69C6A40-A2E8-4EBE-8C30-CD497AE38FD5}"/>
              </a:ext>
            </a:extLst>
          </p:cNvPr>
          <p:cNvSpPr txBox="1"/>
          <p:nvPr/>
        </p:nvSpPr>
        <p:spPr>
          <a:xfrm>
            <a:off x="322426" y="5242750"/>
            <a:ext cx="2516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Tornando alle soluzioni parziali, ovviamente è anche </a:t>
            </a: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957D39CD-B0F2-4AAD-B4F1-7C011327D6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42335"/>
              </p:ext>
            </p:extLst>
          </p:nvPr>
        </p:nvGraphicFramePr>
        <p:xfrm>
          <a:off x="1386637" y="5690786"/>
          <a:ext cx="35655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25" imgW="2400120" imgH="393480" progId="Equation.DSMT4">
                  <p:embed/>
                </p:oleObj>
              </mc:Choice>
              <mc:Fallback>
                <p:oleObj name="Equation" r:id="rId25" imgW="2400120" imgH="393480" progId="Equation.DSMT4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957D39CD-B0F2-4AAD-B4F1-7C011327D6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386637" y="5690786"/>
                        <a:ext cx="3565525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9570135" y="1147414"/>
                <a:ext cx="21964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 smtClean="0"/>
                  <a:t>Resta definito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ξ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135" y="1147414"/>
                <a:ext cx="2196445" cy="646331"/>
              </a:xfrm>
              <a:prstGeom prst="rect">
                <a:avLst/>
              </a:prstGeom>
              <a:blipFill>
                <a:blip r:embed="rId27"/>
                <a:stretch>
                  <a:fillRect t="-4717" b="-84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7 7"/>
          <p:cNvCxnSpPr/>
          <p:nvPr/>
        </p:nvCxnSpPr>
        <p:spPr>
          <a:xfrm rot="5400000" flipH="1" flipV="1">
            <a:off x="9068445" y="3704977"/>
            <a:ext cx="3966646" cy="25220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sellaDiTesto 31"/>
              <p:cNvSpPr txBox="1"/>
              <p:nvPr/>
            </p:nvSpPr>
            <p:spPr>
              <a:xfrm>
                <a:off x="9247517" y="4869196"/>
                <a:ext cx="17257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Si riconosce che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it-IT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32" name="CasellaDiTes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7517" y="4869196"/>
                <a:ext cx="1725761" cy="646331"/>
              </a:xfrm>
              <a:prstGeom prst="rect">
                <a:avLst/>
              </a:prstGeom>
              <a:blipFill>
                <a:blip r:embed="rId28"/>
                <a:stretch>
                  <a:fillRect l="-3180" t="-5660" r="-4594" b="-377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tangolo 32"/>
              <p:cNvSpPr/>
              <p:nvPr/>
            </p:nvSpPr>
            <p:spPr>
              <a:xfrm>
                <a:off x="9798789" y="5781688"/>
                <a:ext cx="11744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̇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it-IT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it-IT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it-IT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it-IT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Rettango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8789" y="5781688"/>
                <a:ext cx="1174489" cy="369332"/>
              </a:xfrm>
              <a:prstGeom prst="rect">
                <a:avLst/>
              </a:prstGeom>
              <a:blipFill>
                <a:blip r:embed="rId2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ttangolo 35"/>
          <p:cNvSpPr/>
          <p:nvPr/>
        </p:nvSpPr>
        <p:spPr>
          <a:xfrm>
            <a:off x="8575299" y="5781688"/>
            <a:ext cx="933253" cy="336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895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8" grpId="0"/>
      <p:bldP spid="6" grpId="0"/>
      <p:bldP spid="32" grpId="0"/>
      <p:bldP spid="33" grpId="0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1987" y="6392618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graphicFrame>
        <p:nvGraphicFramePr>
          <p:cNvPr id="16" name="Oggett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042343"/>
              </p:ext>
            </p:extLst>
          </p:nvPr>
        </p:nvGraphicFramePr>
        <p:xfrm>
          <a:off x="268231" y="1335741"/>
          <a:ext cx="9239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3" imgW="596880" imgH="253800" progId="Equation.DSMT4">
                  <p:embed/>
                </p:oleObj>
              </mc:Choice>
              <mc:Fallback>
                <p:oleObj name="Equation" r:id="rId3" imgW="596880" imgH="253800" progId="Equation.DSMT4">
                  <p:embed/>
                  <p:pic>
                    <p:nvPicPr>
                      <p:cNvPr id="16" name="Oggetto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31" y="1335741"/>
                        <a:ext cx="9239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069927"/>
              </p:ext>
            </p:extLst>
          </p:nvPr>
        </p:nvGraphicFramePr>
        <p:xfrm>
          <a:off x="1431300" y="1337991"/>
          <a:ext cx="21812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5" imgW="1409400" imgH="253800" progId="Equation.DSMT4">
                  <p:embed/>
                </p:oleObj>
              </mc:Choice>
              <mc:Fallback>
                <p:oleObj name="Equation" r:id="rId5" imgW="1409400" imgH="253800" progId="Equation.DSMT4">
                  <p:embed/>
                  <p:pic>
                    <p:nvPicPr>
                      <p:cNvPr id="18" name="Oggetto 17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300" y="1337991"/>
                        <a:ext cx="21812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498912"/>
              </p:ext>
            </p:extLst>
          </p:nvPr>
        </p:nvGraphicFramePr>
        <p:xfrm>
          <a:off x="3816350" y="1174750"/>
          <a:ext cx="46164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7" imgW="2984400" imgH="431640" progId="Equation.DSMT4">
                  <p:embed/>
                </p:oleObj>
              </mc:Choice>
              <mc:Fallback>
                <p:oleObj name="Equation" r:id="rId7" imgW="2984400" imgH="431640" progId="Equation.DSMT4">
                  <p:embed/>
                  <p:pic>
                    <p:nvPicPr>
                      <p:cNvPr id="19" name="Oggetto 18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1174750"/>
                        <a:ext cx="46164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879889"/>
              </p:ext>
            </p:extLst>
          </p:nvPr>
        </p:nvGraphicFramePr>
        <p:xfrm>
          <a:off x="376509" y="2472299"/>
          <a:ext cx="18288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Equation" r:id="rId9" imgW="1180800" imgH="215640" progId="Equation.DSMT4">
                  <p:embed/>
                </p:oleObj>
              </mc:Choice>
              <mc:Fallback>
                <p:oleObj name="Equation" r:id="rId9" imgW="1180800" imgH="215640" progId="Equation.DSMT4">
                  <p:embed/>
                  <p:pic>
                    <p:nvPicPr>
                      <p:cNvPr id="21" name="Oggetto 2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09" y="2472299"/>
                        <a:ext cx="18288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971137"/>
              </p:ext>
            </p:extLst>
          </p:nvPr>
        </p:nvGraphicFramePr>
        <p:xfrm>
          <a:off x="2425574" y="2158020"/>
          <a:ext cx="14351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Equation" r:id="rId11" imgW="927000" imgH="241200" progId="Equation.DSMT4">
                  <p:embed/>
                </p:oleObj>
              </mc:Choice>
              <mc:Fallback>
                <p:oleObj name="Equation" r:id="rId11" imgW="927000" imgH="241200" progId="Equation.DSMT4">
                  <p:embed/>
                  <p:pic>
                    <p:nvPicPr>
                      <p:cNvPr id="22" name="Oggetto 2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574" y="2158020"/>
                        <a:ext cx="14351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038682"/>
              </p:ext>
            </p:extLst>
          </p:nvPr>
        </p:nvGraphicFramePr>
        <p:xfrm>
          <a:off x="2413025" y="2684103"/>
          <a:ext cx="12969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Equation" r:id="rId13" imgW="838080" imgH="241200" progId="Equation.DSMT4">
                  <p:embed/>
                </p:oleObj>
              </mc:Choice>
              <mc:Fallback>
                <p:oleObj name="Equation" r:id="rId13" imgW="838080" imgH="241200" progId="Equation.DSMT4">
                  <p:embed/>
                  <p:pic>
                    <p:nvPicPr>
                      <p:cNvPr id="23" name="Oggetto 2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25" y="2684103"/>
                        <a:ext cx="12969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ettangolo 88"/>
          <p:cNvSpPr/>
          <p:nvPr/>
        </p:nvSpPr>
        <p:spPr>
          <a:xfrm>
            <a:off x="11528367" y="5365340"/>
            <a:ext cx="511913" cy="245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887CF931-7389-4F21-87D7-519191AA7551}"/>
              </a:ext>
            </a:extLst>
          </p:cNvPr>
          <p:cNvGrpSpPr/>
          <p:nvPr/>
        </p:nvGrpSpPr>
        <p:grpSpPr>
          <a:xfrm>
            <a:off x="3803650" y="3726104"/>
            <a:ext cx="2684236" cy="2267896"/>
            <a:chOff x="3803650" y="3726104"/>
            <a:chExt cx="2684236" cy="2267896"/>
          </a:xfrm>
        </p:grpSpPr>
        <p:grpSp>
          <p:nvGrpSpPr>
            <p:cNvPr id="103" name="Gruppo 102"/>
            <p:cNvGrpSpPr/>
            <p:nvPr/>
          </p:nvGrpSpPr>
          <p:grpSpPr>
            <a:xfrm>
              <a:off x="4681103" y="4202158"/>
              <a:ext cx="786270" cy="1653725"/>
              <a:chOff x="8441111" y="3469228"/>
              <a:chExt cx="628015" cy="1422853"/>
            </a:xfrm>
          </p:grpSpPr>
          <p:sp>
            <p:nvSpPr>
              <p:cNvPr id="114" name="Rectangle 2157" descr="5%"/>
              <p:cNvSpPr>
                <a:spLocks noChangeArrowheads="1"/>
              </p:cNvSpPr>
              <p:nvPr/>
            </p:nvSpPr>
            <p:spPr bwMode="auto">
              <a:xfrm>
                <a:off x="8447641" y="3613277"/>
                <a:ext cx="612000" cy="1264617"/>
              </a:xfrm>
              <a:prstGeom prst="rect">
                <a:avLst/>
              </a:prstGeom>
              <a:pattFill prst="pct5">
                <a:fgClr>
                  <a:srgbClr val="A5A5A5">
                    <a:alpha val="47000"/>
                  </a:srgbClr>
                </a:fgClr>
                <a:bgClr>
                  <a:srgbClr val="999999">
                    <a:alpha val="47000"/>
                  </a:srgbClr>
                </a:bgClr>
              </a:pattFill>
              <a:ln w="158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15" name="Group 2158"/>
              <p:cNvGrpSpPr>
                <a:grpSpLocks/>
              </p:cNvGrpSpPr>
              <p:nvPr/>
            </p:nvGrpSpPr>
            <p:grpSpPr bwMode="auto">
              <a:xfrm>
                <a:off x="8441111" y="3469228"/>
                <a:ext cx="628015" cy="1422853"/>
                <a:chOff x="9450" y="3578"/>
                <a:chExt cx="1815" cy="2845"/>
              </a:xfrm>
            </p:grpSpPr>
            <p:cxnSp>
              <p:nvCxnSpPr>
                <p:cNvPr id="116" name="AutoShape 2159"/>
                <p:cNvCxnSpPr>
                  <a:cxnSpLocks noChangeShapeType="1"/>
                </p:cNvCxnSpPr>
                <p:nvPr/>
              </p:nvCxnSpPr>
              <p:spPr bwMode="auto">
                <a:xfrm>
                  <a:off x="10407" y="3866"/>
                  <a:ext cx="858" cy="4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7" name="AutoShape 2160"/>
                <p:cNvCxnSpPr>
                  <a:cxnSpLocks noChangeShapeType="1"/>
                </p:cNvCxnSpPr>
                <p:nvPr/>
              </p:nvCxnSpPr>
              <p:spPr bwMode="auto">
                <a:xfrm>
                  <a:off x="11265" y="3869"/>
                  <a:ext cx="0" cy="2554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8" name="AutoShape 2161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317" y="3578"/>
                  <a:ext cx="0" cy="291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9" name="AutoShape 21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407" y="3866"/>
                  <a:ext cx="0" cy="291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0" name="AutoShape 216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0317" y="3578"/>
                  <a:ext cx="90" cy="579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1" name="AutoShape 2164"/>
                <p:cNvCxnSpPr>
                  <a:cxnSpLocks noChangeShapeType="1"/>
                </p:cNvCxnSpPr>
                <p:nvPr/>
              </p:nvCxnSpPr>
              <p:spPr bwMode="auto">
                <a:xfrm>
                  <a:off x="9450" y="3866"/>
                  <a:ext cx="858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106" name="Gruppo 105"/>
            <p:cNvGrpSpPr/>
            <p:nvPr/>
          </p:nvGrpSpPr>
          <p:grpSpPr>
            <a:xfrm>
              <a:off x="4548307" y="4064038"/>
              <a:ext cx="1705308" cy="1929962"/>
              <a:chOff x="8321731" y="3350392"/>
              <a:chExt cx="1362075" cy="1660525"/>
            </a:xfrm>
          </p:grpSpPr>
          <p:cxnSp>
            <p:nvCxnSpPr>
              <p:cNvPr id="107" name="AutoShape 2155"/>
              <p:cNvCxnSpPr>
                <a:cxnSpLocks noChangeShapeType="1"/>
              </p:cNvCxnSpPr>
              <p:nvPr/>
            </p:nvCxnSpPr>
            <p:spPr bwMode="auto">
              <a:xfrm flipV="1">
                <a:off x="8436031" y="3350392"/>
                <a:ext cx="635" cy="166052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8" name="AutoShape 2156"/>
              <p:cNvCxnSpPr>
                <a:cxnSpLocks noChangeShapeType="1"/>
              </p:cNvCxnSpPr>
              <p:nvPr/>
            </p:nvCxnSpPr>
            <p:spPr bwMode="auto">
              <a:xfrm>
                <a:off x="8321731" y="4892081"/>
                <a:ext cx="1362075" cy="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31" name="CasellaDiTesto 130"/>
            <p:cNvSpPr txBox="1"/>
            <p:nvPr/>
          </p:nvSpPr>
          <p:spPr>
            <a:xfrm>
              <a:off x="4237588" y="3726104"/>
              <a:ext cx="18723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bg1">
                      <a:lumMod val="65000"/>
                    </a:schemeClr>
                  </a:solidFill>
                  <a:latin typeface="Calibri" pitchFamily="34" charset="0"/>
                  <a:cs typeface="Calibri" pitchFamily="34" charset="0"/>
                </a:rPr>
                <a:t>problema (1)</a:t>
              </a:r>
            </a:p>
          </p:txBody>
        </p:sp>
        <p:grpSp>
          <p:nvGrpSpPr>
            <p:cNvPr id="93" name="Gruppo 92"/>
            <p:cNvGrpSpPr/>
            <p:nvPr/>
          </p:nvGrpSpPr>
          <p:grpSpPr>
            <a:xfrm rot="16200000">
              <a:off x="4282900" y="4687542"/>
              <a:ext cx="108000" cy="677669"/>
              <a:chOff x="5479654" y="3217482"/>
              <a:chExt cx="193749" cy="989881"/>
            </a:xfrm>
          </p:grpSpPr>
          <p:sp>
            <p:nvSpPr>
              <p:cNvPr id="99" name="Figura a mano libera 98"/>
              <p:cNvSpPr/>
              <p:nvPr/>
            </p:nvSpPr>
            <p:spPr>
              <a:xfrm rot="10800000" flipH="1">
                <a:off x="5479654" y="3217482"/>
                <a:ext cx="193749" cy="868381"/>
              </a:xfrm>
              <a:custGeom>
                <a:avLst/>
                <a:gdLst>
                  <a:gd name="connsiteX0" fmla="*/ 140775 w 258332"/>
                  <a:gd name="connsiteY0" fmla="*/ 995423 h 995423"/>
                  <a:gd name="connsiteX1" fmla="*/ 140775 w 258332"/>
                  <a:gd name="connsiteY1" fmla="*/ 659757 h 995423"/>
                  <a:gd name="connsiteX2" fmla="*/ 1879 w 258332"/>
                  <a:gd name="connsiteY2" fmla="*/ 520861 h 995423"/>
                  <a:gd name="connsiteX3" fmla="*/ 256522 w 258332"/>
                  <a:gd name="connsiteY3" fmla="*/ 370390 h 995423"/>
                  <a:gd name="connsiteX4" fmla="*/ 117626 w 258332"/>
                  <a:gd name="connsiteY4" fmla="*/ 162046 h 995423"/>
                  <a:gd name="connsiteX5" fmla="*/ 152350 w 258332"/>
                  <a:gd name="connsiteY5" fmla="*/ 0 h 99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8332" h="995423">
                    <a:moveTo>
                      <a:pt x="140775" y="995423"/>
                    </a:moveTo>
                    <a:cubicBezTo>
                      <a:pt x="152349" y="867137"/>
                      <a:pt x="163924" y="738851"/>
                      <a:pt x="140775" y="659757"/>
                    </a:cubicBezTo>
                    <a:cubicBezTo>
                      <a:pt x="117626" y="580663"/>
                      <a:pt x="-17412" y="569089"/>
                      <a:pt x="1879" y="520861"/>
                    </a:cubicBezTo>
                    <a:cubicBezTo>
                      <a:pt x="21170" y="472633"/>
                      <a:pt x="237231" y="430192"/>
                      <a:pt x="256522" y="370390"/>
                    </a:cubicBezTo>
                    <a:cubicBezTo>
                      <a:pt x="275813" y="310588"/>
                      <a:pt x="134988" y="223778"/>
                      <a:pt x="117626" y="162046"/>
                    </a:cubicBezTo>
                    <a:cubicBezTo>
                      <a:pt x="100264" y="100314"/>
                      <a:pt x="126307" y="50157"/>
                      <a:pt x="152350" y="0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100" name="Triangolo isoscele 99"/>
              <p:cNvSpPr/>
              <p:nvPr/>
            </p:nvSpPr>
            <p:spPr>
              <a:xfrm rot="10800000" flipH="1">
                <a:off x="5498320" y="4011173"/>
                <a:ext cx="129166" cy="19619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070C0"/>
                  </a:solidFill>
                </a:endParaRPr>
              </a:p>
            </p:txBody>
          </p:sp>
        </p:grpSp>
        <p:graphicFrame>
          <p:nvGraphicFramePr>
            <p:cNvPr id="133" name="Oggetto 1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534691"/>
                </p:ext>
              </p:extLst>
            </p:nvPr>
          </p:nvGraphicFramePr>
          <p:xfrm>
            <a:off x="3803650" y="4640263"/>
            <a:ext cx="814161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6" name="Equation" r:id="rId15" imgW="368280" imgH="164880" progId="Equation.DSMT4">
                    <p:embed/>
                  </p:oleObj>
                </mc:Choice>
                <mc:Fallback>
                  <p:oleObj name="Equation" r:id="rId15" imgW="368280" imgH="164880" progId="Equation.DSMT4">
                    <p:embed/>
                    <p:pic>
                      <p:nvPicPr>
                        <p:cNvPr id="133" name="Oggetto 13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650" y="4640263"/>
                          <a:ext cx="814161" cy="36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4" name="Gruppo 93"/>
            <p:cNvGrpSpPr/>
            <p:nvPr/>
          </p:nvGrpSpPr>
          <p:grpSpPr>
            <a:xfrm rot="5400000" flipH="1">
              <a:off x="5822085" y="4638101"/>
              <a:ext cx="144000" cy="776550"/>
              <a:chOff x="5415073" y="2951545"/>
              <a:chExt cx="258332" cy="1134318"/>
            </a:xfrm>
          </p:grpSpPr>
          <p:sp>
            <p:nvSpPr>
              <p:cNvPr id="97" name="Figura a mano libera 96"/>
              <p:cNvSpPr/>
              <p:nvPr/>
            </p:nvSpPr>
            <p:spPr>
              <a:xfrm>
                <a:off x="5415073" y="3090440"/>
                <a:ext cx="258332" cy="995423"/>
              </a:xfrm>
              <a:custGeom>
                <a:avLst/>
                <a:gdLst>
                  <a:gd name="connsiteX0" fmla="*/ 140775 w 258332"/>
                  <a:gd name="connsiteY0" fmla="*/ 995423 h 995423"/>
                  <a:gd name="connsiteX1" fmla="*/ 140775 w 258332"/>
                  <a:gd name="connsiteY1" fmla="*/ 659757 h 995423"/>
                  <a:gd name="connsiteX2" fmla="*/ 1879 w 258332"/>
                  <a:gd name="connsiteY2" fmla="*/ 520861 h 995423"/>
                  <a:gd name="connsiteX3" fmla="*/ 256522 w 258332"/>
                  <a:gd name="connsiteY3" fmla="*/ 370390 h 995423"/>
                  <a:gd name="connsiteX4" fmla="*/ 117626 w 258332"/>
                  <a:gd name="connsiteY4" fmla="*/ 162046 h 995423"/>
                  <a:gd name="connsiteX5" fmla="*/ 152350 w 258332"/>
                  <a:gd name="connsiteY5" fmla="*/ 0 h 99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8332" h="995423">
                    <a:moveTo>
                      <a:pt x="140775" y="995423"/>
                    </a:moveTo>
                    <a:cubicBezTo>
                      <a:pt x="152349" y="867137"/>
                      <a:pt x="163924" y="738851"/>
                      <a:pt x="140775" y="659757"/>
                    </a:cubicBezTo>
                    <a:cubicBezTo>
                      <a:pt x="117626" y="580663"/>
                      <a:pt x="-17412" y="569089"/>
                      <a:pt x="1879" y="520861"/>
                    </a:cubicBezTo>
                    <a:cubicBezTo>
                      <a:pt x="21170" y="472633"/>
                      <a:pt x="237231" y="430192"/>
                      <a:pt x="256522" y="370390"/>
                    </a:cubicBezTo>
                    <a:cubicBezTo>
                      <a:pt x="275813" y="310588"/>
                      <a:pt x="134988" y="223778"/>
                      <a:pt x="117626" y="162046"/>
                    </a:cubicBezTo>
                    <a:cubicBezTo>
                      <a:pt x="100264" y="100314"/>
                      <a:pt x="126307" y="50157"/>
                      <a:pt x="152350" y="0"/>
                    </a:cubicBezTo>
                  </a:path>
                </a:pathLst>
              </a:cu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98" name="Triangolo isoscele 97"/>
              <p:cNvSpPr/>
              <p:nvPr/>
            </p:nvSpPr>
            <p:spPr>
              <a:xfrm>
                <a:off x="5485288" y="2951545"/>
                <a:ext cx="129166" cy="19619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070C0"/>
                  </a:solidFill>
                </a:endParaRPr>
              </a:p>
            </p:txBody>
          </p:sp>
        </p:grpSp>
        <p:graphicFrame>
          <p:nvGraphicFramePr>
            <p:cNvPr id="135" name="Oggetto 1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9140599"/>
                </p:ext>
              </p:extLst>
            </p:nvPr>
          </p:nvGraphicFramePr>
          <p:xfrm>
            <a:off x="5673725" y="4640263"/>
            <a:ext cx="814161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" name="Equation" r:id="rId17" imgW="368280" imgH="164880" progId="Equation.DSMT4">
                    <p:embed/>
                  </p:oleObj>
                </mc:Choice>
                <mc:Fallback>
                  <p:oleObj name="Equation" r:id="rId17" imgW="368280" imgH="164880" progId="Equation.DSMT4">
                    <p:embed/>
                    <p:pic>
                      <p:nvPicPr>
                        <p:cNvPr id="135" name="Oggetto 1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3725" y="4640263"/>
                          <a:ext cx="814161" cy="36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42BDB187-E3C6-4FC6-B856-DAC6B0DC4B31}"/>
              </a:ext>
            </a:extLst>
          </p:cNvPr>
          <p:cNvGrpSpPr/>
          <p:nvPr/>
        </p:nvGrpSpPr>
        <p:grpSpPr>
          <a:xfrm>
            <a:off x="8583352" y="3729301"/>
            <a:ext cx="2945014" cy="2452558"/>
            <a:chOff x="8583352" y="3729301"/>
            <a:chExt cx="2945014" cy="2452558"/>
          </a:xfrm>
        </p:grpSpPr>
        <p:sp>
          <p:nvSpPr>
            <p:cNvPr id="74" name="Figura a mano libera 73"/>
            <p:cNvSpPr/>
            <p:nvPr/>
          </p:nvSpPr>
          <p:spPr>
            <a:xfrm rot="16200000" flipH="1">
              <a:off x="10379710" y="5427675"/>
              <a:ext cx="61448" cy="242237"/>
            </a:xfrm>
            <a:custGeom>
              <a:avLst/>
              <a:gdLst>
                <a:gd name="connsiteX0" fmla="*/ 140775 w 258332"/>
                <a:gd name="connsiteY0" fmla="*/ 995423 h 995423"/>
                <a:gd name="connsiteX1" fmla="*/ 140775 w 258332"/>
                <a:gd name="connsiteY1" fmla="*/ 659757 h 995423"/>
                <a:gd name="connsiteX2" fmla="*/ 1879 w 258332"/>
                <a:gd name="connsiteY2" fmla="*/ 520861 h 995423"/>
                <a:gd name="connsiteX3" fmla="*/ 256522 w 258332"/>
                <a:gd name="connsiteY3" fmla="*/ 370390 h 995423"/>
                <a:gd name="connsiteX4" fmla="*/ 117626 w 258332"/>
                <a:gd name="connsiteY4" fmla="*/ 162046 h 995423"/>
                <a:gd name="connsiteX5" fmla="*/ 152350 w 258332"/>
                <a:gd name="connsiteY5" fmla="*/ 0 h 99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332" h="995423">
                  <a:moveTo>
                    <a:pt x="140775" y="995423"/>
                  </a:moveTo>
                  <a:cubicBezTo>
                    <a:pt x="152349" y="867137"/>
                    <a:pt x="163924" y="738851"/>
                    <a:pt x="140775" y="659757"/>
                  </a:cubicBezTo>
                  <a:cubicBezTo>
                    <a:pt x="117626" y="580663"/>
                    <a:pt x="-17412" y="569089"/>
                    <a:pt x="1879" y="520861"/>
                  </a:cubicBezTo>
                  <a:cubicBezTo>
                    <a:pt x="21170" y="472633"/>
                    <a:pt x="237231" y="430192"/>
                    <a:pt x="256522" y="370390"/>
                  </a:cubicBezTo>
                  <a:cubicBezTo>
                    <a:pt x="275813" y="310588"/>
                    <a:pt x="134988" y="223778"/>
                    <a:pt x="117626" y="162046"/>
                  </a:cubicBezTo>
                  <a:cubicBezTo>
                    <a:pt x="100264" y="100314"/>
                    <a:pt x="126307" y="50157"/>
                    <a:pt x="152350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  <p:grpSp>
          <p:nvGrpSpPr>
            <p:cNvPr id="71" name="Gruppo 70"/>
            <p:cNvGrpSpPr/>
            <p:nvPr/>
          </p:nvGrpSpPr>
          <p:grpSpPr>
            <a:xfrm>
              <a:off x="9797883" y="4655440"/>
              <a:ext cx="180000" cy="720000"/>
              <a:chOff x="5415073" y="2951545"/>
              <a:chExt cx="258332" cy="1134318"/>
            </a:xfrm>
          </p:grpSpPr>
          <p:sp>
            <p:nvSpPr>
              <p:cNvPr id="72" name="Figura a mano libera 71"/>
              <p:cNvSpPr/>
              <p:nvPr/>
            </p:nvSpPr>
            <p:spPr>
              <a:xfrm>
                <a:off x="5415073" y="3090440"/>
                <a:ext cx="258332" cy="995423"/>
              </a:xfrm>
              <a:custGeom>
                <a:avLst/>
                <a:gdLst>
                  <a:gd name="connsiteX0" fmla="*/ 140775 w 258332"/>
                  <a:gd name="connsiteY0" fmla="*/ 995423 h 995423"/>
                  <a:gd name="connsiteX1" fmla="*/ 140775 w 258332"/>
                  <a:gd name="connsiteY1" fmla="*/ 659757 h 995423"/>
                  <a:gd name="connsiteX2" fmla="*/ 1879 w 258332"/>
                  <a:gd name="connsiteY2" fmla="*/ 520861 h 995423"/>
                  <a:gd name="connsiteX3" fmla="*/ 256522 w 258332"/>
                  <a:gd name="connsiteY3" fmla="*/ 370390 h 995423"/>
                  <a:gd name="connsiteX4" fmla="*/ 117626 w 258332"/>
                  <a:gd name="connsiteY4" fmla="*/ 162046 h 995423"/>
                  <a:gd name="connsiteX5" fmla="*/ 152350 w 258332"/>
                  <a:gd name="connsiteY5" fmla="*/ 0 h 99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8332" h="995423">
                    <a:moveTo>
                      <a:pt x="140775" y="995423"/>
                    </a:moveTo>
                    <a:cubicBezTo>
                      <a:pt x="152349" y="867137"/>
                      <a:pt x="163924" y="738851"/>
                      <a:pt x="140775" y="659757"/>
                    </a:cubicBezTo>
                    <a:cubicBezTo>
                      <a:pt x="117626" y="580663"/>
                      <a:pt x="-17412" y="569089"/>
                      <a:pt x="1879" y="520861"/>
                    </a:cubicBezTo>
                    <a:cubicBezTo>
                      <a:pt x="21170" y="472633"/>
                      <a:pt x="237231" y="430192"/>
                      <a:pt x="256522" y="370390"/>
                    </a:cubicBezTo>
                    <a:cubicBezTo>
                      <a:pt x="275813" y="310588"/>
                      <a:pt x="134988" y="223778"/>
                      <a:pt x="117626" y="162046"/>
                    </a:cubicBezTo>
                    <a:cubicBezTo>
                      <a:pt x="100264" y="100314"/>
                      <a:pt x="126307" y="50157"/>
                      <a:pt x="152350" y="0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3" name="Triangolo isoscele 72"/>
              <p:cNvSpPr/>
              <p:nvPr/>
            </p:nvSpPr>
            <p:spPr>
              <a:xfrm>
                <a:off x="5485288" y="2951545"/>
                <a:ext cx="129166" cy="196190"/>
              </a:xfrm>
              <a:prstGeom prst="triangle">
                <a:avLst/>
              </a:prstGeom>
              <a:solidFill>
                <a:srgbClr val="DD46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47" name="Gruppo 46"/>
            <p:cNvGrpSpPr/>
            <p:nvPr/>
          </p:nvGrpSpPr>
          <p:grpSpPr>
            <a:xfrm>
              <a:off x="9405284" y="4059958"/>
              <a:ext cx="1705308" cy="1929963"/>
              <a:chOff x="8979505" y="2152124"/>
              <a:chExt cx="1705308" cy="1929963"/>
            </a:xfrm>
          </p:grpSpPr>
          <p:grpSp>
            <p:nvGrpSpPr>
              <p:cNvPr id="48" name="Gruppo 47"/>
              <p:cNvGrpSpPr/>
              <p:nvPr/>
            </p:nvGrpSpPr>
            <p:grpSpPr>
              <a:xfrm>
                <a:off x="8979505" y="2152124"/>
                <a:ext cx="1705308" cy="1929963"/>
                <a:chOff x="9249443" y="2349622"/>
                <a:chExt cx="1362075" cy="1660525"/>
              </a:xfrm>
            </p:grpSpPr>
            <p:grpSp>
              <p:nvGrpSpPr>
                <p:cNvPr id="50" name="Gruppo 49"/>
                <p:cNvGrpSpPr/>
                <p:nvPr/>
              </p:nvGrpSpPr>
              <p:grpSpPr>
                <a:xfrm>
                  <a:off x="9355511" y="2468459"/>
                  <a:ext cx="628015" cy="1422853"/>
                  <a:chOff x="8441111" y="3469228"/>
                  <a:chExt cx="628015" cy="1422853"/>
                </a:xfrm>
              </p:grpSpPr>
              <p:sp>
                <p:nvSpPr>
                  <p:cNvPr id="63" name="Rectangle 2157" descr="5%"/>
                  <p:cNvSpPr>
                    <a:spLocks noChangeArrowheads="1"/>
                  </p:cNvSpPr>
                  <p:nvPr/>
                </p:nvSpPr>
                <p:spPr bwMode="auto">
                  <a:xfrm>
                    <a:off x="8447824" y="3613483"/>
                    <a:ext cx="612000" cy="1264617"/>
                  </a:xfrm>
                  <a:prstGeom prst="rect">
                    <a:avLst/>
                  </a:prstGeom>
                  <a:pattFill prst="pct5">
                    <a:fgClr>
                      <a:srgbClr val="A5A5A5">
                        <a:alpha val="47000"/>
                      </a:srgbClr>
                    </a:fgClr>
                    <a:bgClr>
                      <a:srgbClr val="999999">
                        <a:alpha val="47000"/>
                      </a:srgbClr>
                    </a:bgClr>
                  </a:pattFill>
                  <a:ln w="15875">
                    <a:solidFill>
                      <a:srgbClr val="A5A5A5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grpSp>
                <p:nvGrpSpPr>
                  <p:cNvPr id="64" name="Group 2158"/>
                  <p:cNvGrpSpPr>
                    <a:grpSpLocks/>
                  </p:cNvGrpSpPr>
                  <p:nvPr/>
                </p:nvGrpSpPr>
                <p:grpSpPr bwMode="auto">
                  <a:xfrm>
                    <a:off x="8441111" y="3469228"/>
                    <a:ext cx="628015" cy="1422853"/>
                    <a:chOff x="9450" y="3578"/>
                    <a:chExt cx="1815" cy="2845"/>
                  </a:xfrm>
                </p:grpSpPr>
                <p:cxnSp>
                  <p:nvCxnSpPr>
                    <p:cNvPr id="65" name="AutoShape 215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407" y="3866"/>
                      <a:ext cx="858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6" name="AutoShape 216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1265" y="3869"/>
                      <a:ext cx="0" cy="255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7" name="AutoShape 2161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0317" y="3578"/>
                      <a:ext cx="0" cy="291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8" name="AutoShape 2162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0407" y="3866"/>
                      <a:ext cx="0" cy="291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9" name="AutoShape 2163"/>
                    <p:cNvCxnSpPr>
                      <a:cxnSpLocks noChangeShapeType="1"/>
                    </p:cNvCxnSpPr>
                    <p:nvPr/>
                  </p:nvCxnSpPr>
                  <p:spPr bwMode="auto">
                    <a:xfrm flipH="1" flipV="1">
                      <a:off x="10317" y="3578"/>
                      <a:ext cx="90" cy="579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0" name="AutoShape 216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450" y="3866"/>
                      <a:ext cx="858" cy="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grpSp>
              <p:nvGrpSpPr>
                <p:cNvPr id="53" name="Gruppo 52"/>
                <p:cNvGrpSpPr/>
                <p:nvPr/>
              </p:nvGrpSpPr>
              <p:grpSpPr>
                <a:xfrm>
                  <a:off x="9249443" y="2349622"/>
                  <a:ext cx="1362075" cy="1660525"/>
                  <a:chOff x="8321731" y="3350392"/>
                  <a:chExt cx="1362075" cy="1660525"/>
                </a:xfrm>
              </p:grpSpPr>
              <p:cxnSp>
                <p:nvCxnSpPr>
                  <p:cNvPr id="54" name="AutoShape 215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8436031" y="3350392"/>
                    <a:ext cx="635" cy="1660525"/>
                  </a:xfrm>
                  <a:prstGeom prst="straightConnector1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5" name="AutoShape 21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21731" y="4892081"/>
                    <a:ext cx="1362075" cy="0"/>
                  </a:xfrm>
                  <a:prstGeom prst="straightConnector1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49" name="CasellaDiTesto 48"/>
              <p:cNvSpPr txBox="1"/>
              <p:nvPr/>
            </p:nvSpPr>
            <p:spPr>
              <a:xfrm>
                <a:off x="9230226" y="3470924"/>
                <a:ext cx="5473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>
                    <a:solidFill>
                      <a:srgbClr val="DD462F"/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it-IT" sz="1000">
                    <a:solidFill>
                      <a:srgbClr val="DD462F"/>
                    </a:solidFill>
                    <a:latin typeface="Calibri" pitchFamily="34" charset="0"/>
                    <a:cs typeface="Calibri" pitchFamily="34" charset="0"/>
                  </a:rPr>
                  <a:t>gen</a:t>
                </a:r>
              </a:p>
            </p:txBody>
          </p:sp>
        </p:grpSp>
        <p:grpSp>
          <p:nvGrpSpPr>
            <p:cNvPr id="76" name="Gruppo 75"/>
            <p:cNvGrpSpPr/>
            <p:nvPr/>
          </p:nvGrpSpPr>
          <p:grpSpPr>
            <a:xfrm rot="16200000">
              <a:off x="9013009" y="4638102"/>
              <a:ext cx="144000" cy="776550"/>
              <a:chOff x="5415073" y="2951545"/>
              <a:chExt cx="258332" cy="1134318"/>
            </a:xfrm>
          </p:grpSpPr>
          <p:sp>
            <p:nvSpPr>
              <p:cNvPr id="77" name="Figura a mano libera 76"/>
              <p:cNvSpPr/>
              <p:nvPr/>
            </p:nvSpPr>
            <p:spPr>
              <a:xfrm>
                <a:off x="5415073" y="3090440"/>
                <a:ext cx="258332" cy="995423"/>
              </a:xfrm>
              <a:custGeom>
                <a:avLst/>
                <a:gdLst>
                  <a:gd name="connsiteX0" fmla="*/ 140775 w 258332"/>
                  <a:gd name="connsiteY0" fmla="*/ 995423 h 995423"/>
                  <a:gd name="connsiteX1" fmla="*/ 140775 w 258332"/>
                  <a:gd name="connsiteY1" fmla="*/ 659757 h 995423"/>
                  <a:gd name="connsiteX2" fmla="*/ 1879 w 258332"/>
                  <a:gd name="connsiteY2" fmla="*/ 520861 h 995423"/>
                  <a:gd name="connsiteX3" fmla="*/ 256522 w 258332"/>
                  <a:gd name="connsiteY3" fmla="*/ 370390 h 995423"/>
                  <a:gd name="connsiteX4" fmla="*/ 117626 w 258332"/>
                  <a:gd name="connsiteY4" fmla="*/ 162046 h 995423"/>
                  <a:gd name="connsiteX5" fmla="*/ 152350 w 258332"/>
                  <a:gd name="connsiteY5" fmla="*/ 0 h 99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8332" h="995423">
                    <a:moveTo>
                      <a:pt x="140775" y="995423"/>
                    </a:moveTo>
                    <a:cubicBezTo>
                      <a:pt x="152349" y="867137"/>
                      <a:pt x="163924" y="738851"/>
                      <a:pt x="140775" y="659757"/>
                    </a:cubicBezTo>
                    <a:cubicBezTo>
                      <a:pt x="117626" y="580663"/>
                      <a:pt x="-17412" y="569089"/>
                      <a:pt x="1879" y="520861"/>
                    </a:cubicBezTo>
                    <a:cubicBezTo>
                      <a:pt x="21170" y="472633"/>
                      <a:pt x="237231" y="430192"/>
                      <a:pt x="256522" y="370390"/>
                    </a:cubicBezTo>
                    <a:cubicBezTo>
                      <a:pt x="275813" y="310588"/>
                      <a:pt x="134988" y="223778"/>
                      <a:pt x="117626" y="162046"/>
                    </a:cubicBezTo>
                    <a:cubicBezTo>
                      <a:pt x="100264" y="100314"/>
                      <a:pt x="126307" y="50157"/>
                      <a:pt x="152350" y="0"/>
                    </a:cubicBezTo>
                  </a:path>
                </a:pathLst>
              </a:cu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8" name="Triangolo isoscele 77"/>
              <p:cNvSpPr/>
              <p:nvPr/>
            </p:nvSpPr>
            <p:spPr>
              <a:xfrm>
                <a:off x="5485288" y="2951545"/>
                <a:ext cx="129166" cy="19619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81" name="Triangolo isoscele 80"/>
            <p:cNvSpPr/>
            <p:nvPr/>
          </p:nvSpPr>
          <p:spPr>
            <a:xfrm rot="5400000" flipH="1">
              <a:off x="11059931" y="4959221"/>
              <a:ext cx="72000" cy="13431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5" name="Rettangolo 84"/>
            <p:cNvSpPr/>
            <p:nvPr/>
          </p:nvSpPr>
          <p:spPr>
            <a:xfrm>
              <a:off x="11016453" y="5936133"/>
              <a:ext cx="511913" cy="245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4" name="CasellaDiTesto 123"/>
            <p:cNvSpPr txBox="1"/>
            <p:nvPr/>
          </p:nvSpPr>
          <p:spPr>
            <a:xfrm>
              <a:off x="9202323" y="3729301"/>
              <a:ext cx="18723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chemeClr val="bg1">
                      <a:lumMod val="65000"/>
                    </a:schemeClr>
                  </a:solidFill>
                  <a:latin typeface="Calibri" pitchFamily="34" charset="0"/>
                  <a:cs typeface="Calibri" pitchFamily="34" charset="0"/>
                </a:rPr>
                <a:t>problema complessivo</a:t>
              </a:r>
            </a:p>
          </p:txBody>
        </p:sp>
        <p:graphicFrame>
          <p:nvGraphicFramePr>
            <p:cNvPr id="126" name="Oggetto 1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7092371"/>
                </p:ext>
              </p:extLst>
            </p:nvPr>
          </p:nvGraphicFramePr>
          <p:xfrm>
            <a:off x="8583352" y="4640263"/>
            <a:ext cx="832303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" name="Equation" r:id="rId19" imgW="419040" imgH="164880" progId="Equation.DSMT4">
                    <p:embed/>
                  </p:oleObj>
                </mc:Choice>
                <mc:Fallback>
                  <p:oleObj name="Equation" r:id="rId19" imgW="419040" imgH="164880" progId="Equation.DSMT4">
                    <p:embed/>
                    <p:pic>
                      <p:nvPicPr>
                        <p:cNvPr id="126" name="Oggetto 1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3352" y="4640263"/>
                          <a:ext cx="832303" cy="36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8" name="Figura a mano libera 79">
              <a:extLst>
                <a:ext uri="{FF2B5EF4-FFF2-40B4-BE49-F238E27FC236}">
                  <a16:creationId xmlns:a16="http://schemas.microsoft.com/office/drawing/2014/main" id="{688B7E52-40D5-4373-9141-4DAF5E7D3945}"/>
                </a:ext>
              </a:extLst>
            </p:cNvPr>
            <p:cNvSpPr/>
            <p:nvPr/>
          </p:nvSpPr>
          <p:spPr>
            <a:xfrm rot="5400000" flipH="1">
              <a:off x="10672097" y="4685645"/>
              <a:ext cx="144000" cy="681463"/>
            </a:xfrm>
            <a:custGeom>
              <a:avLst/>
              <a:gdLst>
                <a:gd name="connsiteX0" fmla="*/ 140775 w 258332"/>
                <a:gd name="connsiteY0" fmla="*/ 995423 h 995423"/>
                <a:gd name="connsiteX1" fmla="*/ 140775 w 258332"/>
                <a:gd name="connsiteY1" fmla="*/ 659757 h 995423"/>
                <a:gd name="connsiteX2" fmla="*/ 1879 w 258332"/>
                <a:gd name="connsiteY2" fmla="*/ 520861 h 995423"/>
                <a:gd name="connsiteX3" fmla="*/ 256522 w 258332"/>
                <a:gd name="connsiteY3" fmla="*/ 370390 h 995423"/>
                <a:gd name="connsiteX4" fmla="*/ 117626 w 258332"/>
                <a:gd name="connsiteY4" fmla="*/ 162046 h 995423"/>
                <a:gd name="connsiteX5" fmla="*/ 152350 w 258332"/>
                <a:gd name="connsiteY5" fmla="*/ 0 h 99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332" h="995423">
                  <a:moveTo>
                    <a:pt x="140775" y="995423"/>
                  </a:moveTo>
                  <a:cubicBezTo>
                    <a:pt x="152349" y="867137"/>
                    <a:pt x="163924" y="738851"/>
                    <a:pt x="140775" y="659757"/>
                  </a:cubicBezTo>
                  <a:cubicBezTo>
                    <a:pt x="117626" y="580663"/>
                    <a:pt x="-17412" y="569089"/>
                    <a:pt x="1879" y="520861"/>
                  </a:cubicBezTo>
                  <a:cubicBezTo>
                    <a:pt x="21170" y="472633"/>
                    <a:pt x="237231" y="430192"/>
                    <a:pt x="256522" y="370390"/>
                  </a:cubicBezTo>
                  <a:cubicBezTo>
                    <a:pt x="275813" y="310588"/>
                    <a:pt x="134988" y="223778"/>
                    <a:pt x="117626" y="162046"/>
                  </a:cubicBezTo>
                  <a:cubicBezTo>
                    <a:pt x="100264" y="100314"/>
                    <a:pt x="126307" y="50157"/>
                    <a:pt x="152350" y="0"/>
                  </a:cubicBezTo>
                </a:path>
              </a:pathLst>
            </a:cu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aphicFrame>
          <p:nvGraphicFramePr>
            <p:cNvPr id="329" name="Oggetto 328">
              <a:extLst>
                <a:ext uri="{FF2B5EF4-FFF2-40B4-BE49-F238E27FC236}">
                  <a16:creationId xmlns:a16="http://schemas.microsoft.com/office/drawing/2014/main" id="{0653C015-80B3-4898-BD43-C2E8B57102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7563352"/>
                </p:ext>
              </p:extLst>
            </p:nvPr>
          </p:nvGraphicFramePr>
          <p:xfrm>
            <a:off x="10442575" y="4640263"/>
            <a:ext cx="780142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9" name="Equation" r:id="rId21" imgW="419040" imgH="164880" progId="Equation.DSMT4">
                    <p:embed/>
                  </p:oleObj>
                </mc:Choice>
                <mc:Fallback>
                  <p:oleObj name="Equation" r:id="rId21" imgW="419040" imgH="164880" progId="Equation.DSMT4">
                    <p:embed/>
                    <p:pic>
                      <p:nvPicPr>
                        <p:cNvPr id="329" name="Oggetto 328">
                          <a:extLst>
                            <a:ext uri="{FF2B5EF4-FFF2-40B4-BE49-F238E27FC236}">
                              <a16:creationId xmlns:a16="http://schemas.microsoft.com/office/drawing/2014/main" id="{0653C015-80B3-4898-BD43-C2E8B57102F4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42575" y="4640263"/>
                          <a:ext cx="780142" cy="36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Parentesi graffa aperta 1">
            <a:extLst>
              <a:ext uri="{FF2B5EF4-FFF2-40B4-BE49-F238E27FC236}">
                <a16:creationId xmlns:a16="http://schemas.microsoft.com/office/drawing/2014/main" id="{FC077A65-E4D7-4C11-B014-62899528ECC1}"/>
              </a:ext>
            </a:extLst>
          </p:cNvPr>
          <p:cNvSpPr/>
          <p:nvPr/>
        </p:nvSpPr>
        <p:spPr>
          <a:xfrm>
            <a:off x="2316437" y="2244864"/>
            <a:ext cx="144000" cy="724466"/>
          </a:xfrm>
          <a:prstGeom prst="leftBrace">
            <a:avLst>
              <a:gd name="adj1" fmla="val 29494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0CFB646D-00F7-449A-89A2-784DF6284188}"/>
              </a:ext>
            </a:extLst>
          </p:cNvPr>
          <p:cNvGrpSpPr/>
          <p:nvPr/>
        </p:nvGrpSpPr>
        <p:grpSpPr>
          <a:xfrm>
            <a:off x="285843" y="3729301"/>
            <a:ext cx="2831632" cy="2452558"/>
            <a:chOff x="285843" y="3729301"/>
            <a:chExt cx="2831632" cy="2452558"/>
          </a:xfrm>
        </p:grpSpPr>
        <p:sp>
          <p:nvSpPr>
            <p:cNvPr id="82" name="Figura a mano libera 73">
              <a:extLst>
                <a:ext uri="{FF2B5EF4-FFF2-40B4-BE49-F238E27FC236}">
                  <a16:creationId xmlns:a16="http://schemas.microsoft.com/office/drawing/2014/main" id="{2F2DA8AC-6CFD-4D37-9AB0-0F69546A37C1}"/>
                </a:ext>
              </a:extLst>
            </p:cNvPr>
            <p:cNvSpPr/>
            <p:nvPr/>
          </p:nvSpPr>
          <p:spPr>
            <a:xfrm rot="16200000" flipH="1">
              <a:off x="1968819" y="5427675"/>
              <a:ext cx="61448" cy="242237"/>
            </a:xfrm>
            <a:custGeom>
              <a:avLst/>
              <a:gdLst>
                <a:gd name="connsiteX0" fmla="*/ 140775 w 258332"/>
                <a:gd name="connsiteY0" fmla="*/ 995423 h 995423"/>
                <a:gd name="connsiteX1" fmla="*/ 140775 w 258332"/>
                <a:gd name="connsiteY1" fmla="*/ 659757 h 995423"/>
                <a:gd name="connsiteX2" fmla="*/ 1879 w 258332"/>
                <a:gd name="connsiteY2" fmla="*/ 520861 h 995423"/>
                <a:gd name="connsiteX3" fmla="*/ 256522 w 258332"/>
                <a:gd name="connsiteY3" fmla="*/ 370390 h 995423"/>
                <a:gd name="connsiteX4" fmla="*/ 117626 w 258332"/>
                <a:gd name="connsiteY4" fmla="*/ 162046 h 995423"/>
                <a:gd name="connsiteX5" fmla="*/ 152350 w 258332"/>
                <a:gd name="connsiteY5" fmla="*/ 0 h 99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332" h="995423">
                  <a:moveTo>
                    <a:pt x="140775" y="995423"/>
                  </a:moveTo>
                  <a:cubicBezTo>
                    <a:pt x="152349" y="867137"/>
                    <a:pt x="163924" y="738851"/>
                    <a:pt x="140775" y="659757"/>
                  </a:cubicBezTo>
                  <a:cubicBezTo>
                    <a:pt x="117626" y="580663"/>
                    <a:pt x="-17412" y="569089"/>
                    <a:pt x="1879" y="520861"/>
                  </a:cubicBezTo>
                  <a:cubicBezTo>
                    <a:pt x="21170" y="472633"/>
                    <a:pt x="237231" y="430192"/>
                    <a:pt x="256522" y="370390"/>
                  </a:cubicBezTo>
                  <a:cubicBezTo>
                    <a:pt x="275813" y="310588"/>
                    <a:pt x="134988" y="223778"/>
                    <a:pt x="117626" y="162046"/>
                  </a:cubicBezTo>
                  <a:cubicBezTo>
                    <a:pt x="100264" y="100314"/>
                    <a:pt x="126307" y="50157"/>
                    <a:pt x="152350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  <p:grpSp>
          <p:nvGrpSpPr>
            <p:cNvPr id="95" name="Gruppo 94">
              <a:extLst>
                <a:ext uri="{FF2B5EF4-FFF2-40B4-BE49-F238E27FC236}">
                  <a16:creationId xmlns:a16="http://schemas.microsoft.com/office/drawing/2014/main" id="{46C1B16F-049B-4F29-8474-D38843154C7A}"/>
                </a:ext>
              </a:extLst>
            </p:cNvPr>
            <p:cNvGrpSpPr/>
            <p:nvPr/>
          </p:nvGrpSpPr>
          <p:grpSpPr>
            <a:xfrm>
              <a:off x="1386992" y="4655440"/>
              <a:ext cx="180000" cy="720000"/>
              <a:chOff x="5415073" y="2951545"/>
              <a:chExt cx="258332" cy="1134318"/>
            </a:xfrm>
          </p:grpSpPr>
          <p:sp>
            <p:nvSpPr>
              <p:cNvPr id="141" name="Figura a mano libera 71">
                <a:extLst>
                  <a:ext uri="{FF2B5EF4-FFF2-40B4-BE49-F238E27FC236}">
                    <a16:creationId xmlns:a16="http://schemas.microsoft.com/office/drawing/2014/main" id="{88C4E56E-564A-4849-B65A-F16021F5D367}"/>
                  </a:ext>
                </a:extLst>
              </p:cNvPr>
              <p:cNvSpPr/>
              <p:nvPr/>
            </p:nvSpPr>
            <p:spPr>
              <a:xfrm>
                <a:off x="5415073" y="3090440"/>
                <a:ext cx="258332" cy="995423"/>
              </a:xfrm>
              <a:custGeom>
                <a:avLst/>
                <a:gdLst>
                  <a:gd name="connsiteX0" fmla="*/ 140775 w 258332"/>
                  <a:gd name="connsiteY0" fmla="*/ 995423 h 995423"/>
                  <a:gd name="connsiteX1" fmla="*/ 140775 w 258332"/>
                  <a:gd name="connsiteY1" fmla="*/ 659757 h 995423"/>
                  <a:gd name="connsiteX2" fmla="*/ 1879 w 258332"/>
                  <a:gd name="connsiteY2" fmla="*/ 520861 h 995423"/>
                  <a:gd name="connsiteX3" fmla="*/ 256522 w 258332"/>
                  <a:gd name="connsiteY3" fmla="*/ 370390 h 995423"/>
                  <a:gd name="connsiteX4" fmla="*/ 117626 w 258332"/>
                  <a:gd name="connsiteY4" fmla="*/ 162046 h 995423"/>
                  <a:gd name="connsiteX5" fmla="*/ 152350 w 258332"/>
                  <a:gd name="connsiteY5" fmla="*/ 0 h 99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8332" h="995423">
                    <a:moveTo>
                      <a:pt x="140775" y="995423"/>
                    </a:moveTo>
                    <a:cubicBezTo>
                      <a:pt x="152349" y="867137"/>
                      <a:pt x="163924" y="738851"/>
                      <a:pt x="140775" y="659757"/>
                    </a:cubicBezTo>
                    <a:cubicBezTo>
                      <a:pt x="117626" y="580663"/>
                      <a:pt x="-17412" y="569089"/>
                      <a:pt x="1879" y="520861"/>
                    </a:cubicBezTo>
                    <a:cubicBezTo>
                      <a:pt x="21170" y="472633"/>
                      <a:pt x="237231" y="430192"/>
                      <a:pt x="256522" y="370390"/>
                    </a:cubicBezTo>
                    <a:cubicBezTo>
                      <a:pt x="275813" y="310588"/>
                      <a:pt x="134988" y="223778"/>
                      <a:pt x="117626" y="162046"/>
                    </a:cubicBezTo>
                    <a:cubicBezTo>
                      <a:pt x="100264" y="100314"/>
                      <a:pt x="126307" y="50157"/>
                      <a:pt x="152350" y="0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Triangolo isoscele 141">
                <a:extLst>
                  <a:ext uri="{FF2B5EF4-FFF2-40B4-BE49-F238E27FC236}">
                    <a16:creationId xmlns:a16="http://schemas.microsoft.com/office/drawing/2014/main" id="{23F56E64-7A42-44CF-81A9-402113B40702}"/>
                  </a:ext>
                </a:extLst>
              </p:cNvPr>
              <p:cNvSpPr/>
              <p:nvPr/>
            </p:nvSpPr>
            <p:spPr>
              <a:xfrm>
                <a:off x="5485288" y="2951545"/>
                <a:ext cx="129166" cy="196190"/>
              </a:xfrm>
              <a:prstGeom prst="triangle">
                <a:avLst/>
              </a:prstGeom>
              <a:solidFill>
                <a:srgbClr val="DD46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02" name="Gruppo 101">
              <a:extLst>
                <a:ext uri="{FF2B5EF4-FFF2-40B4-BE49-F238E27FC236}">
                  <a16:creationId xmlns:a16="http://schemas.microsoft.com/office/drawing/2014/main" id="{E49B1274-A5D7-4CF0-9ACD-8F9C4A39A5B1}"/>
                </a:ext>
              </a:extLst>
            </p:cNvPr>
            <p:cNvGrpSpPr/>
            <p:nvPr/>
          </p:nvGrpSpPr>
          <p:grpSpPr>
            <a:xfrm>
              <a:off x="994393" y="4059958"/>
              <a:ext cx="1705308" cy="1929963"/>
              <a:chOff x="8979505" y="2152124"/>
              <a:chExt cx="1705308" cy="1929963"/>
            </a:xfrm>
          </p:grpSpPr>
          <p:grpSp>
            <p:nvGrpSpPr>
              <p:cNvPr id="111" name="Gruppo 110">
                <a:extLst>
                  <a:ext uri="{FF2B5EF4-FFF2-40B4-BE49-F238E27FC236}">
                    <a16:creationId xmlns:a16="http://schemas.microsoft.com/office/drawing/2014/main" id="{02FBA626-85FE-4A8C-AF97-5CB06893D989}"/>
                  </a:ext>
                </a:extLst>
              </p:cNvPr>
              <p:cNvGrpSpPr/>
              <p:nvPr/>
            </p:nvGrpSpPr>
            <p:grpSpPr>
              <a:xfrm>
                <a:off x="8979505" y="2152124"/>
                <a:ext cx="1705308" cy="1929963"/>
                <a:chOff x="9249443" y="2349622"/>
                <a:chExt cx="1362075" cy="1660525"/>
              </a:xfrm>
            </p:grpSpPr>
            <p:grpSp>
              <p:nvGrpSpPr>
                <p:cNvPr id="113" name="Gruppo 112">
                  <a:extLst>
                    <a:ext uri="{FF2B5EF4-FFF2-40B4-BE49-F238E27FC236}">
                      <a16:creationId xmlns:a16="http://schemas.microsoft.com/office/drawing/2014/main" id="{541245A6-7431-4DAC-B6A1-C4A459A70807}"/>
                    </a:ext>
                  </a:extLst>
                </p:cNvPr>
                <p:cNvGrpSpPr/>
                <p:nvPr/>
              </p:nvGrpSpPr>
              <p:grpSpPr>
                <a:xfrm>
                  <a:off x="9355511" y="2468459"/>
                  <a:ext cx="628015" cy="1422853"/>
                  <a:chOff x="8441111" y="3469228"/>
                  <a:chExt cx="628015" cy="1422853"/>
                </a:xfrm>
              </p:grpSpPr>
              <p:sp>
                <p:nvSpPr>
                  <p:cNvPr id="129" name="Rectangle 2157" descr="5%">
                    <a:extLst>
                      <a:ext uri="{FF2B5EF4-FFF2-40B4-BE49-F238E27FC236}">
                        <a16:creationId xmlns:a16="http://schemas.microsoft.com/office/drawing/2014/main" id="{B3DEA3E9-0172-4D46-B737-463F5C43A1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47824" y="3613483"/>
                    <a:ext cx="612000" cy="1264617"/>
                  </a:xfrm>
                  <a:prstGeom prst="rect">
                    <a:avLst/>
                  </a:prstGeom>
                  <a:pattFill prst="pct5">
                    <a:fgClr>
                      <a:srgbClr val="A5A5A5">
                        <a:alpha val="47000"/>
                      </a:srgbClr>
                    </a:fgClr>
                    <a:bgClr>
                      <a:srgbClr val="999999">
                        <a:alpha val="47000"/>
                      </a:srgbClr>
                    </a:bgClr>
                  </a:pattFill>
                  <a:ln w="15875">
                    <a:solidFill>
                      <a:srgbClr val="A5A5A5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grpSp>
                <p:nvGrpSpPr>
                  <p:cNvPr id="130" name="Group 2158">
                    <a:extLst>
                      <a:ext uri="{FF2B5EF4-FFF2-40B4-BE49-F238E27FC236}">
                        <a16:creationId xmlns:a16="http://schemas.microsoft.com/office/drawing/2014/main" id="{B924C546-0F5B-4A24-A8D0-381DDF4D116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8441111" y="3469228"/>
                    <a:ext cx="628015" cy="1422853"/>
                    <a:chOff x="9450" y="3578"/>
                    <a:chExt cx="1815" cy="2845"/>
                  </a:xfrm>
                </p:grpSpPr>
                <p:cxnSp>
                  <p:nvCxnSpPr>
                    <p:cNvPr id="132" name="AutoShape 2159">
                      <a:extLst>
                        <a:ext uri="{FF2B5EF4-FFF2-40B4-BE49-F238E27FC236}">
                          <a16:creationId xmlns:a16="http://schemas.microsoft.com/office/drawing/2014/main" id="{DF5AB1AD-58A1-4939-9A74-B015033606E1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407" y="3866"/>
                      <a:ext cx="858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4" name="AutoShape 2160">
                      <a:extLst>
                        <a:ext uri="{FF2B5EF4-FFF2-40B4-BE49-F238E27FC236}">
                          <a16:creationId xmlns:a16="http://schemas.microsoft.com/office/drawing/2014/main" id="{472B10A0-38AF-4D33-A411-34B78507B6D7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1265" y="3869"/>
                      <a:ext cx="0" cy="255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6" name="AutoShape 2161">
                      <a:extLst>
                        <a:ext uri="{FF2B5EF4-FFF2-40B4-BE49-F238E27FC236}">
                          <a16:creationId xmlns:a16="http://schemas.microsoft.com/office/drawing/2014/main" id="{92F835F4-DC2E-48C3-AE68-E1F030E627DC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0317" y="3578"/>
                      <a:ext cx="0" cy="291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7" name="AutoShape 2162">
                      <a:extLst>
                        <a:ext uri="{FF2B5EF4-FFF2-40B4-BE49-F238E27FC236}">
                          <a16:creationId xmlns:a16="http://schemas.microsoft.com/office/drawing/2014/main" id="{C3417460-F529-44E4-BF9E-9D7A0F5ABD98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0407" y="3866"/>
                      <a:ext cx="0" cy="291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8" name="AutoShape 2163">
                      <a:extLst>
                        <a:ext uri="{FF2B5EF4-FFF2-40B4-BE49-F238E27FC236}">
                          <a16:creationId xmlns:a16="http://schemas.microsoft.com/office/drawing/2014/main" id="{BAB8AB75-3C21-4A7F-B5E3-B2D5A15391D5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 flipH="1" flipV="1">
                      <a:off x="10317" y="3578"/>
                      <a:ext cx="90" cy="579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9" name="AutoShape 2164">
                      <a:extLst>
                        <a:ext uri="{FF2B5EF4-FFF2-40B4-BE49-F238E27FC236}">
                          <a16:creationId xmlns:a16="http://schemas.microsoft.com/office/drawing/2014/main" id="{8415444E-1E87-45EE-96DB-CC45335E8D8C}"/>
                        </a:ext>
                      </a:extLst>
                    </p:cNvPr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450" y="3866"/>
                      <a:ext cx="858" cy="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grpSp>
              <p:nvGrpSpPr>
                <p:cNvPr id="122" name="Gruppo 121">
                  <a:extLst>
                    <a:ext uri="{FF2B5EF4-FFF2-40B4-BE49-F238E27FC236}">
                      <a16:creationId xmlns:a16="http://schemas.microsoft.com/office/drawing/2014/main" id="{C94B2403-A2FE-4D60-A4FF-DF4451D6FE68}"/>
                    </a:ext>
                  </a:extLst>
                </p:cNvPr>
                <p:cNvGrpSpPr/>
                <p:nvPr/>
              </p:nvGrpSpPr>
              <p:grpSpPr>
                <a:xfrm>
                  <a:off x="9249443" y="2349622"/>
                  <a:ext cx="1362075" cy="1660525"/>
                  <a:chOff x="8321731" y="3350392"/>
                  <a:chExt cx="1362075" cy="1660525"/>
                </a:xfrm>
              </p:grpSpPr>
              <p:cxnSp>
                <p:nvCxnSpPr>
                  <p:cNvPr id="123" name="AutoShape 2155">
                    <a:extLst>
                      <a:ext uri="{FF2B5EF4-FFF2-40B4-BE49-F238E27FC236}">
                        <a16:creationId xmlns:a16="http://schemas.microsoft.com/office/drawing/2014/main" id="{3A68FA3A-35EA-4BB4-A785-FAD0BB81BF35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8436031" y="3350392"/>
                    <a:ext cx="635" cy="1660525"/>
                  </a:xfrm>
                  <a:prstGeom prst="straightConnector1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7" name="AutoShape 2156">
                    <a:extLst>
                      <a:ext uri="{FF2B5EF4-FFF2-40B4-BE49-F238E27FC236}">
                        <a16:creationId xmlns:a16="http://schemas.microsoft.com/office/drawing/2014/main" id="{CBE6BB83-ACC3-48BF-B915-92E6FB16F811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21731" y="4892081"/>
                    <a:ext cx="1362075" cy="0"/>
                  </a:xfrm>
                  <a:prstGeom prst="straightConnector1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112" name="CasellaDiTesto 111">
                <a:extLst>
                  <a:ext uri="{FF2B5EF4-FFF2-40B4-BE49-F238E27FC236}">
                    <a16:creationId xmlns:a16="http://schemas.microsoft.com/office/drawing/2014/main" id="{995A1BE6-DE2A-485E-8EFC-48BF2272D050}"/>
                  </a:ext>
                </a:extLst>
              </p:cNvPr>
              <p:cNvSpPr txBox="1"/>
              <p:nvPr/>
            </p:nvSpPr>
            <p:spPr>
              <a:xfrm>
                <a:off x="9230226" y="3470924"/>
                <a:ext cx="5473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>
                    <a:solidFill>
                      <a:srgbClr val="DD462F"/>
                    </a:solidFill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it-IT" sz="1000">
                    <a:solidFill>
                      <a:srgbClr val="DD462F"/>
                    </a:solidFill>
                    <a:latin typeface="Calibri" pitchFamily="34" charset="0"/>
                    <a:cs typeface="Calibri" pitchFamily="34" charset="0"/>
                  </a:rPr>
                  <a:t>gen</a:t>
                </a:r>
              </a:p>
            </p:txBody>
          </p:sp>
        </p:grpSp>
        <p:grpSp>
          <p:nvGrpSpPr>
            <p:cNvPr id="104" name="Gruppo 103">
              <a:extLst>
                <a:ext uri="{FF2B5EF4-FFF2-40B4-BE49-F238E27FC236}">
                  <a16:creationId xmlns:a16="http://schemas.microsoft.com/office/drawing/2014/main" id="{6EDBE8FB-CCE0-4234-B491-069DD71E6932}"/>
                </a:ext>
              </a:extLst>
            </p:cNvPr>
            <p:cNvGrpSpPr/>
            <p:nvPr/>
          </p:nvGrpSpPr>
          <p:grpSpPr>
            <a:xfrm rot="16200000">
              <a:off x="602118" y="4638101"/>
              <a:ext cx="144000" cy="776550"/>
              <a:chOff x="5415073" y="2951545"/>
              <a:chExt cx="258332" cy="1134318"/>
            </a:xfrm>
          </p:grpSpPr>
          <p:sp>
            <p:nvSpPr>
              <p:cNvPr id="109" name="Figura a mano libera 76">
                <a:extLst>
                  <a:ext uri="{FF2B5EF4-FFF2-40B4-BE49-F238E27FC236}">
                    <a16:creationId xmlns:a16="http://schemas.microsoft.com/office/drawing/2014/main" id="{7BCC7BAB-7E01-47DA-ACFD-1944FA281365}"/>
                  </a:ext>
                </a:extLst>
              </p:cNvPr>
              <p:cNvSpPr/>
              <p:nvPr/>
            </p:nvSpPr>
            <p:spPr>
              <a:xfrm>
                <a:off x="5415073" y="3090440"/>
                <a:ext cx="258332" cy="995423"/>
              </a:xfrm>
              <a:custGeom>
                <a:avLst/>
                <a:gdLst>
                  <a:gd name="connsiteX0" fmla="*/ 140775 w 258332"/>
                  <a:gd name="connsiteY0" fmla="*/ 995423 h 995423"/>
                  <a:gd name="connsiteX1" fmla="*/ 140775 w 258332"/>
                  <a:gd name="connsiteY1" fmla="*/ 659757 h 995423"/>
                  <a:gd name="connsiteX2" fmla="*/ 1879 w 258332"/>
                  <a:gd name="connsiteY2" fmla="*/ 520861 h 995423"/>
                  <a:gd name="connsiteX3" fmla="*/ 256522 w 258332"/>
                  <a:gd name="connsiteY3" fmla="*/ 370390 h 995423"/>
                  <a:gd name="connsiteX4" fmla="*/ 117626 w 258332"/>
                  <a:gd name="connsiteY4" fmla="*/ 162046 h 995423"/>
                  <a:gd name="connsiteX5" fmla="*/ 152350 w 258332"/>
                  <a:gd name="connsiteY5" fmla="*/ 0 h 99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8332" h="995423">
                    <a:moveTo>
                      <a:pt x="140775" y="995423"/>
                    </a:moveTo>
                    <a:cubicBezTo>
                      <a:pt x="152349" y="867137"/>
                      <a:pt x="163924" y="738851"/>
                      <a:pt x="140775" y="659757"/>
                    </a:cubicBezTo>
                    <a:cubicBezTo>
                      <a:pt x="117626" y="580663"/>
                      <a:pt x="-17412" y="569089"/>
                      <a:pt x="1879" y="520861"/>
                    </a:cubicBezTo>
                    <a:cubicBezTo>
                      <a:pt x="21170" y="472633"/>
                      <a:pt x="237231" y="430192"/>
                      <a:pt x="256522" y="370390"/>
                    </a:cubicBezTo>
                    <a:cubicBezTo>
                      <a:pt x="275813" y="310588"/>
                      <a:pt x="134988" y="223778"/>
                      <a:pt x="117626" y="162046"/>
                    </a:cubicBezTo>
                    <a:cubicBezTo>
                      <a:pt x="100264" y="100314"/>
                      <a:pt x="126307" y="50157"/>
                      <a:pt x="152350" y="0"/>
                    </a:cubicBezTo>
                  </a:path>
                </a:pathLst>
              </a:cu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0" name="Triangolo isoscele 109">
                <a:extLst>
                  <a:ext uri="{FF2B5EF4-FFF2-40B4-BE49-F238E27FC236}">
                    <a16:creationId xmlns:a16="http://schemas.microsoft.com/office/drawing/2014/main" id="{F1D3CA5C-956B-4758-8277-2ACA9F62BAA5}"/>
                  </a:ext>
                </a:extLst>
              </p:cNvPr>
              <p:cNvSpPr/>
              <p:nvPr/>
            </p:nvSpPr>
            <p:spPr>
              <a:xfrm>
                <a:off x="5485288" y="2951545"/>
                <a:ext cx="129166" cy="19619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5" name="Triangolo isoscele 104">
              <a:extLst>
                <a:ext uri="{FF2B5EF4-FFF2-40B4-BE49-F238E27FC236}">
                  <a16:creationId xmlns:a16="http://schemas.microsoft.com/office/drawing/2014/main" id="{4A2C0CF7-594B-4041-8AFB-47C8BB2FC581}"/>
                </a:ext>
              </a:extLst>
            </p:cNvPr>
            <p:cNvSpPr/>
            <p:nvPr/>
          </p:nvSpPr>
          <p:spPr>
            <a:xfrm rot="5400000" flipH="1">
              <a:off x="2649040" y="4959221"/>
              <a:ext cx="72000" cy="13431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2" name="Rettangolo 91">
              <a:extLst>
                <a:ext uri="{FF2B5EF4-FFF2-40B4-BE49-F238E27FC236}">
                  <a16:creationId xmlns:a16="http://schemas.microsoft.com/office/drawing/2014/main" id="{E1257206-F484-4DED-A604-6DC82F4C1E71}"/>
                </a:ext>
              </a:extLst>
            </p:cNvPr>
            <p:cNvSpPr/>
            <p:nvPr/>
          </p:nvSpPr>
          <p:spPr>
            <a:xfrm>
              <a:off x="2605562" y="5936133"/>
              <a:ext cx="511913" cy="245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CasellaDiTesto 89">
              <a:extLst>
                <a:ext uri="{FF2B5EF4-FFF2-40B4-BE49-F238E27FC236}">
                  <a16:creationId xmlns:a16="http://schemas.microsoft.com/office/drawing/2014/main" id="{3E23BFAB-A758-4CE9-84AF-45C022F49706}"/>
                </a:ext>
              </a:extLst>
            </p:cNvPr>
            <p:cNvSpPr txBox="1"/>
            <p:nvPr/>
          </p:nvSpPr>
          <p:spPr>
            <a:xfrm>
              <a:off x="791432" y="3729301"/>
              <a:ext cx="18723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bg1">
                      <a:lumMod val="65000"/>
                    </a:schemeClr>
                  </a:solidFill>
                  <a:latin typeface="Calibri" pitchFamily="34" charset="0"/>
                  <a:cs typeface="Calibri" pitchFamily="34" charset="0"/>
                </a:rPr>
                <a:t>problema (2)</a:t>
              </a:r>
            </a:p>
          </p:txBody>
        </p:sp>
        <p:graphicFrame>
          <p:nvGraphicFramePr>
            <p:cNvPr id="87" name="Oggetto 86">
              <a:extLst>
                <a:ext uri="{FF2B5EF4-FFF2-40B4-BE49-F238E27FC236}">
                  <a16:creationId xmlns:a16="http://schemas.microsoft.com/office/drawing/2014/main" id="{2D226EC8-84A9-46AC-9BC6-A8DC5F7EFF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0726950"/>
                </p:ext>
              </p:extLst>
            </p:nvPr>
          </p:nvGraphicFramePr>
          <p:xfrm>
            <a:off x="324884" y="4640263"/>
            <a:ext cx="832303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0" name="Equation" r:id="rId23" imgW="419040" imgH="164880" progId="Equation.DSMT4">
                    <p:embed/>
                  </p:oleObj>
                </mc:Choice>
                <mc:Fallback>
                  <p:oleObj name="Equation" r:id="rId23" imgW="419040" imgH="164880" progId="Equation.DSMT4">
                    <p:embed/>
                    <p:pic>
                      <p:nvPicPr>
                        <p:cNvPr id="87" name="Oggetto 86">
                          <a:extLst>
                            <a:ext uri="{FF2B5EF4-FFF2-40B4-BE49-F238E27FC236}">
                              <a16:creationId xmlns:a16="http://schemas.microsoft.com/office/drawing/2014/main" id="{2D226EC8-84A9-46AC-9BC6-A8DC5F7EFF92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84" y="4640263"/>
                          <a:ext cx="832303" cy="36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" name="Figura a mano libera 79">
              <a:extLst>
                <a:ext uri="{FF2B5EF4-FFF2-40B4-BE49-F238E27FC236}">
                  <a16:creationId xmlns:a16="http://schemas.microsoft.com/office/drawing/2014/main" id="{214D46FE-69F3-4856-AF96-3F20CF813A7A}"/>
                </a:ext>
              </a:extLst>
            </p:cNvPr>
            <p:cNvSpPr/>
            <p:nvPr/>
          </p:nvSpPr>
          <p:spPr>
            <a:xfrm rot="5400000" flipH="1">
              <a:off x="2261206" y="4685645"/>
              <a:ext cx="144000" cy="681463"/>
            </a:xfrm>
            <a:custGeom>
              <a:avLst/>
              <a:gdLst>
                <a:gd name="connsiteX0" fmla="*/ 140775 w 258332"/>
                <a:gd name="connsiteY0" fmla="*/ 995423 h 995423"/>
                <a:gd name="connsiteX1" fmla="*/ 140775 w 258332"/>
                <a:gd name="connsiteY1" fmla="*/ 659757 h 995423"/>
                <a:gd name="connsiteX2" fmla="*/ 1879 w 258332"/>
                <a:gd name="connsiteY2" fmla="*/ 520861 h 995423"/>
                <a:gd name="connsiteX3" fmla="*/ 256522 w 258332"/>
                <a:gd name="connsiteY3" fmla="*/ 370390 h 995423"/>
                <a:gd name="connsiteX4" fmla="*/ 117626 w 258332"/>
                <a:gd name="connsiteY4" fmla="*/ 162046 h 995423"/>
                <a:gd name="connsiteX5" fmla="*/ 152350 w 258332"/>
                <a:gd name="connsiteY5" fmla="*/ 0 h 99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332" h="995423">
                  <a:moveTo>
                    <a:pt x="140775" y="995423"/>
                  </a:moveTo>
                  <a:cubicBezTo>
                    <a:pt x="152349" y="867137"/>
                    <a:pt x="163924" y="738851"/>
                    <a:pt x="140775" y="659757"/>
                  </a:cubicBezTo>
                  <a:cubicBezTo>
                    <a:pt x="117626" y="580663"/>
                    <a:pt x="-17412" y="569089"/>
                    <a:pt x="1879" y="520861"/>
                  </a:cubicBezTo>
                  <a:cubicBezTo>
                    <a:pt x="21170" y="472633"/>
                    <a:pt x="237231" y="430192"/>
                    <a:pt x="256522" y="370390"/>
                  </a:cubicBezTo>
                  <a:cubicBezTo>
                    <a:pt x="275813" y="310588"/>
                    <a:pt x="134988" y="223778"/>
                    <a:pt x="117626" y="162046"/>
                  </a:cubicBezTo>
                  <a:cubicBezTo>
                    <a:pt x="100264" y="100314"/>
                    <a:pt x="126307" y="50157"/>
                    <a:pt x="152350" y="0"/>
                  </a:cubicBezTo>
                </a:path>
              </a:pathLst>
            </a:cu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aphicFrame>
          <p:nvGraphicFramePr>
            <p:cNvPr id="144" name="Oggetto 143">
              <a:extLst>
                <a:ext uri="{FF2B5EF4-FFF2-40B4-BE49-F238E27FC236}">
                  <a16:creationId xmlns:a16="http://schemas.microsoft.com/office/drawing/2014/main" id="{667EB187-B3EB-4402-AF83-643F83DDC1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707537"/>
                </p:ext>
              </p:extLst>
            </p:nvPr>
          </p:nvGraphicFramePr>
          <p:xfrm>
            <a:off x="2030411" y="4640263"/>
            <a:ext cx="782410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1" name="Equation" r:id="rId25" imgW="419040" imgH="164880" progId="Equation.DSMT4">
                    <p:embed/>
                  </p:oleObj>
                </mc:Choice>
                <mc:Fallback>
                  <p:oleObj name="Equation" r:id="rId25" imgW="419040" imgH="164880" progId="Equation.DSMT4">
                    <p:embed/>
                    <p:pic>
                      <p:nvPicPr>
                        <p:cNvPr id="144" name="Oggetto 143">
                          <a:extLst>
                            <a:ext uri="{FF2B5EF4-FFF2-40B4-BE49-F238E27FC236}">
                              <a16:creationId xmlns:a16="http://schemas.microsoft.com/office/drawing/2014/main" id="{667EB187-B3EB-4402-AF83-643F83DDC1E1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0411" y="4640263"/>
                          <a:ext cx="782410" cy="36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7" name="Oggetto 146">
            <a:extLst>
              <a:ext uri="{FF2B5EF4-FFF2-40B4-BE49-F238E27FC236}">
                <a16:creationId xmlns:a16="http://schemas.microsoft.com/office/drawing/2014/main" id="{BFE0CA98-1B04-4C71-B3D6-1580182178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24913"/>
              </p:ext>
            </p:extLst>
          </p:nvPr>
        </p:nvGraphicFramePr>
        <p:xfrm>
          <a:off x="3028959" y="4808900"/>
          <a:ext cx="504000" cy="50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27" imgW="139680" imgH="139680" progId="Equation.DSMT4">
                  <p:embed/>
                </p:oleObj>
              </mc:Choice>
              <mc:Fallback>
                <p:oleObj name="Equation" r:id="rId27" imgW="139680" imgH="139680" progId="Equation.DSMT4">
                  <p:embed/>
                  <p:pic>
                    <p:nvPicPr>
                      <p:cNvPr id="147" name="Oggetto 146">
                        <a:extLst>
                          <a:ext uri="{FF2B5EF4-FFF2-40B4-BE49-F238E27FC236}">
                            <a16:creationId xmlns:a16="http://schemas.microsoft.com/office/drawing/2014/main" id="{BFE0CA98-1B04-4C71-B3D6-15801821785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9" y="4808900"/>
                        <a:ext cx="504000" cy="5005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ggetto 147">
            <a:extLst>
              <a:ext uri="{FF2B5EF4-FFF2-40B4-BE49-F238E27FC236}">
                <a16:creationId xmlns:a16="http://schemas.microsoft.com/office/drawing/2014/main" id="{70F19733-E564-47C7-9B26-2ADEFB1A45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494129"/>
              </p:ext>
            </p:extLst>
          </p:nvPr>
        </p:nvGraphicFramePr>
        <p:xfrm>
          <a:off x="7323147" y="4829535"/>
          <a:ext cx="504000" cy="55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29" imgW="126720" imgH="114120" progId="Equation.DSMT4">
                  <p:embed/>
                </p:oleObj>
              </mc:Choice>
              <mc:Fallback>
                <p:oleObj name="Equation" r:id="rId29" imgW="126720" imgH="114120" progId="Equation.DSMT4">
                  <p:embed/>
                  <p:pic>
                    <p:nvPicPr>
                      <p:cNvPr id="148" name="Oggetto 147">
                        <a:extLst>
                          <a:ext uri="{FF2B5EF4-FFF2-40B4-BE49-F238E27FC236}">
                            <a16:creationId xmlns:a16="http://schemas.microsoft.com/office/drawing/2014/main" id="{70F19733-E564-47C7-9B26-2ADEFB1A45F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147" y="4829535"/>
                        <a:ext cx="504000" cy="55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8583352" y="1033102"/>
                <a:ext cx="3968685" cy="93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questa espressione, per come è calcolata, prevede che il flusso sia positivo nel verso del versore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+</m:t>
                    </m:r>
                    <m:bar>
                      <m:bar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ba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352" y="1033102"/>
                <a:ext cx="3968685" cy="936347"/>
              </a:xfrm>
              <a:prstGeom prst="rect">
                <a:avLst/>
              </a:prstGeom>
              <a:blipFill>
                <a:blip r:embed="rId31"/>
                <a:stretch>
                  <a:fillRect l="-1229" t="-3247" b="-77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sellaDiTesto 6"/>
          <p:cNvSpPr txBox="1"/>
          <p:nvPr/>
        </p:nvSpPr>
        <p:spPr>
          <a:xfrm>
            <a:off x="4642155" y="2122709"/>
            <a:ext cx="4884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Quindi questo meno indica che sulla faccia x=0 il flusso è orientato come in figura. Quindi il segno meno è conferito graficamente puntualizzando il verso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8814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221818" y="844061"/>
                <a:ext cx="11379200" cy="1255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rPr>
                  <a:t>La parete illustrata in figura è soggetta a BC del primo tipo su entrambe le facce e generazione uniforme pari a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rgbClr val="808080"/>
                        </a:solidFill>
                        <a:latin typeface="Cambria Math"/>
                        <a:cs typeface="Arial" pitchFamily="34" charset="0"/>
                      </a:rPr>
                      <m:t>4</m:t>
                    </m:r>
                    <m:sSup>
                      <m:sSupPr>
                        <m:ctrlPr>
                          <a:rPr lang="it-IT" i="1">
                            <a:solidFill>
                              <a:srgbClr val="80808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it-IT" i="1">
                            <a:solidFill>
                              <a:srgbClr val="808080"/>
                            </a:solidFill>
                            <a:latin typeface="Cambria Math"/>
                            <a:cs typeface="Arial" pitchFamily="34" charset="0"/>
                          </a:rPr>
                          <m:t>·10</m:t>
                        </m:r>
                      </m:e>
                      <m:sup>
                        <m:r>
                          <a:rPr lang="it-IT" i="1">
                            <a:solidFill>
                              <a:srgbClr val="808080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it-IT" i="1" smtClean="0">
                            <a:solidFill>
                              <a:srgbClr val="80808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solidFill>
                              <a:srgbClr val="808080"/>
                            </a:solidFill>
                            <a:latin typeface="Cambria Math"/>
                            <a:cs typeface="Arial" pitchFamily="34" charset="0"/>
                          </a:rPr>
                          <m:t>𝑊</m:t>
                        </m:r>
                      </m:num>
                      <m:den>
                        <m:sSup>
                          <m:sSupPr>
                            <m:ctrlPr>
                              <a:rPr lang="it-IT" i="1">
                                <a:solidFill>
                                  <a:srgbClr val="808080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solidFill>
                                  <a:srgbClr val="808080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t-IT" b="0" i="1" smtClean="0">
                                <a:solidFill>
                                  <a:srgbClr val="808080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rPr>
                  <a:t>. Con riferimento ai dati in figura, si determini la massima temperatura raggiunta nella lastra ed il flusso uscente dalle due facce.</a:t>
                </a:r>
              </a:p>
              <a:p>
                <a:endParaRPr lang="it-IT" sz="1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18" y="844061"/>
                <a:ext cx="11379200" cy="1255087"/>
              </a:xfrm>
              <a:prstGeom prst="rect">
                <a:avLst/>
              </a:prstGeom>
              <a:blipFill>
                <a:blip r:embed="rId3"/>
                <a:stretch>
                  <a:fillRect l="-428" t="-24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586" name="Group 2154"/>
          <p:cNvGrpSpPr>
            <a:grpSpLocks/>
          </p:cNvGrpSpPr>
          <p:nvPr/>
        </p:nvGrpSpPr>
        <p:grpSpPr bwMode="auto">
          <a:xfrm>
            <a:off x="4760913" y="1539875"/>
            <a:ext cx="1362075" cy="1660525"/>
            <a:chOff x="7497" y="2426"/>
            <a:chExt cx="2145" cy="2613"/>
          </a:xfrm>
        </p:grpSpPr>
        <p:grpSp>
          <p:nvGrpSpPr>
            <p:cNvPr id="20590" name="Group 2158"/>
            <p:cNvGrpSpPr>
              <a:grpSpLocks/>
            </p:cNvGrpSpPr>
            <p:nvPr/>
          </p:nvGrpSpPr>
          <p:grpSpPr bwMode="auto">
            <a:xfrm>
              <a:off x="7685" y="2613"/>
              <a:ext cx="989" cy="2239"/>
              <a:chOff x="9450" y="3578"/>
              <a:chExt cx="1815" cy="2845"/>
            </a:xfrm>
          </p:grpSpPr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2922"/>
              <p:cNvSpPr txBox="1">
                <a:spLocks noChangeArrowheads="1"/>
              </p:cNvSpPr>
              <p:nvPr/>
            </p:nvSpPr>
            <p:spPr bwMode="auto">
              <a:xfrm>
                <a:off x="6499579" y="1935512"/>
                <a:ext cx="2133684" cy="25058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rPr>
                  <a:t>s = 0.1 m</a:t>
                </a: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;</a:t>
                </a:r>
              </a:p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rPr>
                  <a:t>k=1.2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solidFill>
                              <a:srgbClr val="80808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it-IT" i="1">
                            <a:solidFill>
                              <a:srgbClr val="808080"/>
                            </a:solidFill>
                            <a:latin typeface="Cambria Math"/>
                            <a:cs typeface="Arial" pitchFamily="34" charset="0"/>
                          </a:rPr>
                          <m:t>𝑊</m:t>
                        </m:r>
                      </m:num>
                      <m:den>
                        <m:r>
                          <a:rPr lang="it-IT" b="0" i="1" smtClean="0">
                            <a:solidFill>
                              <a:srgbClr val="808080"/>
                            </a:solidFill>
                            <a:latin typeface="Cambria Math"/>
                            <a:cs typeface="Arial" pitchFamily="34" charset="0"/>
                          </a:rPr>
                          <m:t>𝑚𝐾</m:t>
                        </m:r>
                      </m:den>
                    </m:f>
                  </m:oMath>
                </a14:m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T</a:t>
                </a:r>
                <a:r>
                  <a:rPr lang="it-IT" baseline="-25000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rPr>
                  <a:t>0</a:t>
                </a: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=100 °C;</a:t>
                </a:r>
              </a:p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kumimoji="0" lang="it-IT" b="0" i="0" u="none" strike="noStrike" cap="none" normalizeH="0" baseline="0" dirty="0" err="1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T</a:t>
                </a:r>
                <a:r>
                  <a:rPr lang="it-IT" baseline="-25000" dirty="0" err="1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rPr>
                  <a:t>s</a:t>
                </a: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=30 °C</a:t>
                </a:r>
                <a:r>
                  <a: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rPr>
                  <a:t>; </a:t>
                </a:r>
              </a:p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rPr>
                  <a:t>A=1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solidFill>
                              <a:srgbClr val="80808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it-IT" i="1">
                            <a:solidFill>
                              <a:srgbClr val="808080"/>
                            </a:solidFill>
                            <a:latin typeface="Cambria Math"/>
                            <a:cs typeface="Arial" pitchFamily="34" charset="0"/>
                          </a:rPr>
                          <m:t>𝑚</m:t>
                        </m:r>
                      </m:e>
                      <m:sup>
                        <m:r>
                          <a:rPr lang="it-IT" b="0" i="1" smtClean="0">
                            <a:solidFill>
                              <a:srgbClr val="808080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it-IT" dirty="0">
                  <a:solidFill>
                    <a:srgbClr val="808080"/>
                  </a:solidFill>
                  <a:latin typeface="Calibri" pitchFamily="34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rgbClr val="808080"/>
                          </a:solidFill>
                          <a:latin typeface="Cambria Math"/>
                          <a:cs typeface="Arial" pitchFamily="34" charset="0"/>
                        </a:rPr>
                        <m:t>𝑢𝑔𝑒𝑛</m:t>
                      </m:r>
                      <m:r>
                        <a:rPr lang="it-IT" b="0" i="1" smtClean="0">
                          <a:solidFill>
                            <a:srgbClr val="808080"/>
                          </a:solidFill>
                          <a:latin typeface="Cambria Math"/>
                          <a:cs typeface="Arial" pitchFamily="34" charset="0"/>
                        </a:rPr>
                        <m:t>=4</m:t>
                      </m:r>
                      <m:sSup>
                        <m:sSupPr>
                          <m:ctrlPr>
                            <a:rPr lang="it-IT" i="1">
                              <a:solidFill>
                                <a:srgbClr val="80808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it-IT" i="1">
                              <a:solidFill>
                                <a:srgbClr val="808080"/>
                              </a:solidFill>
                              <a:latin typeface="Cambria Math"/>
                              <a:cs typeface="Arial" pitchFamily="34" charset="0"/>
                            </a:rPr>
                            <m:t>·10</m:t>
                          </m:r>
                        </m:e>
                        <m:sup>
                          <m:r>
                            <a:rPr lang="it-IT" i="1">
                              <a:solidFill>
                                <a:srgbClr val="808080"/>
                              </a:solidFill>
                              <a:latin typeface="Cambria Math"/>
                              <a:cs typeface="Arial" pitchFamily="34" charset="0"/>
                            </a:rPr>
                            <m:t>4</m:t>
                          </m:r>
                        </m:sup>
                      </m:sSup>
                      <m:f>
                        <m:fPr>
                          <m:ctrlPr>
                            <a:rPr lang="it-IT" i="1">
                              <a:solidFill>
                                <a:srgbClr val="80808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rgbClr val="808080"/>
                              </a:solidFill>
                              <a:latin typeface="Cambria Math"/>
                              <a:cs typeface="Arial" pitchFamily="34" charset="0"/>
                            </a:rPr>
                            <m:t>𝑊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solidFill>
                                    <a:srgbClr val="80808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solidFill>
                                    <a:srgbClr val="80808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it-IT" i="1">
                                  <a:solidFill>
                                    <a:srgbClr val="80808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dirty="0">
                  <a:solidFill>
                    <a:srgbClr val="808080"/>
                  </a:solidFill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lang="it-IT" dirty="0">
                  <a:solidFill>
                    <a:srgbClr val="808080"/>
                  </a:solidFill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 Box 29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9579" y="1935512"/>
                <a:ext cx="2133684" cy="2505859"/>
              </a:xfrm>
              <a:prstGeom prst="rect">
                <a:avLst/>
              </a:prstGeom>
              <a:blipFill>
                <a:blip r:embed="rId4"/>
                <a:stretch>
                  <a:fillRect l="-2286" t="-1460" b="-70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CasellaDiTesto 85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823163"/>
              </p:ext>
            </p:extLst>
          </p:nvPr>
        </p:nvGraphicFramePr>
        <p:xfrm>
          <a:off x="335045" y="2566317"/>
          <a:ext cx="290512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5" imgW="190417" imgH="710891" progId="Equation.DSMT4">
                  <p:embed/>
                </p:oleObj>
              </mc:Choice>
              <mc:Fallback>
                <p:oleObj name="Equation" r:id="rId5" imgW="190417" imgH="710891" progId="Equation.DSMT4">
                  <p:embed/>
                  <p:pic>
                    <p:nvPicPr>
                      <p:cNvPr id="3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45" y="2566317"/>
                        <a:ext cx="290512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46876"/>
              </p:ext>
            </p:extLst>
          </p:nvPr>
        </p:nvGraphicFramePr>
        <p:xfrm>
          <a:off x="558026" y="3358254"/>
          <a:ext cx="19256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7" imgW="1231560" imgH="228600" progId="Equation.DSMT4">
                  <p:embed/>
                </p:oleObj>
              </mc:Choice>
              <mc:Fallback>
                <p:oleObj name="Equation" r:id="rId7" imgW="1231560" imgH="228600" progId="Equation.DSMT4">
                  <p:embed/>
                  <p:pic>
                    <p:nvPicPr>
                      <p:cNvPr id="4" name="Oggetto 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26" y="3358254"/>
                        <a:ext cx="1925637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052238"/>
              </p:ext>
            </p:extLst>
          </p:nvPr>
        </p:nvGraphicFramePr>
        <p:xfrm>
          <a:off x="538114" y="3953567"/>
          <a:ext cx="20145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9" imgW="1218960" imgH="228600" progId="Equation.DSMT4">
                  <p:embed/>
                </p:oleObj>
              </mc:Choice>
              <mc:Fallback>
                <p:oleObj name="Equation" r:id="rId9" imgW="1218960" imgH="228600" progId="Equation.DSMT4">
                  <p:embed/>
                  <p:pic>
                    <p:nvPicPr>
                      <p:cNvPr id="12" name="Oggetto 1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14" y="3953567"/>
                        <a:ext cx="201453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219718"/>
              </p:ext>
            </p:extLst>
          </p:nvPr>
        </p:nvGraphicFramePr>
        <p:xfrm>
          <a:off x="539750" y="2547042"/>
          <a:ext cx="11811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1" imgW="761760" imgH="419040" progId="Equation.DSMT4">
                  <p:embed/>
                </p:oleObj>
              </mc:Choice>
              <mc:Fallback>
                <p:oleObj name="Equation" r:id="rId11" imgW="761760" imgH="419040" progId="Equation.DSMT4">
                  <p:embed/>
                  <p:pic>
                    <p:nvPicPr>
                      <p:cNvPr id="13" name="Oggetto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547042"/>
                        <a:ext cx="11811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CasellaDiTesto 123"/>
          <p:cNvSpPr txBox="1"/>
          <p:nvPr/>
        </p:nvSpPr>
        <p:spPr>
          <a:xfrm>
            <a:off x="352691" y="2209770"/>
            <a:ext cx="221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Il problema</a:t>
            </a:r>
          </a:p>
        </p:txBody>
      </p:sp>
      <p:graphicFrame>
        <p:nvGraphicFramePr>
          <p:cNvPr id="20" name="Oggett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528173"/>
              </p:ext>
            </p:extLst>
          </p:nvPr>
        </p:nvGraphicFramePr>
        <p:xfrm>
          <a:off x="2627183" y="2535438"/>
          <a:ext cx="25034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13" imgW="1612800" imgH="419040" progId="Equation.DSMT4">
                  <p:embed/>
                </p:oleObj>
              </mc:Choice>
              <mc:Fallback>
                <p:oleObj name="Equation" r:id="rId13" imgW="1612800" imgH="419040" progId="Equation.DSMT4">
                  <p:embed/>
                  <p:pic>
                    <p:nvPicPr>
                      <p:cNvPr id="20" name="Oggetto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183" y="2535438"/>
                        <a:ext cx="25034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ggetto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35997"/>
              </p:ext>
            </p:extLst>
          </p:nvPr>
        </p:nvGraphicFramePr>
        <p:xfrm>
          <a:off x="412770" y="4986887"/>
          <a:ext cx="290512" cy="896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15" imgW="190417" imgH="710891" progId="Equation.DSMT4">
                  <p:embed/>
                </p:oleObj>
              </mc:Choice>
              <mc:Fallback>
                <p:oleObj name="Equation" r:id="rId15" imgW="190417" imgH="710891" progId="Equation.DSMT4">
                  <p:embed/>
                  <p:pic>
                    <p:nvPicPr>
                      <p:cNvPr id="47" name="Oggetto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70" y="4986887"/>
                        <a:ext cx="290512" cy="896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ggetto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688652"/>
              </p:ext>
            </p:extLst>
          </p:nvPr>
        </p:nvGraphicFramePr>
        <p:xfrm>
          <a:off x="630174" y="4986887"/>
          <a:ext cx="6524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16" imgW="419040" imgH="228600" progId="Equation.DSMT4">
                  <p:embed/>
                </p:oleObj>
              </mc:Choice>
              <mc:Fallback>
                <p:oleObj name="Equation" r:id="rId16" imgW="419040" imgH="228600" progId="Equation.DSMT4">
                  <p:embed/>
                  <p:pic>
                    <p:nvPicPr>
                      <p:cNvPr id="51" name="Oggetto 50"/>
                      <p:cNvPicPr>
                        <a:picLocks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174" y="4986887"/>
                        <a:ext cx="65246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generazione-"metodo canonico"</a:t>
            </a:r>
          </a:p>
        </p:txBody>
      </p:sp>
      <p:graphicFrame>
        <p:nvGraphicFramePr>
          <p:cNvPr id="67" name="Oggetto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051221"/>
              </p:ext>
            </p:extLst>
          </p:nvPr>
        </p:nvGraphicFramePr>
        <p:xfrm>
          <a:off x="606216" y="5260515"/>
          <a:ext cx="17748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18" imgW="1143000" imgH="419040" progId="Equation.DSMT4">
                  <p:embed/>
                </p:oleObj>
              </mc:Choice>
              <mc:Fallback>
                <p:oleObj name="Equation" r:id="rId18" imgW="1143000" imgH="419040" progId="Equation.DSMT4">
                  <p:embed/>
                  <p:pic>
                    <p:nvPicPr>
                      <p:cNvPr id="67" name="Oggetto 66"/>
                      <p:cNvPicPr>
                        <a:picLocks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16" y="5260515"/>
                        <a:ext cx="17748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o 18"/>
          <p:cNvGrpSpPr/>
          <p:nvPr/>
        </p:nvGrpSpPr>
        <p:grpSpPr>
          <a:xfrm>
            <a:off x="9346888" y="2805116"/>
            <a:ext cx="180000" cy="720000"/>
            <a:chOff x="5415073" y="2951545"/>
            <a:chExt cx="258332" cy="1134318"/>
          </a:xfrm>
        </p:grpSpPr>
        <p:sp>
          <p:nvSpPr>
            <p:cNvPr id="15" name="Figura a mano libera 14"/>
            <p:cNvSpPr/>
            <p:nvPr/>
          </p:nvSpPr>
          <p:spPr>
            <a:xfrm>
              <a:off x="5415073" y="3090440"/>
              <a:ext cx="258332" cy="995423"/>
            </a:xfrm>
            <a:custGeom>
              <a:avLst/>
              <a:gdLst>
                <a:gd name="connsiteX0" fmla="*/ 140775 w 258332"/>
                <a:gd name="connsiteY0" fmla="*/ 995423 h 995423"/>
                <a:gd name="connsiteX1" fmla="*/ 140775 w 258332"/>
                <a:gd name="connsiteY1" fmla="*/ 659757 h 995423"/>
                <a:gd name="connsiteX2" fmla="*/ 1879 w 258332"/>
                <a:gd name="connsiteY2" fmla="*/ 520861 h 995423"/>
                <a:gd name="connsiteX3" fmla="*/ 256522 w 258332"/>
                <a:gd name="connsiteY3" fmla="*/ 370390 h 995423"/>
                <a:gd name="connsiteX4" fmla="*/ 117626 w 258332"/>
                <a:gd name="connsiteY4" fmla="*/ 162046 h 995423"/>
                <a:gd name="connsiteX5" fmla="*/ 152350 w 258332"/>
                <a:gd name="connsiteY5" fmla="*/ 0 h 99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332" h="995423">
                  <a:moveTo>
                    <a:pt x="140775" y="995423"/>
                  </a:moveTo>
                  <a:cubicBezTo>
                    <a:pt x="152349" y="867137"/>
                    <a:pt x="163924" y="738851"/>
                    <a:pt x="140775" y="659757"/>
                  </a:cubicBezTo>
                  <a:cubicBezTo>
                    <a:pt x="117626" y="580663"/>
                    <a:pt x="-17412" y="569089"/>
                    <a:pt x="1879" y="520861"/>
                  </a:cubicBezTo>
                  <a:cubicBezTo>
                    <a:pt x="21170" y="472633"/>
                    <a:pt x="237231" y="430192"/>
                    <a:pt x="256522" y="370390"/>
                  </a:cubicBezTo>
                  <a:cubicBezTo>
                    <a:pt x="275813" y="310588"/>
                    <a:pt x="134988" y="223778"/>
                    <a:pt x="117626" y="162046"/>
                  </a:cubicBezTo>
                  <a:cubicBezTo>
                    <a:pt x="100264" y="100314"/>
                    <a:pt x="126307" y="50157"/>
                    <a:pt x="152350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Triangolo isoscele 16"/>
            <p:cNvSpPr/>
            <p:nvPr/>
          </p:nvSpPr>
          <p:spPr>
            <a:xfrm>
              <a:off x="5485288" y="2951545"/>
              <a:ext cx="129166" cy="19619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8" name="Rectangle 2157" descr="5%"/>
          <p:cNvSpPr>
            <a:spLocks noChangeArrowheads="1"/>
          </p:cNvSpPr>
          <p:nvPr/>
        </p:nvSpPr>
        <p:spPr bwMode="auto">
          <a:xfrm>
            <a:off x="9128122" y="2473281"/>
            <a:ext cx="766220" cy="1469815"/>
          </a:xfrm>
          <a:prstGeom prst="rect">
            <a:avLst/>
          </a:prstGeom>
          <a:pattFill prst="pct5">
            <a:fgClr>
              <a:srgbClr val="A5A5A5">
                <a:alpha val="47000"/>
              </a:srgbClr>
            </a:fgClr>
            <a:bgClr>
              <a:srgbClr val="999999">
                <a:alpha val="47000"/>
              </a:srgbClr>
            </a:bgClr>
          </a:pattFill>
          <a:ln w="158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90" name="AutoShape 2159"/>
          <p:cNvCxnSpPr>
            <a:cxnSpLocks noChangeShapeType="1"/>
          </p:cNvCxnSpPr>
          <p:nvPr/>
        </p:nvCxnSpPr>
        <p:spPr bwMode="auto">
          <a:xfrm>
            <a:off x="9526887" y="2457650"/>
            <a:ext cx="371692" cy="23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2160"/>
          <p:cNvCxnSpPr>
            <a:cxnSpLocks noChangeShapeType="1"/>
          </p:cNvCxnSpPr>
          <p:nvPr/>
        </p:nvCxnSpPr>
        <p:spPr bwMode="auto">
          <a:xfrm>
            <a:off x="9898579" y="2459394"/>
            <a:ext cx="0" cy="14845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AutoShape 2161"/>
          <p:cNvCxnSpPr>
            <a:cxnSpLocks noChangeShapeType="1"/>
          </p:cNvCxnSpPr>
          <p:nvPr/>
        </p:nvCxnSpPr>
        <p:spPr bwMode="auto">
          <a:xfrm flipV="1">
            <a:off x="9487899" y="2290243"/>
            <a:ext cx="0" cy="169151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2162"/>
          <p:cNvCxnSpPr>
            <a:cxnSpLocks noChangeShapeType="1"/>
          </p:cNvCxnSpPr>
          <p:nvPr/>
        </p:nvCxnSpPr>
        <p:spPr bwMode="auto">
          <a:xfrm flipV="1">
            <a:off x="9526887" y="2457650"/>
            <a:ext cx="0" cy="169151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AutoShape 2163"/>
          <p:cNvCxnSpPr>
            <a:cxnSpLocks noChangeShapeType="1"/>
          </p:cNvCxnSpPr>
          <p:nvPr/>
        </p:nvCxnSpPr>
        <p:spPr bwMode="auto">
          <a:xfrm flipH="1" flipV="1">
            <a:off x="9487899" y="2290243"/>
            <a:ext cx="38989" cy="33655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2164"/>
          <p:cNvCxnSpPr>
            <a:cxnSpLocks noChangeShapeType="1"/>
          </p:cNvCxnSpPr>
          <p:nvPr/>
        </p:nvCxnSpPr>
        <p:spPr bwMode="auto">
          <a:xfrm>
            <a:off x="9112308" y="2457650"/>
            <a:ext cx="371692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1" name="Group 2167"/>
          <p:cNvGrpSpPr>
            <a:grpSpLocks/>
          </p:cNvGrpSpPr>
          <p:nvPr/>
        </p:nvGrpSpPr>
        <p:grpSpPr bwMode="auto">
          <a:xfrm rot="5400000">
            <a:off x="9455257" y="3743441"/>
            <a:ext cx="103325" cy="854642"/>
            <a:chOff x="3760" y="3262"/>
            <a:chExt cx="122" cy="2186"/>
          </a:xfrm>
        </p:grpSpPr>
        <p:cxnSp>
          <p:nvCxnSpPr>
            <p:cNvPr id="102" name="AutoShape 2168"/>
            <p:cNvCxnSpPr>
              <a:cxnSpLocks noChangeShapeType="1"/>
            </p:cNvCxnSpPr>
            <p:nvPr/>
          </p:nvCxnSpPr>
          <p:spPr bwMode="auto">
            <a:xfrm flipH="1">
              <a:off x="3821" y="3282"/>
              <a:ext cx="0" cy="2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AutoShape 2169"/>
            <p:cNvCxnSpPr>
              <a:cxnSpLocks noChangeShapeType="1"/>
            </p:cNvCxnSpPr>
            <p:nvPr/>
          </p:nvCxnSpPr>
          <p:spPr bwMode="auto">
            <a:xfrm>
              <a:off x="3760" y="5394"/>
              <a:ext cx="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AutoShape 2170"/>
            <p:cNvCxnSpPr>
              <a:cxnSpLocks noChangeShapeType="1"/>
            </p:cNvCxnSpPr>
            <p:nvPr/>
          </p:nvCxnSpPr>
          <p:spPr bwMode="auto">
            <a:xfrm>
              <a:off x="3769" y="3314"/>
              <a:ext cx="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AutoShape 2171"/>
            <p:cNvCxnSpPr>
              <a:cxnSpLocks noChangeShapeType="1"/>
            </p:cNvCxnSpPr>
            <p:nvPr/>
          </p:nvCxnSpPr>
          <p:spPr bwMode="auto">
            <a:xfrm rot="2700000">
              <a:off x="3755" y="5392"/>
              <a:ext cx="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AutoShape 2172"/>
            <p:cNvCxnSpPr>
              <a:cxnSpLocks noChangeShapeType="1"/>
            </p:cNvCxnSpPr>
            <p:nvPr/>
          </p:nvCxnSpPr>
          <p:spPr bwMode="auto">
            <a:xfrm rot="2700000">
              <a:off x="3764" y="3319"/>
              <a:ext cx="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07" name="Oggetto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589406"/>
              </p:ext>
            </p:extLst>
          </p:nvPr>
        </p:nvGraphicFramePr>
        <p:xfrm>
          <a:off x="9401918" y="4222425"/>
          <a:ext cx="218629" cy="262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20" imgW="114120" imgH="139680" progId="Equation.DSMT4">
                  <p:embed/>
                </p:oleObj>
              </mc:Choice>
              <mc:Fallback>
                <p:oleObj name="Equation" r:id="rId20" imgW="114120" imgH="139680" progId="Equation.DSMT4">
                  <p:embed/>
                  <p:pic>
                    <p:nvPicPr>
                      <p:cNvPr id="107" name="Oggetto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1918" y="4222425"/>
                        <a:ext cx="218629" cy="262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8" name="Gruppo 107"/>
          <p:cNvGrpSpPr/>
          <p:nvPr/>
        </p:nvGrpSpPr>
        <p:grpSpPr>
          <a:xfrm>
            <a:off x="8520106" y="1950898"/>
            <a:ext cx="2449758" cy="2308637"/>
            <a:chOff x="7954792" y="3177259"/>
            <a:chExt cx="1956686" cy="1986333"/>
          </a:xfrm>
        </p:grpSpPr>
        <p:cxnSp>
          <p:nvCxnSpPr>
            <p:cNvPr id="109" name="AutoShape 2155"/>
            <p:cNvCxnSpPr>
              <a:cxnSpLocks noChangeShapeType="1"/>
            </p:cNvCxnSpPr>
            <p:nvPr/>
          </p:nvCxnSpPr>
          <p:spPr bwMode="auto">
            <a:xfrm flipV="1">
              <a:off x="8436031" y="3350392"/>
              <a:ext cx="635" cy="1660525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AutoShape 2156"/>
            <p:cNvCxnSpPr>
              <a:cxnSpLocks noChangeShapeType="1"/>
            </p:cNvCxnSpPr>
            <p:nvPr/>
          </p:nvCxnSpPr>
          <p:spPr bwMode="auto">
            <a:xfrm>
              <a:off x="8321731" y="4892081"/>
              <a:ext cx="1362075" cy="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116" name="Oggetto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509873"/>
                </p:ext>
              </p:extLst>
            </p:nvPr>
          </p:nvGraphicFramePr>
          <p:xfrm>
            <a:off x="9480166" y="4905476"/>
            <a:ext cx="431312" cy="258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" name="Equation" r:id="rId22" imgW="380880" imgH="215640" progId="Equation.DSMT4">
                    <p:embed/>
                  </p:oleObj>
                </mc:Choice>
                <mc:Fallback>
                  <p:oleObj name="Equation" r:id="rId22" imgW="380880" imgH="215640" progId="Equation.DSMT4">
                    <p:embed/>
                    <p:pic>
                      <p:nvPicPr>
                        <p:cNvPr id="116" name="Oggetto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0166" y="4905476"/>
                          <a:ext cx="431312" cy="2581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" name="Oggetto 1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3761950"/>
                </p:ext>
              </p:extLst>
            </p:nvPr>
          </p:nvGraphicFramePr>
          <p:xfrm>
            <a:off x="7954792" y="3177259"/>
            <a:ext cx="431312" cy="278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0" name="Equation" r:id="rId24" imgW="355320" imgH="215640" progId="Equation.DSMT4">
                    <p:embed/>
                  </p:oleObj>
                </mc:Choice>
                <mc:Fallback>
                  <p:oleObj name="Equation" r:id="rId24" imgW="355320" imgH="215640" progId="Equation.DSMT4">
                    <p:embed/>
                    <p:pic>
                      <p:nvPicPr>
                        <p:cNvPr id="117" name="Oggetto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4792" y="3177259"/>
                          <a:ext cx="431312" cy="2781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CasellaDiTesto 51"/>
          <p:cNvSpPr txBox="1"/>
          <p:nvPr/>
        </p:nvSpPr>
        <p:spPr>
          <a:xfrm>
            <a:off x="9230226" y="3470924"/>
            <a:ext cx="54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DD462F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it-IT" sz="1000">
                <a:solidFill>
                  <a:srgbClr val="DD462F"/>
                </a:solidFill>
                <a:latin typeface="Calibri" pitchFamily="34" charset="0"/>
                <a:cs typeface="Calibri" pitchFamily="34" charset="0"/>
              </a:rPr>
              <a:t>gen</a:t>
            </a:r>
          </a:p>
        </p:txBody>
      </p:sp>
      <p:sp>
        <p:nvSpPr>
          <p:cNvPr id="5" name="Ovale 4"/>
          <p:cNvSpPr/>
          <p:nvPr/>
        </p:nvSpPr>
        <p:spPr>
          <a:xfrm>
            <a:off x="9086420" y="2619343"/>
            <a:ext cx="72000" cy="72000"/>
          </a:xfrm>
          <a:prstGeom prst="ellipse">
            <a:avLst/>
          </a:prstGeom>
          <a:noFill/>
          <a:ln>
            <a:solidFill>
              <a:srgbClr val="DD46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9865962" y="3192557"/>
            <a:ext cx="72000" cy="72000"/>
          </a:xfrm>
          <a:prstGeom prst="ellipse">
            <a:avLst/>
          </a:prstGeom>
          <a:noFill/>
          <a:ln>
            <a:solidFill>
              <a:srgbClr val="DD46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CasellaDiTesto 53"/>
          <p:cNvSpPr txBox="1"/>
          <p:nvPr/>
        </p:nvSpPr>
        <p:spPr>
          <a:xfrm>
            <a:off x="8775513" y="2434421"/>
            <a:ext cx="37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it-IT" sz="120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it-IT">
              <a:solidFill>
                <a:srgbClr val="FF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9869208" y="3039747"/>
            <a:ext cx="37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it-IT" sz="120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s</a:t>
            </a:r>
            <a:endParaRPr lang="it-IT">
              <a:solidFill>
                <a:srgbClr val="FF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Parentesi graffa aperta 1">
            <a:extLst>
              <a:ext uri="{FF2B5EF4-FFF2-40B4-BE49-F238E27FC236}">
                <a16:creationId xmlns:a16="http://schemas.microsoft.com/office/drawing/2014/main" id="{CC64F0DB-A769-4158-A059-B558F490C6EF}"/>
              </a:ext>
            </a:extLst>
          </p:cNvPr>
          <p:cNvSpPr/>
          <p:nvPr/>
        </p:nvSpPr>
        <p:spPr>
          <a:xfrm>
            <a:off x="6248894" y="2039111"/>
            <a:ext cx="246786" cy="2457279"/>
          </a:xfrm>
          <a:prstGeom prst="leftBrace">
            <a:avLst>
              <a:gd name="adj1" fmla="val 53025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18600CC-78E1-46B9-9176-95AF2A247C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896645"/>
              </p:ext>
            </p:extLst>
          </p:nvPr>
        </p:nvGraphicFramePr>
        <p:xfrm>
          <a:off x="2205671" y="2783765"/>
          <a:ext cx="327011" cy="261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26" imgW="190440" imgH="152280" progId="Equation.DSMT4">
                  <p:embed/>
                </p:oleObj>
              </mc:Choice>
              <mc:Fallback>
                <p:oleObj name="Equation" r:id="rId26" imgW="190440" imgH="1522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8600CC-78E1-46B9-9176-95AF2A247C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205671" y="2783765"/>
                        <a:ext cx="327011" cy="261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D97486D5-BC8F-4D10-9D17-82E3A5C0E5B6}"/>
              </a:ext>
            </a:extLst>
          </p:cNvPr>
          <p:cNvSpPr txBox="1"/>
          <p:nvPr/>
        </p:nvSpPr>
        <p:spPr>
          <a:xfrm>
            <a:off x="352690" y="4574892"/>
            <a:ext cx="357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Imponendo le c.c. si ottiene</a:t>
            </a:r>
          </a:p>
        </p:txBody>
      </p:sp>
      <p:graphicFrame>
        <p:nvGraphicFramePr>
          <p:cNvPr id="48" name="Oggetto 47">
            <a:extLst>
              <a:ext uri="{FF2B5EF4-FFF2-40B4-BE49-F238E27FC236}">
                <a16:creationId xmlns:a16="http://schemas.microsoft.com/office/drawing/2014/main" id="{1694879E-A9C5-4C31-B8C8-64C05B5FE0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038401"/>
              </p:ext>
            </p:extLst>
          </p:nvPr>
        </p:nvGraphicFramePr>
        <p:xfrm>
          <a:off x="4119263" y="5132473"/>
          <a:ext cx="42592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28" imgW="2743200" imgH="457200" progId="Equation.DSMT4">
                  <p:embed/>
                </p:oleObj>
              </mc:Choice>
              <mc:Fallback>
                <p:oleObj name="Equation" r:id="rId28" imgW="2743200" imgH="457200" progId="Equation.DSMT4">
                  <p:embed/>
                  <p:pic>
                    <p:nvPicPr>
                      <p:cNvPr id="48" name="Oggetto 47">
                        <a:extLst>
                          <a:ext uri="{FF2B5EF4-FFF2-40B4-BE49-F238E27FC236}">
                            <a16:creationId xmlns:a16="http://schemas.microsoft.com/office/drawing/2014/main" id="{1694879E-A9C5-4C31-B8C8-64C05B5FE07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263" y="5132473"/>
                        <a:ext cx="42592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ggetto 48">
            <a:extLst>
              <a:ext uri="{FF2B5EF4-FFF2-40B4-BE49-F238E27FC236}">
                <a16:creationId xmlns:a16="http://schemas.microsoft.com/office/drawing/2014/main" id="{B4792FB3-58AC-4C94-A31A-7B7F6476C7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906641"/>
              </p:ext>
            </p:extLst>
          </p:nvPr>
        </p:nvGraphicFramePr>
        <p:xfrm>
          <a:off x="3161088" y="5374836"/>
          <a:ext cx="327011" cy="261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26" imgW="190440" imgH="152280" progId="Equation.DSMT4">
                  <p:embed/>
                </p:oleObj>
              </mc:Choice>
              <mc:Fallback>
                <p:oleObj name="Equation" r:id="rId26" imgW="190440" imgH="152280" progId="Equation.DSMT4">
                  <p:embed/>
                  <p:pic>
                    <p:nvPicPr>
                      <p:cNvPr id="49" name="Oggetto 48">
                        <a:extLst>
                          <a:ext uri="{FF2B5EF4-FFF2-40B4-BE49-F238E27FC236}">
                            <a16:creationId xmlns:a16="http://schemas.microsoft.com/office/drawing/2014/main" id="{B4792FB3-58AC-4C94-A31A-7B7F6476C7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161088" y="5374836"/>
                        <a:ext cx="327011" cy="261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2452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7276" y="1768341"/>
            <a:ext cx="248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Temperatura massima</a:t>
            </a:r>
          </a:p>
        </p:txBody>
      </p:sp>
      <p:graphicFrame>
        <p:nvGraphicFramePr>
          <p:cNvPr id="11" name="Oggett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317460"/>
              </p:ext>
            </p:extLst>
          </p:nvPr>
        </p:nvGraphicFramePr>
        <p:xfrm>
          <a:off x="2796583" y="3278424"/>
          <a:ext cx="16541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1066680" imgH="253800" progId="Equation.DSMT4">
                  <p:embed/>
                </p:oleObj>
              </mc:Choice>
              <mc:Fallback>
                <p:oleObj name="Equation" r:id="rId3" imgW="1066680" imgH="253800" progId="Equation.DSMT4">
                  <p:embed/>
                  <p:pic>
                    <p:nvPicPr>
                      <p:cNvPr id="11" name="Oggetto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6583" y="3278424"/>
                        <a:ext cx="165417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923890"/>
              </p:ext>
            </p:extLst>
          </p:nvPr>
        </p:nvGraphicFramePr>
        <p:xfrm>
          <a:off x="10282512" y="5416699"/>
          <a:ext cx="12827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825480" imgH="241200" progId="Equation.DSMT4">
                  <p:embed/>
                </p:oleObj>
              </mc:Choice>
              <mc:Fallback>
                <p:oleObj name="Equation" r:id="rId5" imgW="825480" imgH="241200" progId="Equation.DSMT4">
                  <p:embed/>
                  <p:pic>
                    <p:nvPicPr>
                      <p:cNvPr id="12" name="Oggetto 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2512" y="5416699"/>
                        <a:ext cx="12827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421155"/>
              </p:ext>
            </p:extLst>
          </p:nvPr>
        </p:nvGraphicFramePr>
        <p:xfrm>
          <a:off x="464592" y="3169204"/>
          <a:ext cx="20304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1307880" imgH="482400" progId="Equation.DSMT4">
                  <p:embed/>
                </p:oleObj>
              </mc:Choice>
              <mc:Fallback>
                <p:oleObj name="Equation" r:id="rId7" imgW="1307880" imgH="482400" progId="Equation.DSMT4">
                  <p:embed/>
                  <p:pic>
                    <p:nvPicPr>
                      <p:cNvPr id="19" name="Oggetto 18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92" y="3169204"/>
                        <a:ext cx="20304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88788"/>
              </p:ext>
            </p:extLst>
          </p:nvPr>
        </p:nvGraphicFramePr>
        <p:xfrm>
          <a:off x="4570413" y="5233988"/>
          <a:ext cx="54229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9" imgW="3492360" imgH="457200" progId="Equation.DSMT4">
                  <p:embed/>
                </p:oleObj>
              </mc:Choice>
              <mc:Fallback>
                <p:oleObj name="Equation" r:id="rId9" imgW="3492360" imgH="457200" progId="Equation.DSMT4">
                  <p:embed/>
                  <p:pic>
                    <p:nvPicPr>
                      <p:cNvPr id="20" name="Oggetto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5233988"/>
                        <a:ext cx="54229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380031"/>
              </p:ext>
            </p:extLst>
          </p:nvPr>
        </p:nvGraphicFramePr>
        <p:xfrm>
          <a:off x="272787" y="2166292"/>
          <a:ext cx="34686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1" imgW="2234880" imgH="419040" progId="Equation.DSMT4">
                  <p:embed/>
                </p:oleObj>
              </mc:Choice>
              <mc:Fallback>
                <p:oleObj name="Equation" r:id="rId11" imgW="2234880" imgH="419040" progId="Equation.DSMT4">
                  <p:embed/>
                  <p:pic>
                    <p:nvPicPr>
                      <p:cNvPr id="6" name="Oggetto 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87" y="2166292"/>
                        <a:ext cx="34686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375450"/>
              </p:ext>
            </p:extLst>
          </p:nvPr>
        </p:nvGraphicFramePr>
        <p:xfrm>
          <a:off x="1010362" y="4025433"/>
          <a:ext cx="10255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3" imgW="660240" imgH="419040" progId="Equation.DSMT4">
                  <p:embed/>
                </p:oleObj>
              </mc:Choice>
              <mc:Fallback>
                <p:oleObj name="Equation" r:id="rId13" imgW="660240" imgH="419040" progId="Equation.DSMT4">
                  <p:embed/>
                  <p:pic>
                    <p:nvPicPr>
                      <p:cNvPr id="7" name="Oggetto 6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362" y="4025433"/>
                        <a:ext cx="10255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po 20"/>
          <p:cNvGrpSpPr/>
          <p:nvPr/>
        </p:nvGrpSpPr>
        <p:grpSpPr>
          <a:xfrm rot="2846821">
            <a:off x="1683182" y="4456067"/>
            <a:ext cx="268749" cy="252341"/>
            <a:chOff x="0" y="0"/>
            <a:chExt cx="485775" cy="485775"/>
          </a:xfrm>
        </p:grpSpPr>
        <p:cxnSp>
          <p:nvCxnSpPr>
            <p:cNvPr id="22" name="Connettore 1 21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23"/>
          <p:cNvGrpSpPr/>
          <p:nvPr/>
        </p:nvGrpSpPr>
        <p:grpSpPr>
          <a:xfrm rot="2846821">
            <a:off x="1329904" y="4110139"/>
            <a:ext cx="268749" cy="252341"/>
            <a:chOff x="0" y="0"/>
            <a:chExt cx="485775" cy="485775"/>
          </a:xfrm>
        </p:grpSpPr>
        <p:cxnSp>
          <p:nvCxnSpPr>
            <p:cNvPr id="25" name="Connettore 1 24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 rot="2846821">
            <a:off x="1437299" y="4461384"/>
            <a:ext cx="268749" cy="252341"/>
            <a:chOff x="0" y="0"/>
            <a:chExt cx="485775" cy="485775"/>
          </a:xfrm>
        </p:grpSpPr>
        <p:cxnSp>
          <p:nvCxnSpPr>
            <p:cNvPr id="28" name="Connettore 1 27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o 29"/>
          <p:cNvGrpSpPr/>
          <p:nvPr/>
        </p:nvGrpSpPr>
        <p:grpSpPr>
          <a:xfrm rot="2846821">
            <a:off x="1011029" y="4108198"/>
            <a:ext cx="268749" cy="252341"/>
            <a:chOff x="0" y="0"/>
            <a:chExt cx="485775" cy="485775"/>
          </a:xfrm>
        </p:grpSpPr>
        <p:cxnSp>
          <p:nvCxnSpPr>
            <p:cNvPr id="31" name="Connettore 1 30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o 35"/>
          <p:cNvGrpSpPr/>
          <p:nvPr/>
        </p:nvGrpSpPr>
        <p:grpSpPr>
          <a:xfrm rot="2846821">
            <a:off x="1029023" y="4490762"/>
            <a:ext cx="268749" cy="252341"/>
            <a:chOff x="0" y="0"/>
            <a:chExt cx="485775" cy="485775"/>
          </a:xfrm>
        </p:grpSpPr>
        <p:cxnSp>
          <p:nvCxnSpPr>
            <p:cNvPr id="37" name="Connettore 1 3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/>
          <p:cNvGrpSpPr/>
          <p:nvPr/>
        </p:nvGrpSpPr>
        <p:grpSpPr>
          <a:xfrm rot="2846821">
            <a:off x="1258949" y="4488820"/>
            <a:ext cx="268749" cy="252341"/>
            <a:chOff x="0" y="0"/>
            <a:chExt cx="485775" cy="485775"/>
          </a:xfrm>
        </p:grpSpPr>
        <p:cxnSp>
          <p:nvCxnSpPr>
            <p:cNvPr id="40" name="Connettore 1 39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o 41"/>
          <p:cNvGrpSpPr/>
          <p:nvPr/>
        </p:nvGrpSpPr>
        <p:grpSpPr>
          <a:xfrm rot="2846821">
            <a:off x="1781594" y="4022871"/>
            <a:ext cx="268749" cy="252341"/>
            <a:chOff x="0" y="0"/>
            <a:chExt cx="485775" cy="485775"/>
          </a:xfrm>
        </p:grpSpPr>
        <p:cxnSp>
          <p:nvCxnSpPr>
            <p:cNvPr id="43" name="Connettore 1 42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asellaDiTesto 44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generazione-"metodo canonico"</a:t>
            </a:r>
          </a:p>
        </p:txBody>
      </p:sp>
      <p:grpSp>
        <p:nvGrpSpPr>
          <p:cNvPr id="35" name="Gruppo 34"/>
          <p:cNvGrpSpPr/>
          <p:nvPr/>
        </p:nvGrpSpPr>
        <p:grpSpPr>
          <a:xfrm>
            <a:off x="5695913" y="1136229"/>
            <a:ext cx="5233329" cy="3372584"/>
            <a:chOff x="5809132" y="1085329"/>
            <a:chExt cx="5233329" cy="3372584"/>
          </a:xfrm>
        </p:grpSpPr>
        <p:grpSp>
          <p:nvGrpSpPr>
            <p:cNvPr id="34" name="Gruppo 33"/>
            <p:cNvGrpSpPr/>
            <p:nvPr/>
          </p:nvGrpSpPr>
          <p:grpSpPr>
            <a:xfrm>
              <a:off x="5898961" y="1085329"/>
              <a:ext cx="5143500" cy="3372584"/>
              <a:chOff x="5898961" y="1085329"/>
              <a:chExt cx="5143500" cy="3372584"/>
            </a:xfrm>
          </p:grpSpPr>
          <p:grpSp>
            <p:nvGrpSpPr>
              <p:cNvPr id="16" name="Gruppo 15"/>
              <p:cNvGrpSpPr/>
              <p:nvPr/>
            </p:nvGrpSpPr>
            <p:grpSpPr>
              <a:xfrm>
                <a:off x="5898961" y="1102659"/>
                <a:ext cx="5143500" cy="3355254"/>
                <a:chOff x="5898961" y="1102659"/>
                <a:chExt cx="5143500" cy="3355254"/>
              </a:xfrm>
              <a:solidFill>
                <a:schemeClr val="bg1"/>
              </a:solidFill>
            </p:grpSpPr>
            <p:pic>
              <p:nvPicPr>
                <p:cNvPr id="64026" name="Picture 538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98961" y="1171788"/>
                  <a:ext cx="5143500" cy="32861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5" name="Rettangolo 14"/>
                <p:cNvSpPr/>
                <p:nvPr/>
              </p:nvSpPr>
              <p:spPr>
                <a:xfrm>
                  <a:off x="5983943" y="1102659"/>
                  <a:ext cx="672639" cy="23049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48" name="Rettangolo 47"/>
              <p:cNvSpPr/>
              <p:nvPr/>
            </p:nvSpPr>
            <p:spPr>
              <a:xfrm>
                <a:off x="5898961" y="1085329"/>
                <a:ext cx="896655" cy="3035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chemeClr val="bg1">
                      <a:lumMod val="6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3" name="Rettangolo 32"/>
            <p:cNvSpPr/>
            <p:nvPr/>
          </p:nvSpPr>
          <p:spPr>
            <a:xfrm>
              <a:off x="5809132" y="1114165"/>
              <a:ext cx="896655" cy="3035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>
                  <a:solidFill>
                    <a:schemeClr val="bg1">
                      <a:lumMod val="65000"/>
                    </a:schemeClr>
                  </a:solidFill>
                  <a:latin typeface="Calibri" pitchFamily="34" charset="0"/>
                  <a:cs typeface="Calibri" pitchFamily="34" charset="0"/>
                </a:rPr>
                <a:t>T[°C]</a:t>
              </a:r>
              <a:endParaRPr lang="it-IT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3" name="Connettore 1 2"/>
          <p:cNvCxnSpPr/>
          <p:nvPr/>
        </p:nvCxnSpPr>
        <p:spPr>
          <a:xfrm flipV="1">
            <a:off x="7316240" y="1593527"/>
            <a:ext cx="0" cy="2669187"/>
          </a:xfrm>
          <a:prstGeom prst="line">
            <a:avLst/>
          </a:prstGeom>
          <a:ln w="22225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5998428" y="1606976"/>
            <a:ext cx="1291493" cy="0"/>
          </a:xfrm>
          <a:prstGeom prst="line">
            <a:avLst/>
          </a:prstGeom>
          <a:ln w="22225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6940619" y="4347485"/>
            <a:ext cx="751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0.029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5348531" y="141454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114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3029110" y="4224758"/>
            <a:ext cx="2820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Il massimo è spostato verso la faccia a temperatura maggiore(</a:t>
            </a:r>
            <a:r>
              <a:rPr lang="it-IT" sz="1600" i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it-IT" sz="1600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max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&lt; </a:t>
            </a:r>
            <a:r>
              <a:rPr lang="it-IT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/2)</a:t>
            </a:r>
          </a:p>
        </p:txBody>
      </p:sp>
      <p:graphicFrame>
        <p:nvGraphicFramePr>
          <p:cNvPr id="47" name="Oggetto 46">
            <a:extLst>
              <a:ext uri="{FF2B5EF4-FFF2-40B4-BE49-F238E27FC236}">
                <a16:creationId xmlns:a16="http://schemas.microsoft.com/office/drawing/2014/main" id="{7FD781D5-18E6-4BB8-879F-0C02D6EE6F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419257"/>
              </p:ext>
            </p:extLst>
          </p:nvPr>
        </p:nvGraphicFramePr>
        <p:xfrm>
          <a:off x="3823739" y="2381254"/>
          <a:ext cx="327011" cy="261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16" imgW="190440" imgH="152280" progId="Equation.DSMT4">
                  <p:embed/>
                </p:oleObj>
              </mc:Choice>
              <mc:Fallback>
                <p:oleObj name="Equation" r:id="rId16" imgW="190440" imgH="152280" progId="Equation.DSMT4">
                  <p:embed/>
                  <p:pic>
                    <p:nvPicPr>
                      <p:cNvPr id="47" name="Oggetto 46">
                        <a:extLst>
                          <a:ext uri="{FF2B5EF4-FFF2-40B4-BE49-F238E27FC236}">
                            <a16:creationId xmlns:a16="http://schemas.microsoft.com/office/drawing/2014/main" id="{7FD781D5-18E6-4BB8-879F-0C02D6EE6F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823739" y="2381254"/>
                        <a:ext cx="327011" cy="261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D94191F0-43DE-48CE-BE18-BE2D88ECE962}"/>
                  </a:ext>
                </a:extLst>
              </p14:cNvPr>
              <p14:cNvContentPartPr/>
              <p14:nvPr/>
            </p14:nvContentPartPr>
            <p14:xfrm>
              <a:off x="2066112" y="3647880"/>
              <a:ext cx="1031760" cy="925200"/>
            </p14:xfrm>
          </p:contentPart>
        </mc:Choice>
        <mc:Fallback xmlns=""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D94191F0-43DE-48CE-BE18-BE2D88ECE96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057472" y="3639237"/>
                <a:ext cx="1049400" cy="9428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3" name="Input penna 52">
                <a:extLst>
                  <a:ext uri="{FF2B5EF4-FFF2-40B4-BE49-F238E27FC236}">
                    <a16:creationId xmlns:a16="http://schemas.microsoft.com/office/drawing/2014/main" id="{F3D9C8E2-78D4-4191-9626-8A3820DD9A7A}"/>
                  </a:ext>
                </a:extLst>
              </p14:cNvPr>
              <p14:cNvContentPartPr/>
              <p14:nvPr/>
            </p14:nvContentPartPr>
            <p14:xfrm>
              <a:off x="1499472" y="3547440"/>
              <a:ext cx="360" cy="360"/>
            </p14:xfrm>
          </p:contentPart>
        </mc:Choice>
        <mc:Fallback xmlns="">
          <p:pic>
            <p:nvPicPr>
              <p:cNvPr id="53" name="Input penna 52">
                <a:extLst>
                  <a:ext uri="{FF2B5EF4-FFF2-40B4-BE49-F238E27FC236}">
                    <a16:creationId xmlns:a16="http://schemas.microsoft.com/office/drawing/2014/main" id="{F3D9C8E2-78D4-4191-9626-8A3820DD9A7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490472" y="35384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4" name="Input penna 53">
                <a:extLst>
                  <a:ext uri="{FF2B5EF4-FFF2-40B4-BE49-F238E27FC236}">
                    <a16:creationId xmlns:a16="http://schemas.microsoft.com/office/drawing/2014/main" id="{9ACDC505-5C3A-456B-8BD1-941CA0C7E11A}"/>
                  </a:ext>
                </a:extLst>
              </p14:cNvPr>
              <p14:cNvContentPartPr/>
              <p14:nvPr/>
            </p14:nvContentPartPr>
            <p14:xfrm>
              <a:off x="2194272" y="3419640"/>
              <a:ext cx="173880" cy="45720"/>
            </p14:xfrm>
          </p:contentPart>
        </mc:Choice>
        <mc:Fallback xmlns="">
          <p:pic>
            <p:nvPicPr>
              <p:cNvPr id="54" name="Input penna 53">
                <a:extLst>
                  <a:ext uri="{FF2B5EF4-FFF2-40B4-BE49-F238E27FC236}">
                    <a16:creationId xmlns:a16="http://schemas.microsoft.com/office/drawing/2014/main" id="{9ACDC505-5C3A-456B-8BD1-941CA0C7E11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85291" y="3410710"/>
                <a:ext cx="191484" cy="6322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1" name="Oggetto 50">
            <a:extLst>
              <a:ext uri="{FF2B5EF4-FFF2-40B4-BE49-F238E27FC236}">
                <a16:creationId xmlns:a16="http://schemas.microsoft.com/office/drawing/2014/main" id="{1694879E-A9C5-4C31-B8C8-64C05B5FE0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95665"/>
              </p:ext>
            </p:extLst>
          </p:nvPr>
        </p:nvGraphicFramePr>
        <p:xfrm>
          <a:off x="311151" y="917791"/>
          <a:ext cx="42592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24" imgW="2743200" imgH="457200" progId="Equation.DSMT4">
                  <p:embed/>
                </p:oleObj>
              </mc:Choice>
              <mc:Fallback>
                <p:oleObj name="Equation" r:id="rId24" imgW="2743200" imgH="457200" progId="Equation.DSMT4">
                  <p:embed/>
                  <p:pic>
                    <p:nvPicPr>
                      <p:cNvPr id="48" name="Oggetto 47">
                        <a:extLst>
                          <a:ext uri="{FF2B5EF4-FFF2-40B4-BE49-F238E27FC236}">
                            <a16:creationId xmlns:a16="http://schemas.microsoft.com/office/drawing/2014/main" id="{1694879E-A9C5-4C31-B8C8-64C05B5FE07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1" y="917791"/>
                        <a:ext cx="42592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9080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9" grpId="0"/>
      <p:bldP spid="50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10" name="CasellaDiTesto 109"/>
          <p:cNvSpPr txBox="1"/>
          <p:nvPr/>
        </p:nvSpPr>
        <p:spPr>
          <a:xfrm>
            <a:off x="338849" y="1691538"/>
            <a:ext cx="321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flusso termico uscente a x = 0</a:t>
            </a:r>
          </a:p>
        </p:txBody>
      </p:sp>
      <p:graphicFrame>
        <p:nvGraphicFramePr>
          <p:cNvPr id="111" name="Oggetto 1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909080"/>
              </p:ext>
            </p:extLst>
          </p:nvPr>
        </p:nvGraphicFramePr>
        <p:xfrm>
          <a:off x="371475" y="2224088"/>
          <a:ext cx="23002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1485720" imgH="444240" progId="Equation.DSMT4">
                  <p:embed/>
                </p:oleObj>
              </mc:Choice>
              <mc:Fallback>
                <p:oleObj name="Equation" r:id="rId3" imgW="1485720" imgH="444240" progId="Equation.DSMT4">
                  <p:embed/>
                  <p:pic>
                    <p:nvPicPr>
                      <p:cNvPr id="111" name="Oggetto 1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2224088"/>
                        <a:ext cx="230028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ggetto 1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167356"/>
              </p:ext>
            </p:extLst>
          </p:nvPr>
        </p:nvGraphicFramePr>
        <p:xfrm>
          <a:off x="166688" y="3157538"/>
          <a:ext cx="56784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3657600" imgH="457200" progId="Equation.DSMT4">
                  <p:embed/>
                </p:oleObj>
              </mc:Choice>
              <mc:Fallback>
                <p:oleObj name="Equation" r:id="rId5" imgW="3657600" imgH="457200" progId="Equation.DSMT4">
                  <p:embed/>
                  <p:pic>
                    <p:nvPicPr>
                      <p:cNvPr id="112" name="Oggetto 1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3157538"/>
                        <a:ext cx="56784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Fumetto 3 115"/>
          <p:cNvSpPr/>
          <p:nvPr/>
        </p:nvSpPr>
        <p:spPr>
          <a:xfrm>
            <a:off x="4245893" y="3143859"/>
            <a:ext cx="716078" cy="866898"/>
          </a:xfrm>
          <a:prstGeom prst="wedgeEllipseCallout">
            <a:avLst>
              <a:gd name="adj1" fmla="val 149428"/>
              <a:gd name="adj2" fmla="val 111724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CasellaDiTesto 116"/>
          <p:cNvSpPr txBox="1"/>
          <p:nvPr/>
        </p:nvSpPr>
        <p:spPr>
          <a:xfrm>
            <a:off x="5632626" y="4531353"/>
            <a:ext cx="2748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aliquota di flusso dovuta allo squilibrio termico sulle due facce</a:t>
            </a:r>
          </a:p>
        </p:txBody>
      </p:sp>
      <p:sp>
        <p:nvSpPr>
          <p:cNvPr id="118" name="Fumetto 3 117"/>
          <p:cNvSpPr/>
          <p:nvPr/>
        </p:nvSpPr>
        <p:spPr>
          <a:xfrm>
            <a:off x="4854973" y="3073032"/>
            <a:ext cx="716078" cy="866898"/>
          </a:xfrm>
          <a:prstGeom prst="wedgeEllipseCallout">
            <a:avLst>
              <a:gd name="adj1" fmla="val 79573"/>
              <a:gd name="adj2" fmla="val -160407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CasellaDiTesto 118"/>
          <p:cNvSpPr txBox="1"/>
          <p:nvPr/>
        </p:nvSpPr>
        <p:spPr>
          <a:xfrm>
            <a:off x="4667642" y="1656419"/>
            <a:ext cx="2748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aliquota di dovuta alla generazione</a:t>
            </a:r>
          </a:p>
        </p:txBody>
      </p:sp>
      <p:graphicFrame>
        <p:nvGraphicFramePr>
          <p:cNvPr id="120" name="Oggetto 1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785578"/>
              </p:ext>
            </p:extLst>
          </p:nvPr>
        </p:nvGraphicFramePr>
        <p:xfrm>
          <a:off x="785813" y="4192588"/>
          <a:ext cx="394811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2539800" imgH="482400" progId="Equation.DSMT4">
                  <p:embed/>
                </p:oleObj>
              </mc:Choice>
              <mc:Fallback>
                <p:oleObj name="Equation" r:id="rId7" imgW="2539800" imgH="482400" progId="Equation.DSMT4">
                  <p:embed/>
                  <p:pic>
                    <p:nvPicPr>
                      <p:cNvPr id="120" name="Oggetto 119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192588"/>
                        <a:ext cx="3948112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382250"/>
              </p:ext>
            </p:extLst>
          </p:nvPr>
        </p:nvGraphicFramePr>
        <p:xfrm>
          <a:off x="3078475" y="2228850"/>
          <a:ext cx="14938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9" imgW="965160" imgH="444240" progId="Equation.DSMT4">
                  <p:embed/>
                </p:oleObj>
              </mc:Choice>
              <mc:Fallback>
                <p:oleObj name="Equation" r:id="rId9" imgW="965160" imgH="444240" progId="Equation.DSMT4">
                  <p:embed/>
                  <p:pic>
                    <p:nvPicPr>
                      <p:cNvPr id="2" name="Oggetto 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475" y="2228850"/>
                        <a:ext cx="149383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CasellaDiTesto 82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generazione-"metodo canonico"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153503" y="3615522"/>
            <a:ext cx="3987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Versore per convenzione orientato verso l’esterno</a:t>
            </a:r>
            <a:endParaRPr lang="it-IT" dirty="0"/>
          </a:p>
        </p:txBody>
      </p:sp>
      <p:grpSp>
        <p:nvGrpSpPr>
          <p:cNvPr id="9" name="Gruppo 8"/>
          <p:cNvGrpSpPr/>
          <p:nvPr/>
        </p:nvGrpSpPr>
        <p:grpSpPr>
          <a:xfrm>
            <a:off x="8526976" y="994542"/>
            <a:ext cx="2570158" cy="2493303"/>
            <a:chOff x="8289760" y="3734481"/>
            <a:chExt cx="2570158" cy="2493303"/>
          </a:xfrm>
        </p:grpSpPr>
        <p:sp>
          <p:nvSpPr>
            <p:cNvPr id="29" name="Rectangle 2157" descr="5%"/>
            <p:cNvSpPr>
              <a:spLocks noChangeArrowheads="1"/>
            </p:cNvSpPr>
            <p:nvPr/>
          </p:nvSpPr>
          <p:spPr bwMode="auto">
            <a:xfrm>
              <a:off x="9027948" y="4260960"/>
              <a:ext cx="766220" cy="1469815"/>
            </a:xfrm>
            <a:prstGeom prst="rect">
              <a:avLst/>
            </a:prstGeom>
            <a:pattFill prst="pct5">
              <a:fgClr>
                <a:srgbClr val="A5A5A5">
                  <a:alpha val="47000"/>
                </a:srgbClr>
              </a:fgClr>
              <a:bgClr>
                <a:srgbClr val="999999">
                  <a:alpha val="47000"/>
                </a:srgbClr>
              </a:bgClr>
            </a:pattFill>
            <a:ln w="158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" name="Gruppo 23"/>
            <p:cNvGrpSpPr/>
            <p:nvPr/>
          </p:nvGrpSpPr>
          <p:grpSpPr>
            <a:xfrm>
              <a:off x="8410160" y="3734481"/>
              <a:ext cx="2449758" cy="2308637"/>
              <a:chOff x="7954792" y="3177259"/>
              <a:chExt cx="1956686" cy="1986333"/>
            </a:xfrm>
          </p:grpSpPr>
          <p:cxnSp>
            <p:nvCxnSpPr>
              <p:cNvPr id="25" name="AutoShape 2155"/>
              <p:cNvCxnSpPr>
                <a:cxnSpLocks noChangeShapeType="1"/>
              </p:cNvCxnSpPr>
              <p:nvPr/>
            </p:nvCxnSpPr>
            <p:spPr bwMode="auto">
              <a:xfrm flipV="1">
                <a:off x="8436031" y="3350392"/>
                <a:ext cx="635" cy="166052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AutoShape 2156"/>
              <p:cNvCxnSpPr>
                <a:cxnSpLocks noChangeShapeType="1"/>
              </p:cNvCxnSpPr>
              <p:nvPr/>
            </p:nvCxnSpPr>
            <p:spPr bwMode="auto">
              <a:xfrm>
                <a:off x="8321731" y="4892081"/>
                <a:ext cx="1362075" cy="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7" name="Oggetto 26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733849787"/>
                      </p:ext>
                    </p:extLst>
                  </p:nvPr>
                </p:nvGraphicFramePr>
                <p:xfrm>
                  <a:off x="9480166" y="4905476"/>
                  <a:ext cx="431312" cy="258116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08" name="Equation" r:id="rId11" imgW="380880" imgH="215640" progId="Equation.DSMT4">
                          <p:embed/>
                        </p:oleObj>
                      </mc:Choice>
                      <mc:Fallback>
                        <p:oleObj name="Equation" r:id="rId11" imgW="380880" imgH="215640" progId="Equation.DSMT4">
                          <p:embed/>
                          <p:pic>
                            <p:nvPicPr>
                              <p:cNvPr id="116" name="Oggetto 11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9480166" y="4905476"/>
                                <a:ext cx="431312" cy="25811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7" name="Oggetto 26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733849787"/>
                      </p:ext>
                    </p:extLst>
                  </p:nvPr>
                </p:nvGraphicFramePr>
                <p:xfrm>
                  <a:off x="9480166" y="4905476"/>
                  <a:ext cx="431312" cy="258116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084" name="Equation" r:id="rId13" imgW="380880" imgH="215640" progId="Equation.DSMT4">
                          <p:embed/>
                        </p:oleObj>
                      </mc:Choice>
                      <mc:Fallback>
                        <p:oleObj name="Equation" r:id="rId13" imgW="380880" imgH="215640" progId="Equation.DSMT4">
                          <p:embed/>
                          <p:pic>
                            <p:nvPicPr>
                              <p:cNvPr id="116" name="Oggetto 11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9480166" y="4905476"/>
                                <a:ext cx="431312" cy="25811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8" name="Oggetto 2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499731797"/>
                      </p:ext>
                    </p:extLst>
                  </p:nvPr>
                </p:nvGraphicFramePr>
                <p:xfrm>
                  <a:off x="7954792" y="3177259"/>
                  <a:ext cx="431312" cy="278114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09" name="Equation" r:id="rId15" imgW="355320" imgH="215640" progId="Equation.DSMT4">
                          <p:embed/>
                        </p:oleObj>
                      </mc:Choice>
                      <mc:Fallback>
                        <p:oleObj name="Equation" r:id="rId15" imgW="355320" imgH="215640" progId="Equation.DSMT4">
                          <p:embed/>
                          <p:pic>
                            <p:nvPicPr>
                              <p:cNvPr id="117" name="Oggetto 11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954792" y="3177259"/>
                                <a:ext cx="431312" cy="27811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8" name="Oggetto 2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499731797"/>
                      </p:ext>
                    </p:extLst>
                  </p:nvPr>
                </p:nvGraphicFramePr>
                <p:xfrm>
                  <a:off x="7954792" y="3177259"/>
                  <a:ext cx="431312" cy="278114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085" name="Equation" r:id="rId17" imgW="355320" imgH="215640" progId="Equation.DSMT4">
                          <p:embed/>
                        </p:oleObj>
                      </mc:Choice>
                      <mc:Fallback>
                        <p:oleObj name="Equation" r:id="rId17" imgW="355320" imgH="215640" progId="Equation.DSMT4">
                          <p:embed/>
                          <p:pic>
                            <p:nvPicPr>
                              <p:cNvPr id="117" name="Oggetto 11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954792" y="3177259"/>
                                <a:ext cx="431312" cy="27811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sp>
          <p:nvSpPr>
            <p:cNvPr id="3" name="CasellaDiTesto 2"/>
            <p:cNvSpPr txBox="1"/>
            <p:nvPr/>
          </p:nvSpPr>
          <p:spPr>
            <a:xfrm>
              <a:off x="8423480" y="5833068"/>
              <a:ext cx="743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x=0</a:t>
              </a:r>
              <a:endParaRPr lang="it-IT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9639582" y="5858452"/>
              <a:ext cx="743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x=s</a:t>
              </a:r>
              <a:endParaRPr lang="it-IT" dirty="0"/>
            </a:p>
          </p:txBody>
        </p:sp>
        <p:cxnSp>
          <p:nvCxnSpPr>
            <p:cNvPr id="6" name="Connettore 2 5"/>
            <p:cNvCxnSpPr/>
            <p:nvPr/>
          </p:nvCxnSpPr>
          <p:spPr>
            <a:xfrm>
              <a:off x="9764661" y="5727551"/>
              <a:ext cx="720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/>
            <p:nvPr/>
          </p:nvCxnSpPr>
          <p:spPr>
            <a:xfrm flipH="1">
              <a:off x="8289760" y="5719500"/>
              <a:ext cx="720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asellaDiTesto 7"/>
                <p:cNvSpPr txBox="1"/>
                <p:nvPr/>
              </p:nvSpPr>
              <p:spPr>
                <a:xfrm>
                  <a:off x="9910056" y="5396620"/>
                  <a:ext cx="145168" cy="2900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bar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8" name="CasellaDiTes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10056" y="5396620"/>
                  <a:ext cx="145168" cy="290016"/>
                </a:xfrm>
                <a:prstGeom prst="rect">
                  <a:avLst/>
                </a:prstGeom>
                <a:blipFill>
                  <a:blip r:embed="rId19"/>
                  <a:stretch>
                    <a:fillRect l="-39130" r="-34783" b="-638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CasellaDiTesto 36"/>
                <p:cNvSpPr txBox="1"/>
                <p:nvPr/>
              </p:nvSpPr>
              <p:spPr>
                <a:xfrm>
                  <a:off x="8612839" y="5372656"/>
                  <a:ext cx="318292" cy="2900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bar>
                          <m:bar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bar>
                      </m:oMath>
                    </m:oMathPara>
                  </a14:m>
                  <a:endParaRPr lang="it-IT" dirty="0"/>
                </a:p>
              </p:txBody>
            </p:sp>
          </mc:Choice>
          <mc:Fallback xmlns="">
            <p:sp>
              <p:nvSpPr>
                <p:cNvPr id="37" name="CasellaDiTesto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2839" y="5372656"/>
                  <a:ext cx="318292" cy="290016"/>
                </a:xfrm>
                <a:prstGeom prst="rect">
                  <a:avLst/>
                </a:prstGeom>
                <a:blipFill>
                  <a:blip r:embed="rId20"/>
                  <a:stretch>
                    <a:fillRect l="-3846" r="-15385" b="-638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273229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6" grpId="0" animBg="1"/>
      <p:bldP spid="117" grpId="0"/>
      <p:bldP spid="118" grpId="0" animBg="1"/>
      <p:bldP spid="1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graphicFrame>
        <p:nvGraphicFramePr>
          <p:cNvPr id="6" name="Ogget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375070"/>
              </p:ext>
            </p:extLst>
          </p:nvPr>
        </p:nvGraphicFramePr>
        <p:xfrm>
          <a:off x="314325" y="1365250"/>
          <a:ext cx="20272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1307880" imgH="444240" progId="Equation.DSMT4">
                  <p:embed/>
                </p:oleObj>
              </mc:Choice>
              <mc:Fallback>
                <p:oleObj name="Equation" r:id="rId3" imgW="1307880" imgH="444240" progId="Equation.DSMT4">
                  <p:embed/>
                  <p:pic>
                    <p:nvPicPr>
                      <p:cNvPr id="6" name="Oggetto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1365250"/>
                        <a:ext cx="202723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238067"/>
              </p:ext>
            </p:extLst>
          </p:nvPr>
        </p:nvGraphicFramePr>
        <p:xfrm>
          <a:off x="4797425" y="1338263"/>
          <a:ext cx="56769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3657600" imgH="457200" progId="Equation.DSMT4">
                  <p:embed/>
                </p:oleObj>
              </mc:Choice>
              <mc:Fallback>
                <p:oleObj name="Equation" r:id="rId5" imgW="3657600" imgH="457200" progId="Equation.DSMT4">
                  <p:embed/>
                  <p:pic>
                    <p:nvPicPr>
                      <p:cNvPr id="7" name="Oggetto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1338263"/>
                        <a:ext cx="56769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06834" y="959865"/>
            <a:ext cx="32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flusso termico uscente ad x = s</a:t>
            </a:r>
          </a:p>
        </p:txBody>
      </p:sp>
      <p:graphicFrame>
        <p:nvGraphicFramePr>
          <p:cNvPr id="11" name="Oggett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936211"/>
              </p:ext>
            </p:extLst>
          </p:nvPr>
        </p:nvGraphicFramePr>
        <p:xfrm>
          <a:off x="314325" y="2443749"/>
          <a:ext cx="40814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7" imgW="2628720" imgH="482400" progId="Equation.DSMT4">
                  <p:embed/>
                </p:oleObj>
              </mc:Choice>
              <mc:Fallback>
                <p:oleObj name="Equation" r:id="rId7" imgW="2628720" imgH="482400" progId="Equation.DSMT4">
                  <p:embed/>
                  <p:pic>
                    <p:nvPicPr>
                      <p:cNvPr id="11" name="Oggetto 10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2443749"/>
                        <a:ext cx="408146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697824"/>
              </p:ext>
            </p:extLst>
          </p:nvPr>
        </p:nvGraphicFramePr>
        <p:xfrm>
          <a:off x="2290763" y="4735513"/>
          <a:ext cx="293846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9" imgW="1892160" imgH="393480" progId="Equation.DSMT4">
                  <p:embed/>
                </p:oleObj>
              </mc:Choice>
              <mc:Fallback>
                <p:oleObj name="Equation" r:id="rId9" imgW="1892160" imgH="393480" progId="Equation.DSMT4">
                  <p:embed/>
                  <p:pic>
                    <p:nvPicPr>
                      <p:cNvPr id="12" name="Oggetto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735513"/>
                        <a:ext cx="293846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91884" y="4297625"/>
            <a:ext cx="221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Bilancio globale di energia</a:t>
            </a:r>
          </a:p>
        </p:txBody>
      </p:sp>
      <p:graphicFrame>
        <p:nvGraphicFramePr>
          <p:cNvPr id="14" name="Oggett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270782"/>
              </p:ext>
            </p:extLst>
          </p:nvPr>
        </p:nvGraphicFramePr>
        <p:xfrm>
          <a:off x="2211703" y="5678451"/>
          <a:ext cx="309721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1" imgW="1993680" imgH="203040" progId="Equation.DSMT4">
                  <p:embed/>
                </p:oleObj>
              </mc:Choice>
              <mc:Fallback>
                <p:oleObj name="Equation" r:id="rId11" imgW="1993680" imgH="203040" progId="Equation.DSMT4">
                  <p:embed/>
                  <p:pic>
                    <p:nvPicPr>
                      <p:cNvPr id="14" name="Oggetto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703" y="5678451"/>
                        <a:ext cx="3097212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uppo 21"/>
          <p:cNvGrpSpPr/>
          <p:nvPr/>
        </p:nvGrpSpPr>
        <p:grpSpPr>
          <a:xfrm>
            <a:off x="5547370" y="5682905"/>
            <a:ext cx="471988" cy="381000"/>
            <a:chOff x="9580726" y="5423845"/>
            <a:chExt cx="471988" cy="381000"/>
          </a:xfrm>
        </p:grpSpPr>
        <p:cxnSp>
          <p:nvCxnSpPr>
            <p:cNvPr id="17" name="Connettore 1 16"/>
            <p:cNvCxnSpPr/>
            <p:nvPr/>
          </p:nvCxnSpPr>
          <p:spPr>
            <a:xfrm flipH="1">
              <a:off x="9883254" y="5573973"/>
              <a:ext cx="169460" cy="2286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>
              <a:off x="9580726" y="5423845"/>
              <a:ext cx="318448" cy="3810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Oggett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530415"/>
              </p:ext>
            </p:extLst>
          </p:nvPr>
        </p:nvGraphicFramePr>
        <p:xfrm>
          <a:off x="2962275" y="1352550"/>
          <a:ext cx="15938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3" imgW="1028520" imgH="444240" progId="Equation.DSMT4">
                  <p:embed/>
                </p:oleObj>
              </mc:Choice>
              <mc:Fallback>
                <p:oleObj name="Equation" r:id="rId13" imgW="1028520" imgH="444240" progId="Equation.DSMT4">
                  <p:embed/>
                  <p:pic>
                    <p:nvPicPr>
                      <p:cNvPr id="2" name="Oggetto 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1352550"/>
                        <a:ext cx="15938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generazione-"metodo canonico"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2341563" y="4142605"/>
            <a:ext cx="2303813" cy="760711"/>
            <a:chOff x="2341563" y="4166355"/>
            <a:chExt cx="2303813" cy="760711"/>
          </a:xfrm>
        </p:grpSpPr>
        <p:sp>
          <p:nvSpPr>
            <p:cNvPr id="3" name="CasellaDiTesto 2"/>
            <p:cNvSpPr txBox="1"/>
            <p:nvPr/>
          </p:nvSpPr>
          <p:spPr>
            <a:xfrm>
              <a:off x="2341563" y="4166355"/>
              <a:ext cx="23038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uscenti dalla lastra</a:t>
              </a:r>
            </a:p>
          </p:txBody>
        </p:sp>
        <p:sp>
          <p:nvSpPr>
            <p:cNvPr id="16" name="Freccia a destra 15"/>
            <p:cNvSpPr/>
            <p:nvPr/>
          </p:nvSpPr>
          <p:spPr>
            <a:xfrm rot="5400000">
              <a:off x="2716846" y="4581551"/>
              <a:ext cx="436728" cy="23201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reccia a destra 19"/>
            <p:cNvSpPr/>
            <p:nvPr/>
          </p:nvSpPr>
          <p:spPr>
            <a:xfrm rot="5400000">
              <a:off x="3235170" y="4592696"/>
              <a:ext cx="436728" cy="23201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8869582" y="3352629"/>
            <a:ext cx="2449758" cy="2467919"/>
            <a:chOff x="8410160" y="3734481"/>
            <a:chExt cx="2449758" cy="2467919"/>
          </a:xfrm>
        </p:grpSpPr>
        <p:sp>
          <p:nvSpPr>
            <p:cNvPr id="30" name="Rectangle 2157" descr="5%"/>
            <p:cNvSpPr>
              <a:spLocks noChangeArrowheads="1"/>
            </p:cNvSpPr>
            <p:nvPr/>
          </p:nvSpPr>
          <p:spPr bwMode="auto">
            <a:xfrm>
              <a:off x="9027948" y="4260960"/>
              <a:ext cx="766220" cy="1469815"/>
            </a:xfrm>
            <a:prstGeom prst="rect">
              <a:avLst/>
            </a:prstGeom>
            <a:pattFill prst="pct5">
              <a:fgClr>
                <a:srgbClr val="A5A5A5">
                  <a:alpha val="47000"/>
                </a:srgbClr>
              </a:fgClr>
              <a:bgClr>
                <a:srgbClr val="999999">
                  <a:alpha val="47000"/>
                </a:srgbClr>
              </a:bgClr>
            </a:pattFill>
            <a:ln w="158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1" name="Gruppo 30"/>
            <p:cNvGrpSpPr/>
            <p:nvPr/>
          </p:nvGrpSpPr>
          <p:grpSpPr>
            <a:xfrm>
              <a:off x="8410160" y="3734481"/>
              <a:ext cx="2449758" cy="2308637"/>
              <a:chOff x="7954792" y="3177259"/>
              <a:chExt cx="1956686" cy="1986333"/>
            </a:xfrm>
          </p:grpSpPr>
          <p:cxnSp>
            <p:nvCxnSpPr>
              <p:cNvPr id="38" name="AutoShape 2155"/>
              <p:cNvCxnSpPr>
                <a:cxnSpLocks noChangeShapeType="1"/>
              </p:cNvCxnSpPr>
              <p:nvPr/>
            </p:nvCxnSpPr>
            <p:spPr bwMode="auto">
              <a:xfrm flipV="1">
                <a:off x="8436031" y="3350392"/>
                <a:ext cx="635" cy="166052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AutoShape 2156"/>
              <p:cNvCxnSpPr>
                <a:cxnSpLocks noChangeShapeType="1"/>
              </p:cNvCxnSpPr>
              <p:nvPr/>
            </p:nvCxnSpPr>
            <p:spPr bwMode="auto">
              <a:xfrm>
                <a:off x="8321731" y="4892081"/>
                <a:ext cx="1362075" cy="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aphicFrame>
            <p:nvGraphicFramePr>
              <p:cNvPr id="40" name="Oggetto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48900036"/>
                  </p:ext>
                </p:extLst>
              </p:nvPr>
            </p:nvGraphicFramePr>
            <p:xfrm>
              <a:off x="9480166" y="4905476"/>
              <a:ext cx="431312" cy="2581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0" name="Equation" r:id="rId15" imgW="380880" imgH="215640" progId="Equation.DSMT4">
                      <p:embed/>
                    </p:oleObj>
                  </mc:Choice>
                  <mc:Fallback>
                    <p:oleObj name="Equation" r:id="rId15" imgW="380880" imgH="215640" progId="Equation.DSMT4">
                      <p:embed/>
                      <p:pic>
                        <p:nvPicPr>
                          <p:cNvPr id="27" name="Oggetto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480166" y="4905476"/>
                            <a:ext cx="431312" cy="2581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ggetto 4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34321364"/>
                  </p:ext>
                </p:extLst>
              </p:nvPr>
            </p:nvGraphicFramePr>
            <p:xfrm>
              <a:off x="7954792" y="3177259"/>
              <a:ext cx="431312" cy="2781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1" name="Equation" r:id="rId17" imgW="355320" imgH="215640" progId="Equation.DSMT4">
                      <p:embed/>
                    </p:oleObj>
                  </mc:Choice>
                  <mc:Fallback>
                    <p:oleObj name="Equation" r:id="rId17" imgW="355320" imgH="215640" progId="Equation.DSMT4">
                      <p:embed/>
                      <p:pic>
                        <p:nvPicPr>
                          <p:cNvPr id="28" name="Oggetto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54792" y="3177259"/>
                            <a:ext cx="431312" cy="2781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2" name="CasellaDiTesto 31"/>
            <p:cNvSpPr txBox="1"/>
            <p:nvPr/>
          </p:nvSpPr>
          <p:spPr>
            <a:xfrm>
              <a:off x="8423480" y="5833068"/>
              <a:ext cx="743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x=0</a:t>
              </a:r>
              <a:endParaRPr lang="it-IT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9630665" y="5813503"/>
              <a:ext cx="743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x=s</a:t>
              </a:r>
              <a:endParaRPr lang="it-IT" dirty="0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9799916" y="4239615"/>
            <a:ext cx="180000" cy="720000"/>
            <a:chOff x="5415073" y="2951545"/>
            <a:chExt cx="258332" cy="1134318"/>
          </a:xfrm>
        </p:grpSpPr>
        <p:sp>
          <p:nvSpPr>
            <p:cNvPr id="43" name="Figura a mano libera 42"/>
            <p:cNvSpPr/>
            <p:nvPr/>
          </p:nvSpPr>
          <p:spPr>
            <a:xfrm>
              <a:off x="5415073" y="3090440"/>
              <a:ext cx="258332" cy="995423"/>
            </a:xfrm>
            <a:custGeom>
              <a:avLst/>
              <a:gdLst>
                <a:gd name="connsiteX0" fmla="*/ 140775 w 258332"/>
                <a:gd name="connsiteY0" fmla="*/ 995423 h 995423"/>
                <a:gd name="connsiteX1" fmla="*/ 140775 w 258332"/>
                <a:gd name="connsiteY1" fmla="*/ 659757 h 995423"/>
                <a:gd name="connsiteX2" fmla="*/ 1879 w 258332"/>
                <a:gd name="connsiteY2" fmla="*/ 520861 h 995423"/>
                <a:gd name="connsiteX3" fmla="*/ 256522 w 258332"/>
                <a:gd name="connsiteY3" fmla="*/ 370390 h 995423"/>
                <a:gd name="connsiteX4" fmla="*/ 117626 w 258332"/>
                <a:gd name="connsiteY4" fmla="*/ 162046 h 995423"/>
                <a:gd name="connsiteX5" fmla="*/ 152350 w 258332"/>
                <a:gd name="connsiteY5" fmla="*/ 0 h 99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332" h="995423">
                  <a:moveTo>
                    <a:pt x="140775" y="995423"/>
                  </a:moveTo>
                  <a:cubicBezTo>
                    <a:pt x="152349" y="867137"/>
                    <a:pt x="163924" y="738851"/>
                    <a:pt x="140775" y="659757"/>
                  </a:cubicBezTo>
                  <a:cubicBezTo>
                    <a:pt x="117626" y="580663"/>
                    <a:pt x="-17412" y="569089"/>
                    <a:pt x="1879" y="520861"/>
                  </a:cubicBezTo>
                  <a:cubicBezTo>
                    <a:pt x="21170" y="472633"/>
                    <a:pt x="237231" y="430192"/>
                    <a:pt x="256522" y="370390"/>
                  </a:cubicBezTo>
                  <a:cubicBezTo>
                    <a:pt x="275813" y="310588"/>
                    <a:pt x="134988" y="223778"/>
                    <a:pt x="117626" y="162046"/>
                  </a:cubicBezTo>
                  <a:cubicBezTo>
                    <a:pt x="100264" y="100314"/>
                    <a:pt x="126307" y="50157"/>
                    <a:pt x="152350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Triangolo isoscele 43"/>
            <p:cNvSpPr/>
            <p:nvPr/>
          </p:nvSpPr>
          <p:spPr>
            <a:xfrm>
              <a:off x="5485288" y="2951545"/>
              <a:ext cx="129166" cy="19619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5" name="CasellaDiTesto 44"/>
          <p:cNvSpPr txBox="1"/>
          <p:nvPr/>
        </p:nvSpPr>
        <p:spPr>
          <a:xfrm>
            <a:off x="9683254" y="4905423"/>
            <a:ext cx="54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DD462F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it-IT" sz="1000">
                <a:solidFill>
                  <a:srgbClr val="DD462F"/>
                </a:solidFill>
                <a:latin typeface="Calibri" pitchFamily="34" charset="0"/>
                <a:cs typeface="Calibri" pitchFamily="34" charset="0"/>
              </a:rPr>
              <a:t>gen</a:t>
            </a:r>
          </a:p>
        </p:txBody>
      </p:sp>
      <p:cxnSp>
        <p:nvCxnSpPr>
          <p:cNvPr id="46" name="Connettore 2 45"/>
          <p:cNvCxnSpPr/>
          <p:nvPr/>
        </p:nvCxnSpPr>
        <p:spPr>
          <a:xfrm flipH="1">
            <a:off x="8607007" y="4620790"/>
            <a:ext cx="72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10419340" y="4620790"/>
            <a:ext cx="72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9219414" y="3761295"/>
            <a:ext cx="1366887" cy="172252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8707868" y="4187744"/>
                <a:ext cx="504304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7868" y="4187744"/>
                <a:ext cx="504304" cy="379848"/>
              </a:xfrm>
              <a:prstGeom prst="rect">
                <a:avLst/>
              </a:prstGeom>
              <a:blipFill>
                <a:blip r:embed="rId19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ttangolo 47"/>
              <p:cNvSpPr/>
              <p:nvPr/>
            </p:nvSpPr>
            <p:spPr>
              <a:xfrm>
                <a:off x="10546575" y="4163071"/>
                <a:ext cx="502765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8" name="Rettangolo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6575" y="4163071"/>
                <a:ext cx="502765" cy="379848"/>
              </a:xfrm>
              <a:prstGeom prst="rect">
                <a:avLst/>
              </a:prstGeom>
              <a:blipFill>
                <a:blip r:embed="rId20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3200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vale 237">
            <a:extLst>
              <a:ext uri="{FF2B5EF4-FFF2-40B4-BE49-F238E27FC236}">
                <a16:creationId xmlns:a16="http://schemas.microsoft.com/office/drawing/2014/main" id="{8BB45DBF-5A1F-4D7C-950B-B649D73E5019}"/>
              </a:ext>
            </a:extLst>
          </p:cNvPr>
          <p:cNvSpPr/>
          <p:nvPr/>
        </p:nvSpPr>
        <p:spPr>
          <a:xfrm>
            <a:off x="5786438" y="4658905"/>
            <a:ext cx="446403" cy="4464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7" name="Ovale 236">
            <a:extLst>
              <a:ext uri="{FF2B5EF4-FFF2-40B4-BE49-F238E27FC236}">
                <a16:creationId xmlns:a16="http://schemas.microsoft.com/office/drawing/2014/main" id="{7E3939AE-DDA3-44C0-BF26-F6D57B441741}"/>
              </a:ext>
            </a:extLst>
          </p:cNvPr>
          <p:cNvSpPr/>
          <p:nvPr/>
        </p:nvSpPr>
        <p:spPr>
          <a:xfrm>
            <a:off x="5755987" y="2661529"/>
            <a:ext cx="446403" cy="446403"/>
          </a:xfrm>
          <a:prstGeom prst="ellips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00793" y="812522"/>
            <a:ext cx="4055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Metodo delle soluzioni</a:t>
            </a:r>
            <a:r>
              <a:rPr lang="it-IT" sz="2400" b="1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parziali</a:t>
            </a:r>
          </a:p>
        </p:txBody>
      </p:sp>
      <p:graphicFrame>
        <p:nvGraphicFramePr>
          <p:cNvPr id="7" name="Ogget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507089"/>
              </p:ext>
            </p:extLst>
          </p:nvPr>
        </p:nvGraphicFramePr>
        <p:xfrm>
          <a:off x="676251" y="1695166"/>
          <a:ext cx="17160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4" imgW="1104840" imgH="228600" progId="Equation.DSMT4">
                  <p:embed/>
                </p:oleObj>
              </mc:Choice>
              <mc:Fallback>
                <p:oleObj name="Equation" r:id="rId4" imgW="1104840" imgH="228600" progId="Equation.DSMT4">
                  <p:embed/>
                  <p:pic>
                    <p:nvPicPr>
                      <p:cNvPr id="7" name="Oggetto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51" y="1695166"/>
                        <a:ext cx="1716088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908090"/>
              </p:ext>
            </p:extLst>
          </p:nvPr>
        </p:nvGraphicFramePr>
        <p:xfrm>
          <a:off x="334963" y="2092875"/>
          <a:ext cx="290512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6" imgW="190417" imgH="710891" progId="Equation.DSMT4">
                  <p:embed/>
                </p:oleObj>
              </mc:Choice>
              <mc:Fallback>
                <p:oleObj name="Equation" r:id="rId6" imgW="190417" imgH="710891" progId="Equation.DSMT4">
                  <p:embed/>
                  <p:pic>
                    <p:nvPicPr>
                      <p:cNvPr id="8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2092875"/>
                        <a:ext cx="290512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795573"/>
              </p:ext>
            </p:extLst>
          </p:nvPr>
        </p:nvGraphicFramePr>
        <p:xfrm>
          <a:off x="641350" y="2055996"/>
          <a:ext cx="18510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8" imgW="1193760" imgH="419040" progId="Equation.DSMT4">
                  <p:embed/>
                </p:oleObj>
              </mc:Choice>
              <mc:Fallback>
                <p:oleObj name="Equation" r:id="rId8" imgW="1193760" imgH="419040" progId="Equation.DSMT4">
                  <p:embed/>
                  <p:pic>
                    <p:nvPicPr>
                      <p:cNvPr id="9" name="Oggetto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2055996"/>
                        <a:ext cx="18510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849137"/>
              </p:ext>
            </p:extLst>
          </p:nvPr>
        </p:nvGraphicFramePr>
        <p:xfrm>
          <a:off x="540653" y="2867209"/>
          <a:ext cx="22621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10" imgW="1447560" imgH="228600" progId="Equation.DSMT4">
                  <p:embed/>
                </p:oleObj>
              </mc:Choice>
              <mc:Fallback>
                <p:oleObj name="Equation" r:id="rId10" imgW="1447560" imgH="228600" progId="Equation.DSMT4">
                  <p:embed/>
                  <p:pic>
                    <p:nvPicPr>
                      <p:cNvPr id="10" name="Oggetto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653" y="2867209"/>
                        <a:ext cx="22621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914237"/>
              </p:ext>
            </p:extLst>
          </p:nvPr>
        </p:nvGraphicFramePr>
        <p:xfrm>
          <a:off x="531128" y="3462521"/>
          <a:ext cx="23288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quation" r:id="rId12" imgW="1409400" imgH="228600" progId="Equation.DSMT4">
                  <p:embed/>
                </p:oleObj>
              </mc:Choice>
              <mc:Fallback>
                <p:oleObj name="Equation" r:id="rId12" imgW="1409400" imgH="228600" progId="Equation.DSMT4">
                  <p:embed/>
                  <p:pic>
                    <p:nvPicPr>
                      <p:cNvPr id="11" name="Oggetto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28" y="3462521"/>
                        <a:ext cx="23288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082547"/>
              </p:ext>
            </p:extLst>
          </p:nvPr>
        </p:nvGraphicFramePr>
        <p:xfrm>
          <a:off x="5786438" y="2079483"/>
          <a:ext cx="531057" cy="1568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14" imgW="545760" imgH="711000" progId="Equation.DSMT4">
                  <p:embed/>
                </p:oleObj>
              </mc:Choice>
              <mc:Fallback>
                <p:oleObj name="Equation" r:id="rId14" imgW="545760" imgH="711000" progId="Equation.DSMT4">
                  <p:embed/>
                  <p:pic>
                    <p:nvPicPr>
                      <p:cNvPr id="12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2079483"/>
                        <a:ext cx="531057" cy="1568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709204"/>
              </p:ext>
            </p:extLst>
          </p:nvPr>
        </p:nvGraphicFramePr>
        <p:xfrm>
          <a:off x="6508750" y="4040187"/>
          <a:ext cx="12414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tion" r:id="rId16" imgW="799920" imgH="419040" progId="Equation.DSMT4">
                  <p:embed/>
                </p:oleObj>
              </mc:Choice>
              <mc:Fallback>
                <p:oleObj name="Equation" r:id="rId16" imgW="799920" imgH="419040" progId="Equation.DSMT4">
                  <p:embed/>
                  <p:pic>
                    <p:nvPicPr>
                      <p:cNvPr id="13" name="Oggetto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0" y="4040187"/>
                        <a:ext cx="124142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070716"/>
              </p:ext>
            </p:extLst>
          </p:nvPr>
        </p:nvGraphicFramePr>
        <p:xfrm>
          <a:off x="6477000" y="4882107"/>
          <a:ext cx="15890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18" imgW="1015920" imgH="228600" progId="Equation.DSMT4">
                  <p:embed/>
                </p:oleObj>
              </mc:Choice>
              <mc:Fallback>
                <p:oleObj name="Equation" r:id="rId18" imgW="1015920" imgH="228600" progId="Equation.DSMT4">
                  <p:embed/>
                  <p:pic>
                    <p:nvPicPr>
                      <p:cNvPr id="14" name="Oggetto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882107"/>
                        <a:ext cx="15890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953061"/>
              </p:ext>
            </p:extLst>
          </p:nvPr>
        </p:nvGraphicFramePr>
        <p:xfrm>
          <a:off x="6465888" y="5354898"/>
          <a:ext cx="16573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20" imgW="1002960" imgH="228600" progId="Equation.DSMT4">
                  <p:embed/>
                </p:oleObj>
              </mc:Choice>
              <mc:Fallback>
                <p:oleObj name="Equation" r:id="rId20" imgW="1002960" imgH="228600" progId="Equation.DSMT4">
                  <p:embed/>
                  <p:pic>
                    <p:nvPicPr>
                      <p:cNvPr id="15" name="Oggetto 14"/>
                      <p:cNvPicPr>
                        <a:picLocks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88" y="5354898"/>
                        <a:ext cx="165735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2788944" y="2378363"/>
            <a:ext cx="29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Il sistema di equazioni è verificato se sono soddisfatti entrambi i sotto sistemi seguenti</a:t>
            </a:r>
          </a:p>
        </p:txBody>
      </p:sp>
      <p:graphicFrame>
        <p:nvGraphicFramePr>
          <p:cNvPr id="17" name="Oggett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682059"/>
              </p:ext>
            </p:extLst>
          </p:nvPr>
        </p:nvGraphicFramePr>
        <p:xfrm>
          <a:off x="6557457" y="2115332"/>
          <a:ext cx="8270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22" imgW="533160" imgH="419040" progId="Equation.DSMT4">
                  <p:embed/>
                </p:oleObj>
              </mc:Choice>
              <mc:Fallback>
                <p:oleObj name="Equation" r:id="rId22" imgW="533160" imgH="419040" progId="Equation.DSMT4">
                  <p:embed/>
                  <p:pic>
                    <p:nvPicPr>
                      <p:cNvPr id="17" name="Oggetto 16"/>
                      <p:cNvPicPr>
                        <a:picLocks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457" y="2115332"/>
                        <a:ext cx="8270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443044"/>
              </p:ext>
            </p:extLst>
          </p:nvPr>
        </p:nvGraphicFramePr>
        <p:xfrm>
          <a:off x="6521493" y="2861447"/>
          <a:ext cx="16271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24" imgW="1041120" imgH="228600" progId="Equation.DSMT4">
                  <p:embed/>
                </p:oleObj>
              </mc:Choice>
              <mc:Fallback>
                <p:oleObj name="Equation" r:id="rId24" imgW="1041120" imgH="228600" progId="Equation.DSMT4">
                  <p:embed/>
                  <p:pic>
                    <p:nvPicPr>
                      <p:cNvPr id="18" name="Oggetto 17"/>
                      <p:cNvPicPr>
                        <a:picLocks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493" y="2861447"/>
                        <a:ext cx="16271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962403"/>
              </p:ext>
            </p:extLst>
          </p:nvPr>
        </p:nvGraphicFramePr>
        <p:xfrm>
          <a:off x="6454202" y="3404999"/>
          <a:ext cx="17002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26" imgW="1028520" imgH="228600" progId="Equation.DSMT4">
                  <p:embed/>
                </p:oleObj>
              </mc:Choice>
              <mc:Fallback>
                <p:oleObj name="Equation" r:id="rId26" imgW="1028520" imgH="228600" progId="Equation.DSMT4">
                  <p:embed/>
                  <p:pic>
                    <p:nvPicPr>
                      <p:cNvPr id="19" name="Oggetto 18"/>
                      <p:cNvPicPr>
                        <a:picLocks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202" y="3404999"/>
                        <a:ext cx="170021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047748"/>
              </p:ext>
            </p:extLst>
          </p:nvPr>
        </p:nvGraphicFramePr>
        <p:xfrm>
          <a:off x="5811318" y="4049727"/>
          <a:ext cx="555335" cy="168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28" imgW="571320" imgH="711000" progId="Equation.DSMT4">
                  <p:embed/>
                </p:oleObj>
              </mc:Choice>
              <mc:Fallback>
                <p:oleObj name="Equation" r:id="rId28" imgW="571320" imgH="711000" progId="Equation.DSMT4">
                  <p:embed/>
                  <p:pic>
                    <p:nvPicPr>
                      <p:cNvPr id="2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318" y="4049727"/>
                        <a:ext cx="555335" cy="1680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938389"/>
              </p:ext>
            </p:extLst>
          </p:nvPr>
        </p:nvGraphicFramePr>
        <p:xfrm>
          <a:off x="8592973" y="2330861"/>
          <a:ext cx="18542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30" imgW="1193760" imgH="393480" progId="Equation.DSMT4">
                  <p:embed/>
                </p:oleObj>
              </mc:Choice>
              <mc:Fallback>
                <p:oleObj name="Equation" r:id="rId30" imgW="1193760" imgH="393480" progId="Equation.DSMT4">
                  <p:embed/>
                  <p:pic>
                    <p:nvPicPr>
                      <p:cNvPr id="21" name="Oggetto 20"/>
                      <p:cNvPicPr>
                        <a:picLocks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2973" y="2330861"/>
                        <a:ext cx="18542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625736"/>
              </p:ext>
            </p:extLst>
          </p:nvPr>
        </p:nvGraphicFramePr>
        <p:xfrm>
          <a:off x="8727016" y="4386262"/>
          <a:ext cx="25257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32" imgW="1625400" imgH="419040" progId="Equation.DSMT4">
                  <p:embed/>
                </p:oleObj>
              </mc:Choice>
              <mc:Fallback>
                <p:oleObj name="Equation" r:id="rId32" imgW="1625400" imgH="419040" progId="Equation.DSMT4">
                  <p:embed/>
                  <p:pic>
                    <p:nvPicPr>
                      <p:cNvPr id="30" name="Oggetto 29"/>
                      <p:cNvPicPr>
                        <a:picLocks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7016" y="4386262"/>
                        <a:ext cx="25257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283941"/>
              </p:ext>
            </p:extLst>
          </p:nvPr>
        </p:nvGraphicFramePr>
        <p:xfrm>
          <a:off x="8694738" y="3111385"/>
          <a:ext cx="18542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34" imgW="1193760" imgH="228600" progId="Equation.DSMT4">
                  <p:embed/>
                </p:oleObj>
              </mc:Choice>
              <mc:Fallback>
                <p:oleObj name="Equation" r:id="rId34" imgW="1193760" imgH="228600" progId="Equation.DSMT4">
                  <p:embed/>
                  <p:pic>
                    <p:nvPicPr>
                      <p:cNvPr id="31" name="Oggetto 30"/>
                      <p:cNvPicPr>
                        <a:picLocks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4738" y="3111385"/>
                        <a:ext cx="18542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985205"/>
              </p:ext>
            </p:extLst>
          </p:nvPr>
        </p:nvGraphicFramePr>
        <p:xfrm>
          <a:off x="8501380" y="5217826"/>
          <a:ext cx="32750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36" imgW="2108160" imgH="241200" progId="Equation.DSMT4">
                  <p:embed/>
                </p:oleObj>
              </mc:Choice>
              <mc:Fallback>
                <p:oleObj name="Equation" r:id="rId36" imgW="2108160" imgH="241200" progId="Equation.DSMT4">
                  <p:embed/>
                  <p:pic>
                    <p:nvPicPr>
                      <p:cNvPr id="32" name="Oggetto 31"/>
                      <p:cNvPicPr>
                        <a:picLocks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1380" y="5217826"/>
                        <a:ext cx="327501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uppo 32"/>
          <p:cNvGrpSpPr>
            <a:grpSpLocks noChangeAspect="1"/>
          </p:cNvGrpSpPr>
          <p:nvPr/>
        </p:nvGrpSpPr>
        <p:grpSpPr>
          <a:xfrm>
            <a:off x="1286404" y="3811204"/>
            <a:ext cx="4017116" cy="2566491"/>
            <a:chOff x="5360269" y="1267323"/>
            <a:chExt cx="5143500" cy="3286125"/>
          </a:xfrm>
        </p:grpSpPr>
        <p:pic>
          <p:nvPicPr>
            <p:cNvPr id="34" name="Picture 9"/>
            <p:cNvPicPr>
              <a:picLocks noChangeAspect="1" noChangeArrowheads="1"/>
            </p:cNvPicPr>
            <p:nvPr/>
          </p:nvPicPr>
          <p:blipFill>
            <a:blip r:embed="rId3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0269" y="1267323"/>
              <a:ext cx="5143500" cy="3286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CasellaDiTesto 34"/>
            <p:cNvSpPr txBox="1"/>
            <p:nvPr/>
          </p:nvSpPr>
          <p:spPr>
            <a:xfrm>
              <a:off x="6978554" y="2077886"/>
              <a:ext cx="1294263" cy="543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T</a:t>
              </a:r>
              <a:r>
                <a:rPr lang="it-IT" sz="1000" dirty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1</a:t>
              </a:r>
              <a:r>
                <a:rPr lang="it-IT" dirty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(x)</a:t>
              </a: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5857571" y="3196116"/>
              <a:ext cx="1120982" cy="543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</a:t>
              </a:r>
              <a:r>
                <a:rPr lang="it-IT" sz="100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2</a:t>
              </a:r>
              <a:r>
                <a:rPr lang="it-IT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(x)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8455653" y="1774544"/>
              <a:ext cx="805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>
                  <a:solidFill>
                    <a:srgbClr val="FF6600"/>
                  </a:solidFill>
                  <a:latin typeface="Calibri" pitchFamily="34" charset="0"/>
                  <a:cs typeface="Calibri" pitchFamily="34" charset="0"/>
                </a:rPr>
                <a:t>T(x)</a:t>
              </a:r>
            </a:p>
          </p:txBody>
        </p:sp>
      </p:grpSp>
      <p:sp>
        <p:nvSpPr>
          <p:cNvPr id="2" name="Rettangolo 1"/>
          <p:cNvSpPr/>
          <p:nvPr/>
        </p:nvSpPr>
        <p:spPr>
          <a:xfrm>
            <a:off x="8579774" y="3046470"/>
            <a:ext cx="2010888" cy="494014"/>
          </a:xfrm>
          <a:prstGeom prst="rect">
            <a:avLst/>
          </a:prstGeom>
          <a:noFill/>
          <a:ln>
            <a:solidFill>
              <a:srgbClr val="00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/>
          <p:cNvSpPr/>
          <p:nvPr/>
        </p:nvSpPr>
        <p:spPr>
          <a:xfrm>
            <a:off x="8442990" y="5159589"/>
            <a:ext cx="3357926" cy="494014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generazione- "soluzioni parziali"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196447" y="1294454"/>
            <a:ext cx="4055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 applica se i problemi sono lineari</a:t>
            </a:r>
            <a:endParaRPr lang="it-IT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14263" y="932769"/>
            <a:ext cx="56694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Consiste nello scrivere il problema di partenza in più 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sotto problemi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Anche se aumenta il numero dei problemi da risolvere, i 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sotto problemi 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sono più semplici (tipicamente ogni 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sotto problema 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 fa carico di un tipo di non omogeneità).</a:t>
            </a:r>
          </a:p>
        </p:txBody>
      </p:sp>
    </p:spTree>
    <p:extLst>
      <p:ext uri="{BB962C8B-B14F-4D97-AF65-F5344CB8AC3E}">
        <p14:creationId xmlns:p14="http://schemas.microsoft.com/office/powerpoint/2010/main" val="26947219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graphicFrame>
        <p:nvGraphicFramePr>
          <p:cNvPr id="8" name="Ogget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021405"/>
              </p:ext>
            </p:extLst>
          </p:nvPr>
        </p:nvGraphicFramePr>
        <p:xfrm>
          <a:off x="3911600" y="1195388"/>
          <a:ext cx="366871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3" imgW="2361960" imgH="457200" progId="Equation.DSMT4">
                  <p:embed/>
                </p:oleObj>
              </mc:Choice>
              <mc:Fallback>
                <p:oleObj name="Equation" r:id="rId3" imgW="2361960" imgH="457200" progId="Equation.DSMT4">
                  <p:embed/>
                  <p:pic>
                    <p:nvPicPr>
                      <p:cNvPr id="8" name="Oggetto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1195388"/>
                        <a:ext cx="3668713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498306"/>
              </p:ext>
            </p:extLst>
          </p:nvPr>
        </p:nvGraphicFramePr>
        <p:xfrm>
          <a:off x="812800" y="2084703"/>
          <a:ext cx="45164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5" imgW="2908080" imgH="482400" progId="Equation.DSMT4">
                  <p:embed/>
                </p:oleObj>
              </mc:Choice>
              <mc:Fallback>
                <p:oleObj name="Equation" r:id="rId5" imgW="2908080" imgH="482400" progId="Equation.DSMT4">
                  <p:embed/>
                  <p:pic>
                    <p:nvPicPr>
                      <p:cNvPr id="18" name="Oggetto 17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084703"/>
                        <a:ext cx="45164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094517"/>
              </p:ext>
            </p:extLst>
          </p:nvPr>
        </p:nvGraphicFramePr>
        <p:xfrm>
          <a:off x="5442168" y="2263784"/>
          <a:ext cx="31353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7" imgW="2019240" imgH="203040" progId="Equation.DSMT4">
                  <p:embed/>
                </p:oleObj>
              </mc:Choice>
              <mc:Fallback>
                <p:oleObj name="Equation" r:id="rId7" imgW="2019240" imgH="203040" progId="Equation.DSMT4">
                  <p:embed/>
                  <p:pic>
                    <p:nvPicPr>
                      <p:cNvPr id="19" name="Oggetto 18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168" y="2263784"/>
                        <a:ext cx="313531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689497"/>
              </p:ext>
            </p:extLst>
          </p:nvPr>
        </p:nvGraphicFramePr>
        <p:xfrm>
          <a:off x="959804" y="3471915"/>
          <a:ext cx="23034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9" imgW="1485720" imgH="444240" progId="Equation.DSMT4">
                  <p:embed/>
                </p:oleObj>
              </mc:Choice>
              <mc:Fallback>
                <p:oleObj name="Equation" r:id="rId9" imgW="1485720" imgH="444240" progId="Equation.DSMT4">
                  <p:embed/>
                  <p:pic>
                    <p:nvPicPr>
                      <p:cNvPr id="21" name="Oggetto 2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804" y="3471915"/>
                        <a:ext cx="230346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359802"/>
              </p:ext>
            </p:extLst>
          </p:nvPr>
        </p:nvGraphicFramePr>
        <p:xfrm>
          <a:off x="899757" y="4705297"/>
          <a:ext cx="20288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1" imgW="1307880" imgH="444240" progId="Equation.DSMT4">
                  <p:embed/>
                </p:oleObj>
              </mc:Choice>
              <mc:Fallback>
                <p:oleObj name="Equation" r:id="rId11" imgW="1307880" imgH="444240" progId="Equation.DSMT4">
                  <p:embed/>
                  <p:pic>
                    <p:nvPicPr>
                      <p:cNvPr id="22" name="Oggetto 2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757" y="4705297"/>
                        <a:ext cx="20288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428530"/>
              </p:ext>
            </p:extLst>
          </p:nvPr>
        </p:nvGraphicFramePr>
        <p:xfrm>
          <a:off x="300038" y="1222375"/>
          <a:ext cx="364966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3" imgW="2349360" imgH="419040" progId="Equation.DSMT4">
                  <p:embed/>
                </p:oleObj>
              </mc:Choice>
              <mc:Fallback>
                <p:oleObj name="Equation" r:id="rId13" imgW="2349360" imgH="419040" progId="Equation.DSMT4">
                  <p:embed/>
                  <p:pic>
                    <p:nvPicPr>
                      <p:cNvPr id="2" name="Oggetto 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222375"/>
                        <a:ext cx="3649662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o 8"/>
          <p:cNvGrpSpPr/>
          <p:nvPr/>
        </p:nvGrpSpPr>
        <p:grpSpPr>
          <a:xfrm>
            <a:off x="921221" y="794150"/>
            <a:ext cx="1153237" cy="536511"/>
            <a:chOff x="921221" y="794150"/>
            <a:chExt cx="1153237" cy="536511"/>
          </a:xfrm>
        </p:grpSpPr>
        <p:sp>
          <p:nvSpPr>
            <p:cNvPr id="6" name="Parentesi graffa aperta 5"/>
            <p:cNvSpPr/>
            <p:nvPr/>
          </p:nvSpPr>
          <p:spPr>
            <a:xfrm rot="5400000">
              <a:off x="1409129" y="665332"/>
              <a:ext cx="177421" cy="1153237"/>
            </a:xfrm>
            <a:prstGeom prst="leftBrace">
              <a:avLst/>
            </a:prstGeom>
            <a:ln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1296538" y="794150"/>
              <a:ext cx="696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T</a:t>
              </a:r>
              <a:r>
                <a:rPr lang="it-IT" sz="120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1</a:t>
              </a:r>
              <a:endParaRPr lang="it-IT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2226857" y="813780"/>
            <a:ext cx="1771936" cy="514603"/>
            <a:chOff x="2226857" y="813780"/>
            <a:chExt cx="1771936" cy="514603"/>
          </a:xfrm>
        </p:grpSpPr>
        <p:sp>
          <p:nvSpPr>
            <p:cNvPr id="12" name="Parentesi graffa aperta 11"/>
            <p:cNvSpPr/>
            <p:nvPr/>
          </p:nvSpPr>
          <p:spPr>
            <a:xfrm rot="5400000">
              <a:off x="3024114" y="353705"/>
              <a:ext cx="177421" cy="1771936"/>
            </a:xfrm>
            <a:prstGeom prst="lef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928582" y="813780"/>
              <a:ext cx="696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T</a:t>
              </a:r>
              <a:r>
                <a:rPr lang="it-IT" sz="120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2</a:t>
              </a:r>
              <a:endParaRPr lang="it-IT">
                <a:solidFill>
                  <a:schemeClr val="accent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7664449" y="1381403"/>
            <a:ext cx="261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coincidente con la 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eq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1</a:t>
            </a:r>
          </a:p>
        </p:txBody>
      </p:sp>
      <p:graphicFrame>
        <p:nvGraphicFramePr>
          <p:cNvPr id="13" name="Oggett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89158"/>
              </p:ext>
            </p:extLst>
          </p:nvPr>
        </p:nvGraphicFramePr>
        <p:xfrm>
          <a:off x="3475038" y="3454400"/>
          <a:ext cx="26352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15" imgW="1701720" imgH="444240" progId="Equation.DSMT4">
                  <p:embed/>
                </p:oleObj>
              </mc:Choice>
              <mc:Fallback>
                <p:oleObj name="Equation" r:id="rId15" imgW="1701720" imgH="444240" progId="Equation.DSMT4">
                  <p:embed/>
                  <p:pic>
                    <p:nvPicPr>
                      <p:cNvPr id="13" name="Oggetto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3454400"/>
                        <a:ext cx="26352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397009"/>
              </p:ext>
            </p:extLst>
          </p:nvPr>
        </p:nvGraphicFramePr>
        <p:xfrm>
          <a:off x="3475038" y="4713017"/>
          <a:ext cx="27527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7" imgW="1777680" imgH="444240" progId="Equation.DSMT4">
                  <p:embed/>
                </p:oleObj>
              </mc:Choice>
              <mc:Fallback>
                <p:oleObj name="Equation" r:id="rId17" imgW="1777680" imgH="444240" progId="Equation.DSMT4">
                  <p:embed/>
                  <p:pic>
                    <p:nvPicPr>
                      <p:cNvPr id="15" name="Oggetto 14"/>
                      <p:cNvPicPr>
                        <a:picLocks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4713017"/>
                        <a:ext cx="27527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generazione- "soluzioni parziali"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7664449" y="3740684"/>
                <a:ext cx="2902293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Il segno + significa che il flusso è orientato come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it-IT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  <m:t>−</m:t>
                        </m:r>
                        <m:bar>
                          <m:barPr>
                            <m:ctrlPr>
                              <a:rPr lang="it-IT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Calibri" pitchFamily="34" charset="0"/>
                              </a:rPr>
                            </m:ctrlPr>
                          </m:barPr>
                          <m:e>
                            <m:r>
                              <a:rPr lang="it-IT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Calibri" pitchFamily="34" charset="0"/>
                              </a:rPr>
                              <m:t>𝑖</m:t>
                            </m:r>
                          </m:e>
                        </m:bar>
                      </m:e>
                    </m:d>
                  </m:oMath>
                </a14:m>
                <a:endParaRPr lang="it-IT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449" y="3740684"/>
                <a:ext cx="2902293" cy="681982"/>
              </a:xfrm>
              <a:prstGeom prst="rect">
                <a:avLst/>
              </a:prstGeom>
              <a:blipFill>
                <a:blip r:embed="rId19"/>
                <a:stretch>
                  <a:fillRect l="-1681" t="-5357" b="-116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7806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93323" y="1016001"/>
            <a:ext cx="332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Adimensionalizzazione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209158"/>
              </p:ext>
            </p:extLst>
          </p:nvPr>
        </p:nvGraphicFramePr>
        <p:xfrm>
          <a:off x="196622" y="2125171"/>
          <a:ext cx="290512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3" imgW="190417" imgH="710891" progId="Equation.DSMT4">
                  <p:embed/>
                </p:oleObj>
              </mc:Choice>
              <mc:Fallback>
                <p:oleObj name="Equation" r:id="rId3" imgW="190417" imgH="710891" progId="Equation.DSMT4">
                  <p:embed/>
                  <p:pic>
                    <p:nvPicPr>
                      <p:cNvPr id="7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22" y="2125171"/>
                        <a:ext cx="290512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718363"/>
              </p:ext>
            </p:extLst>
          </p:nvPr>
        </p:nvGraphicFramePr>
        <p:xfrm>
          <a:off x="401638" y="2073275"/>
          <a:ext cx="118268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5" imgW="761760" imgH="419040" progId="Equation.DSMT4">
                  <p:embed/>
                </p:oleObj>
              </mc:Choice>
              <mc:Fallback>
                <p:oleObj name="Equation" r:id="rId5" imgW="761760" imgH="419040" progId="Equation.DSMT4">
                  <p:embed/>
                  <p:pic>
                    <p:nvPicPr>
                      <p:cNvPr id="8" name="Oggetto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2073275"/>
                        <a:ext cx="1182687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564339"/>
              </p:ext>
            </p:extLst>
          </p:nvPr>
        </p:nvGraphicFramePr>
        <p:xfrm>
          <a:off x="420459" y="2845279"/>
          <a:ext cx="19256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7" imgW="1231560" imgH="228600" progId="Equation.DSMT4">
                  <p:embed/>
                </p:oleObj>
              </mc:Choice>
              <mc:Fallback>
                <p:oleObj name="Equation" r:id="rId7" imgW="1231560" imgH="228600" progId="Equation.DSMT4">
                  <p:embed/>
                  <p:pic>
                    <p:nvPicPr>
                      <p:cNvPr id="9" name="Oggetto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59" y="2845279"/>
                        <a:ext cx="19256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094531"/>
              </p:ext>
            </p:extLst>
          </p:nvPr>
        </p:nvGraphicFramePr>
        <p:xfrm>
          <a:off x="399822" y="3467888"/>
          <a:ext cx="20145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9" imgW="1218960" imgH="228600" progId="Equation.DSMT4">
                  <p:embed/>
                </p:oleObj>
              </mc:Choice>
              <mc:Fallback>
                <p:oleObj name="Equation" r:id="rId9" imgW="1218960" imgH="228600" progId="Equation.DSMT4">
                  <p:embed/>
                  <p:pic>
                    <p:nvPicPr>
                      <p:cNvPr id="10" name="Oggetto 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22" y="3467888"/>
                        <a:ext cx="2014537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943772"/>
              </p:ext>
            </p:extLst>
          </p:nvPr>
        </p:nvGraphicFramePr>
        <p:xfrm>
          <a:off x="3407573" y="1248017"/>
          <a:ext cx="11239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11" imgW="723600" imgH="444240" progId="Equation.DSMT4">
                  <p:embed/>
                </p:oleObj>
              </mc:Choice>
              <mc:Fallback>
                <p:oleObj name="Equation" r:id="rId11" imgW="723600" imgH="444240" progId="Equation.DSMT4">
                  <p:embed/>
                  <p:pic>
                    <p:nvPicPr>
                      <p:cNvPr id="11" name="Oggetto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573" y="1248017"/>
                        <a:ext cx="11239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777469"/>
              </p:ext>
            </p:extLst>
          </p:nvPr>
        </p:nvGraphicFramePr>
        <p:xfrm>
          <a:off x="4822825" y="1220788"/>
          <a:ext cx="17922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13" imgW="1155600" imgH="444240" progId="Equation.DSMT4">
                  <p:embed/>
                </p:oleObj>
              </mc:Choice>
              <mc:Fallback>
                <p:oleObj name="Equation" r:id="rId13" imgW="1155600" imgH="444240" progId="Equation.DSMT4">
                  <p:embed/>
                  <p:pic>
                    <p:nvPicPr>
                      <p:cNvPr id="12" name="Oggetto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1220788"/>
                        <a:ext cx="179228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670141"/>
              </p:ext>
            </p:extLst>
          </p:nvPr>
        </p:nvGraphicFramePr>
        <p:xfrm>
          <a:off x="2500313" y="2022475"/>
          <a:ext cx="16954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15" imgW="1091880" imgH="469800" progId="Equation.DSMT4">
                  <p:embed/>
                </p:oleObj>
              </mc:Choice>
              <mc:Fallback>
                <p:oleObj name="Equation" r:id="rId15" imgW="1091880" imgH="469800" progId="Equation.DSMT4">
                  <p:embed/>
                  <p:pic>
                    <p:nvPicPr>
                      <p:cNvPr id="14" name="Oggetto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022475"/>
                        <a:ext cx="16954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674978"/>
              </p:ext>
            </p:extLst>
          </p:nvPr>
        </p:nvGraphicFramePr>
        <p:xfrm>
          <a:off x="4560888" y="2041525"/>
          <a:ext cx="16954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17" imgW="1091880" imgH="482400" progId="Equation.DSMT4">
                  <p:embed/>
                </p:oleObj>
              </mc:Choice>
              <mc:Fallback>
                <p:oleObj name="Equation" r:id="rId17" imgW="1091880" imgH="482400" progId="Equation.DSMT4">
                  <p:embed/>
                  <p:pic>
                    <p:nvPicPr>
                      <p:cNvPr id="15" name="Oggetto 14"/>
                      <p:cNvPicPr>
                        <a:picLocks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2041525"/>
                        <a:ext cx="16954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94489"/>
              </p:ext>
            </p:extLst>
          </p:nvPr>
        </p:nvGraphicFramePr>
        <p:xfrm>
          <a:off x="8191295" y="2060480"/>
          <a:ext cx="10636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19" imgW="685800" imgH="444240" progId="Equation.DSMT4">
                  <p:embed/>
                </p:oleObj>
              </mc:Choice>
              <mc:Fallback>
                <p:oleObj name="Equation" r:id="rId19" imgW="685800" imgH="444240" progId="Equation.DSMT4">
                  <p:embed/>
                  <p:pic>
                    <p:nvPicPr>
                      <p:cNvPr id="16" name="Oggetto 15"/>
                      <p:cNvPicPr>
                        <a:picLocks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295" y="2060480"/>
                        <a:ext cx="10636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369591"/>
              </p:ext>
            </p:extLst>
          </p:nvPr>
        </p:nvGraphicFramePr>
        <p:xfrm>
          <a:off x="5044466" y="4425800"/>
          <a:ext cx="2384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21" imgW="1536480" imgH="253800" progId="Equation.DSMT4">
                  <p:embed/>
                </p:oleObj>
              </mc:Choice>
              <mc:Fallback>
                <p:oleObj name="Equation" r:id="rId21" imgW="1536480" imgH="253800" progId="Equation.DSMT4">
                  <p:embed/>
                  <p:pic>
                    <p:nvPicPr>
                      <p:cNvPr id="17" name="Oggetto 16"/>
                      <p:cNvPicPr>
                        <a:picLocks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4466" y="4425800"/>
                        <a:ext cx="23844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280381"/>
              </p:ext>
            </p:extLst>
          </p:nvPr>
        </p:nvGraphicFramePr>
        <p:xfrm>
          <a:off x="4788193" y="4276702"/>
          <a:ext cx="29051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23" imgW="190417" imgH="710891" progId="Equation.DSMT4">
                  <p:embed/>
                </p:oleObj>
              </mc:Choice>
              <mc:Fallback>
                <p:oleObj name="Equation" r:id="rId23" imgW="190417" imgH="710891" progId="Equation.DSMT4">
                  <p:embed/>
                  <p:pic>
                    <p:nvPicPr>
                      <p:cNvPr id="18" name="Ogget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193" y="4276702"/>
                        <a:ext cx="290513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888129"/>
              </p:ext>
            </p:extLst>
          </p:nvPr>
        </p:nvGraphicFramePr>
        <p:xfrm>
          <a:off x="7715098" y="2050339"/>
          <a:ext cx="29051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24" imgW="190417" imgH="710891" progId="Equation.DSMT4">
                  <p:embed/>
                </p:oleObj>
              </mc:Choice>
              <mc:Fallback>
                <p:oleObj name="Equation" r:id="rId24" imgW="190417" imgH="710891" progId="Equation.DSMT4">
                  <p:embed/>
                  <p:pic>
                    <p:nvPicPr>
                      <p:cNvPr id="19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098" y="2050339"/>
                        <a:ext cx="290513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977933"/>
              </p:ext>
            </p:extLst>
          </p:nvPr>
        </p:nvGraphicFramePr>
        <p:xfrm>
          <a:off x="8223045" y="2779001"/>
          <a:ext cx="8667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25" imgW="558720" imgH="253800" progId="Equation.DSMT4">
                  <p:embed/>
                </p:oleObj>
              </mc:Choice>
              <mc:Fallback>
                <p:oleObj name="Equation" r:id="rId25" imgW="558720" imgH="253800" progId="Equation.DSMT4">
                  <p:embed/>
                  <p:pic>
                    <p:nvPicPr>
                      <p:cNvPr id="20" name="Oggetto 19"/>
                      <p:cNvPicPr>
                        <a:picLocks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045" y="2779001"/>
                        <a:ext cx="86677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272905"/>
              </p:ext>
            </p:extLst>
          </p:nvPr>
        </p:nvGraphicFramePr>
        <p:xfrm>
          <a:off x="8243683" y="3327305"/>
          <a:ext cx="8255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27" imgW="533160" imgH="253800" progId="Equation.DSMT4">
                  <p:embed/>
                </p:oleObj>
              </mc:Choice>
              <mc:Fallback>
                <p:oleObj name="Equation" r:id="rId27" imgW="533160" imgH="253800" progId="Equation.DSMT4">
                  <p:embed/>
                  <p:pic>
                    <p:nvPicPr>
                      <p:cNvPr id="21" name="Oggetto 20"/>
                      <p:cNvPicPr>
                        <a:picLocks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683" y="3327305"/>
                        <a:ext cx="8255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297778"/>
              </p:ext>
            </p:extLst>
          </p:nvPr>
        </p:nvGraphicFramePr>
        <p:xfrm>
          <a:off x="5179078" y="5009008"/>
          <a:ext cx="590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29" imgW="380880" imgH="228600" progId="Equation.DSMT4">
                  <p:embed/>
                </p:oleObj>
              </mc:Choice>
              <mc:Fallback>
                <p:oleObj name="Equation" r:id="rId29" imgW="380880" imgH="228600" progId="Equation.DSMT4">
                  <p:embed/>
                  <p:pic>
                    <p:nvPicPr>
                      <p:cNvPr id="22" name="Oggetto 21"/>
                      <p:cNvPicPr>
                        <a:picLocks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9078" y="5009008"/>
                        <a:ext cx="5905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417963"/>
              </p:ext>
            </p:extLst>
          </p:nvPr>
        </p:nvGraphicFramePr>
        <p:xfrm>
          <a:off x="5033882" y="5581147"/>
          <a:ext cx="10445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Equation" r:id="rId31" imgW="672840" imgH="228600" progId="Equation.DSMT4">
                  <p:embed/>
                </p:oleObj>
              </mc:Choice>
              <mc:Fallback>
                <p:oleObj name="Equation" r:id="rId31" imgW="672840" imgH="228600" progId="Equation.DSMT4">
                  <p:embed/>
                  <p:pic>
                    <p:nvPicPr>
                      <p:cNvPr id="23" name="Oggetto 22"/>
                      <p:cNvPicPr>
                        <a:picLocks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882" y="5581147"/>
                        <a:ext cx="104457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702977"/>
              </p:ext>
            </p:extLst>
          </p:nvPr>
        </p:nvGraphicFramePr>
        <p:xfrm>
          <a:off x="7761288" y="5045075"/>
          <a:ext cx="31543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Equation" r:id="rId33" imgW="2031840" imgH="253800" progId="Equation.DSMT4">
                  <p:embed/>
                </p:oleObj>
              </mc:Choice>
              <mc:Fallback>
                <p:oleObj name="Equation" r:id="rId33" imgW="2031840" imgH="253800" progId="Equation.DSMT4">
                  <p:embed/>
                  <p:pic>
                    <p:nvPicPr>
                      <p:cNvPr id="25" name="Oggetto 24"/>
                      <p:cNvPicPr>
                        <a:picLocks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288" y="5045075"/>
                        <a:ext cx="31543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4073415" y="3286145"/>
            <a:ext cx="3147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Nella «a» sono inglobati tutti i parametri che caratterizzano il problema dimensionale. Nel ns caso 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= -2,38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391884" y="-91439"/>
            <a:ext cx="7155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generazione- "adimensionalizzazione"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240738" y="2483886"/>
            <a:ext cx="32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6171060" y="2239086"/>
            <a:ext cx="32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" name="Ovale 2"/>
          <p:cNvSpPr/>
          <p:nvPr/>
        </p:nvSpPr>
        <p:spPr>
          <a:xfrm>
            <a:off x="5264973" y="1897185"/>
            <a:ext cx="943969" cy="124186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5526732" y="2979160"/>
            <a:ext cx="43100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 a   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7758255" y="5483651"/>
            <a:ext cx="393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vale per tutte le piastre «del mondo» con una fissata «a»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434643" y="3866439"/>
            <a:ext cx="3604485" cy="2256141"/>
            <a:chOff x="434643" y="3866439"/>
            <a:chExt cx="3604485" cy="2256141"/>
          </a:xfrm>
        </p:grpSpPr>
        <p:pic>
          <p:nvPicPr>
            <p:cNvPr id="68761" name="Picture 153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643" y="3866439"/>
              <a:ext cx="3604485" cy="2256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CasellaDiTesto 3"/>
            <p:cNvSpPr txBox="1"/>
            <p:nvPr/>
          </p:nvSpPr>
          <p:spPr>
            <a:xfrm>
              <a:off x="1377539" y="4271822"/>
              <a:ext cx="249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5</a:t>
              </a:r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2468089" y="5743637"/>
              <a:ext cx="4057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-5</a:t>
              </a:r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1648688" y="4483597"/>
              <a:ext cx="4888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2.38</a:t>
              </a: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1672439" y="4792347"/>
              <a:ext cx="249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2236887" y="4792347"/>
              <a:ext cx="249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2477179" y="5032303"/>
              <a:ext cx="3875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-2</a:t>
              </a: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1785253" y="5434933"/>
              <a:ext cx="5367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rgbClr val="FF9900"/>
                  </a:solidFill>
                  <a:latin typeface="Calibri" pitchFamily="34" charset="0"/>
                  <a:cs typeface="Calibri" pitchFamily="34" charset="0"/>
                </a:rPr>
                <a:t>-2.38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/>
              <p:cNvSpPr txBox="1"/>
              <p:nvPr/>
            </p:nvSpPr>
            <p:spPr>
              <a:xfrm>
                <a:off x="6719756" y="965807"/>
                <a:ext cx="1941332" cy="391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𝑟𝑖𝑓</m:t>
                        </m:r>
                      </m:sub>
                    </m:sSub>
                  </m:oMath>
                </a14:m>
                <a:r>
                  <a:rPr lang="it-IT" dirty="0" smtClean="0"/>
                  <a:t> è noto</a:t>
                </a:r>
                <a:endParaRPr lang="it-IT" dirty="0"/>
              </a:p>
            </p:txBody>
          </p:sp>
        </mc:Choice>
        <mc:Fallback xmlns="">
          <p:sp>
            <p:nvSpPr>
              <p:cNvPr id="24" name="CasellaDiTes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756" y="965807"/>
                <a:ext cx="1941332" cy="391582"/>
              </a:xfrm>
              <a:prstGeom prst="rect">
                <a:avLst/>
              </a:prstGeom>
              <a:blipFill>
                <a:blip r:embed="rId36"/>
                <a:stretch>
                  <a:fillRect l="-2508" t="-7692" b="-1692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asellaDiTesto 36"/>
          <p:cNvSpPr txBox="1"/>
          <p:nvPr/>
        </p:nvSpPr>
        <p:spPr>
          <a:xfrm>
            <a:off x="8068567" y="1205543"/>
            <a:ext cx="3559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«2» è messo per comodità , ovviamente ometterlo non muta il risultato</a:t>
            </a:r>
            <a:endParaRPr lang="it-IT" dirty="0"/>
          </a:p>
        </p:txBody>
      </p:sp>
      <p:sp>
        <p:nvSpPr>
          <p:cNvPr id="38" name="Freccia a destra 37"/>
          <p:cNvSpPr/>
          <p:nvPr/>
        </p:nvSpPr>
        <p:spPr>
          <a:xfrm rot="20669866" flipH="1">
            <a:off x="6813808" y="1405880"/>
            <a:ext cx="536978" cy="338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a destra 41"/>
          <p:cNvSpPr/>
          <p:nvPr/>
        </p:nvSpPr>
        <p:spPr>
          <a:xfrm rot="20669866" flipH="1">
            <a:off x="6815224" y="1848167"/>
            <a:ext cx="1178936" cy="338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9282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" grpId="0"/>
      <p:bldP spid="28" grpId="0"/>
      <p:bldP spid="3" grpId="0" animBg="1"/>
      <p:bldP spid="29" grpId="0" animBg="1"/>
      <p:bldP spid="30" grpId="0"/>
      <p:bldP spid="24" grpId="0"/>
      <p:bldP spid="37" grpId="0"/>
      <p:bldP spid="38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o 33"/>
          <p:cNvGrpSpPr/>
          <p:nvPr/>
        </p:nvGrpSpPr>
        <p:grpSpPr>
          <a:xfrm>
            <a:off x="9718394" y="2875608"/>
            <a:ext cx="1793881" cy="2285214"/>
            <a:chOff x="970029" y="1323236"/>
            <a:chExt cx="1793881" cy="2285214"/>
          </a:xfrm>
        </p:grpSpPr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CB954CB3-6CAF-4F3A-A70C-6C117C3FA6AE}"/>
                </a:ext>
              </a:extLst>
            </p:cNvPr>
            <p:cNvSpPr/>
            <p:nvPr/>
          </p:nvSpPr>
          <p:spPr>
            <a:xfrm>
              <a:off x="1163710" y="1895100"/>
              <a:ext cx="1145497" cy="1622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67" name="Group 23"/>
            <p:cNvGrpSpPr>
              <a:grpSpLocks/>
            </p:cNvGrpSpPr>
            <p:nvPr/>
          </p:nvGrpSpPr>
          <p:grpSpPr bwMode="auto">
            <a:xfrm>
              <a:off x="1167197" y="1712220"/>
              <a:ext cx="1152525" cy="1806575"/>
              <a:chOff x="9450" y="3578"/>
              <a:chExt cx="1815" cy="2845"/>
            </a:xfrm>
          </p:grpSpPr>
          <p:cxnSp>
            <p:nvCxnSpPr>
              <p:cNvPr id="68" name="AutoShape 24"/>
              <p:cNvCxnSpPr>
                <a:cxnSpLocks noChangeShapeType="1"/>
              </p:cNvCxnSpPr>
              <p:nvPr/>
            </p:nvCxnSpPr>
            <p:spPr bwMode="auto">
              <a:xfrm>
                <a:off x="10407" y="3866"/>
                <a:ext cx="858" cy="4"/>
              </a:xfrm>
              <a:prstGeom prst="straightConnector1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AutoShape 25"/>
              <p:cNvCxnSpPr>
                <a:cxnSpLocks noChangeShapeType="1"/>
              </p:cNvCxnSpPr>
              <p:nvPr/>
            </p:nvCxnSpPr>
            <p:spPr bwMode="auto">
              <a:xfrm>
                <a:off x="11265" y="3869"/>
                <a:ext cx="0" cy="2554"/>
              </a:xfrm>
              <a:prstGeom prst="straightConnector1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10317" y="3578"/>
                <a:ext cx="0" cy="291"/>
              </a:xfrm>
              <a:prstGeom prst="straightConnector1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10407" y="3866"/>
                <a:ext cx="0" cy="291"/>
              </a:xfrm>
              <a:prstGeom prst="straightConnector1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" name="AutoShape 28"/>
              <p:cNvCxnSpPr>
                <a:cxnSpLocks noChangeShapeType="1"/>
              </p:cNvCxnSpPr>
              <p:nvPr/>
            </p:nvCxnSpPr>
            <p:spPr bwMode="auto">
              <a:xfrm flipH="1" flipV="1">
                <a:off x="10317" y="3578"/>
                <a:ext cx="90" cy="579"/>
              </a:xfrm>
              <a:prstGeom prst="straightConnector1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3" name="AutoShape 29"/>
              <p:cNvCxnSpPr>
                <a:cxnSpLocks noChangeShapeType="1"/>
              </p:cNvCxnSpPr>
              <p:nvPr/>
            </p:nvCxnSpPr>
            <p:spPr bwMode="auto">
              <a:xfrm>
                <a:off x="9450" y="3866"/>
                <a:ext cx="858" cy="0"/>
              </a:xfrm>
              <a:prstGeom prst="straightConnector1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03" name="Connettore 2 102"/>
            <p:cNvCxnSpPr/>
            <p:nvPr/>
          </p:nvCxnSpPr>
          <p:spPr>
            <a:xfrm flipV="1">
              <a:off x="1151010" y="1323236"/>
              <a:ext cx="0" cy="228521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2 105"/>
            <p:cNvCxnSpPr/>
            <p:nvPr/>
          </p:nvCxnSpPr>
          <p:spPr>
            <a:xfrm>
              <a:off x="1087510" y="3531638"/>
              <a:ext cx="16764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34">
              <a:extLst>
                <a:ext uri="{FF2B5EF4-FFF2-40B4-BE49-F238E27FC236}">
                  <a16:creationId xmlns:a16="http://schemas.microsoft.com/office/drawing/2014/main" id="{E9F0722B-2511-4587-B1B9-1B3604B1A587}"/>
                </a:ext>
              </a:extLst>
            </p:cNvPr>
            <p:cNvCxnSpPr/>
            <p:nvPr/>
          </p:nvCxnSpPr>
          <p:spPr>
            <a:xfrm>
              <a:off x="970029" y="2918812"/>
              <a:ext cx="1552575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CasellaDiTesto 3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Lastra piana con generazione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404236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graphicFrame>
        <p:nvGraphicFramePr>
          <p:cNvPr id="6" name="Ogget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62311"/>
              </p:ext>
            </p:extLst>
          </p:nvPr>
        </p:nvGraphicFramePr>
        <p:xfrm>
          <a:off x="646113" y="1653446"/>
          <a:ext cx="1063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3" imgW="685800" imgH="469800" progId="Equation.DSMT4">
                  <p:embed/>
                </p:oleObj>
              </mc:Choice>
              <mc:Fallback>
                <p:oleObj name="Equation" r:id="rId3" imgW="685800" imgH="469800" progId="Equation.DSMT4">
                  <p:embed/>
                  <p:pic>
                    <p:nvPicPr>
                      <p:cNvPr id="6" name="Oggetto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1653446"/>
                        <a:ext cx="10636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774580"/>
              </p:ext>
            </p:extLst>
          </p:nvPr>
        </p:nvGraphicFramePr>
        <p:xfrm>
          <a:off x="2155700" y="1724725"/>
          <a:ext cx="29575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Equation" r:id="rId5" imgW="1904760" imgH="393480" progId="Equation.DSMT4">
                  <p:embed/>
                </p:oleObj>
              </mc:Choice>
              <mc:Fallback>
                <p:oleObj name="Equation" r:id="rId5" imgW="1904760" imgH="393480" progId="Equation.DSMT4">
                  <p:embed/>
                  <p:pic>
                    <p:nvPicPr>
                      <p:cNvPr id="8" name="Oggetto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700" y="1724725"/>
                        <a:ext cx="29575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810156"/>
              </p:ext>
            </p:extLst>
          </p:nvPr>
        </p:nvGraphicFramePr>
        <p:xfrm>
          <a:off x="4165600" y="2505075"/>
          <a:ext cx="13017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7" imgW="838080" imgH="304560" progId="Equation.DSMT4">
                  <p:embed/>
                </p:oleObj>
              </mc:Choice>
              <mc:Fallback>
                <p:oleObj name="Equation" r:id="rId7" imgW="838080" imgH="304560" progId="Equation.DSMT4">
                  <p:embed/>
                  <p:pic>
                    <p:nvPicPr>
                      <p:cNvPr id="9" name="Oggetto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505075"/>
                        <a:ext cx="13017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5434667" y="1847726"/>
            <a:ext cx="4301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Rappresenta la misura di quanto la temperatura media adimensionale si discosta da quella in assenza di generazione</a:t>
            </a:r>
          </a:p>
        </p:txBody>
      </p:sp>
      <p:graphicFrame>
        <p:nvGraphicFramePr>
          <p:cNvPr id="11" name="Oggett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723956"/>
              </p:ext>
            </p:extLst>
          </p:nvPr>
        </p:nvGraphicFramePr>
        <p:xfrm>
          <a:off x="411163" y="3292475"/>
          <a:ext cx="1317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9" imgW="850680" imgH="507960" progId="Equation.DSMT4">
                  <p:embed/>
                </p:oleObj>
              </mc:Choice>
              <mc:Fallback>
                <p:oleObj name="Equation" r:id="rId9" imgW="850680" imgH="507960" progId="Equation.DSMT4">
                  <p:embed/>
                  <p:pic>
                    <p:nvPicPr>
                      <p:cNvPr id="11" name="Oggetto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292475"/>
                        <a:ext cx="13176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883430"/>
              </p:ext>
            </p:extLst>
          </p:nvPr>
        </p:nvGraphicFramePr>
        <p:xfrm>
          <a:off x="2317750" y="3333750"/>
          <a:ext cx="332898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11" imgW="2145960" imgH="482400" progId="Equation.DSMT4">
                  <p:embed/>
                </p:oleObj>
              </mc:Choice>
              <mc:Fallback>
                <p:oleObj name="Equation" r:id="rId11" imgW="2145960" imgH="482400" progId="Equation.DSMT4">
                  <p:embed/>
                  <p:pic>
                    <p:nvPicPr>
                      <p:cNvPr id="12" name="Oggetto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3333750"/>
                        <a:ext cx="3328988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5793623" y="3293582"/>
            <a:ext cx="4301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 termini dimensionali lo scarto è sempre positivo</a:t>
            </a:r>
          </a:p>
        </p:txBody>
      </p:sp>
      <p:graphicFrame>
        <p:nvGraphicFramePr>
          <p:cNvPr id="14" name="Oggett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13506"/>
              </p:ext>
            </p:extLst>
          </p:nvPr>
        </p:nvGraphicFramePr>
        <p:xfrm>
          <a:off x="312738" y="5237163"/>
          <a:ext cx="26003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13" imgW="1676160" imgH="419040" progId="Equation.DSMT4">
                  <p:embed/>
                </p:oleObj>
              </mc:Choice>
              <mc:Fallback>
                <p:oleObj name="Equation" r:id="rId13" imgW="1676160" imgH="419040" progId="Equation.DSMT4">
                  <p:embed/>
                  <p:pic>
                    <p:nvPicPr>
                      <p:cNvPr id="14" name="Oggetto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5237163"/>
                        <a:ext cx="26003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391884" y="4872286"/>
            <a:ext cx="4301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Temperatura massima</a:t>
            </a:r>
          </a:p>
        </p:txBody>
      </p:sp>
      <p:graphicFrame>
        <p:nvGraphicFramePr>
          <p:cNvPr id="16" name="Oggett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341186"/>
              </p:ext>
            </p:extLst>
          </p:nvPr>
        </p:nvGraphicFramePr>
        <p:xfrm>
          <a:off x="3109434" y="5179784"/>
          <a:ext cx="13017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15" imgW="838080" imgH="419040" progId="Equation.DSMT4">
                  <p:embed/>
                </p:oleObj>
              </mc:Choice>
              <mc:Fallback>
                <p:oleObj name="Equation" r:id="rId15" imgW="838080" imgH="419040" progId="Equation.DSMT4">
                  <p:embed/>
                  <p:pic>
                    <p:nvPicPr>
                      <p:cNvPr id="16" name="Oggetto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434" y="5179784"/>
                        <a:ext cx="130175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200622"/>
              </p:ext>
            </p:extLst>
          </p:nvPr>
        </p:nvGraphicFramePr>
        <p:xfrm>
          <a:off x="4608934" y="5179704"/>
          <a:ext cx="1282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17" imgW="825480" imgH="393480" progId="Equation.DSMT4">
                  <p:embed/>
                </p:oleObj>
              </mc:Choice>
              <mc:Fallback>
                <p:oleObj name="Equation" r:id="rId17" imgW="825480" imgH="393480" progId="Equation.DSMT4">
                  <p:embed/>
                  <p:pic>
                    <p:nvPicPr>
                      <p:cNvPr id="17" name="Oggetto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934" y="5179704"/>
                        <a:ext cx="12827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uppo 21"/>
          <p:cNvGrpSpPr/>
          <p:nvPr/>
        </p:nvGrpSpPr>
        <p:grpSpPr>
          <a:xfrm>
            <a:off x="6437175" y="3817502"/>
            <a:ext cx="2544688" cy="1599466"/>
            <a:chOff x="6354386" y="4323662"/>
            <a:chExt cx="2544688" cy="1599466"/>
          </a:xfrm>
        </p:grpSpPr>
        <p:sp>
          <p:nvSpPr>
            <p:cNvPr id="19" name="Fumetto 4 18"/>
            <p:cNvSpPr/>
            <p:nvPr/>
          </p:nvSpPr>
          <p:spPr>
            <a:xfrm>
              <a:off x="6354386" y="4323662"/>
              <a:ext cx="2544688" cy="1599466"/>
            </a:xfrm>
            <a:prstGeom prst="cloudCallout">
              <a:avLst>
                <a:gd name="adj1" fmla="val -69649"/>
                <a:gd name="adj2" fmla="val 54074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aphicFrame>
          <p:nvGraphicFramePr>
            <p:cNvPr id="20" name="Oggetto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04913863"/>
                </p:ext>
              </p:extLst>
            </p:nvPr>
          </p:nvGraphicFramePr>
          <p:xfrm>
            <a:off x="7152059" y="4827212"/>
            <a:ext cx="668872" cy="2660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6" name="Equation" r:id="rId19" imgW="342720" imgH="164880" progId="Equation.DSMT4">
                    <p:embed/>
                  </p:oleObj>
                </mc:Choice>
                <mc:Fallback>
                  <p:oleObj name="Equation" r:id="rId19" imgW="342720" imgH="164880" progId="Equation.DSMT4">
                    <p:embed/>
                    <p:pic>
                      <p:nvPicPr>
                        <p:cNvPr id="20" name="Oggetto 1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2059" y="4827212"/>
                          <a:ext cx="668872" cy="2660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ggetto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10505147"/>
                </p:ext>
              </p:extLst>
            </p:nvPr>
          </p:nvGraphicFramePr>
          <p:xfrm>
            <a:off x="7044063" y="5236555"/>
            <a:ext cx="1201784" cy="3651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7" name="Equation" r:id="rId21" imgW="622080" imgH="228600" progId="Equation.DSMT4">
                    <p:embed/>
                  </p:oleObj>
                </mc:Choice>
                <mc:Fallback>
                  <p:oleObj name="Equation" r:id="rId21" imgW="622080" imgH="228600" progId="Equation.DSMT4">
                    <p:embed/>
                    <p:pic>
                      <p:nvPicPr>
                        <p:cNvPr id="21" name="Oggetto 2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4063" y="5236555"/>
                          <a:ext cx="1201784" cy="3651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CasellaDiTesto 22"/>
          <p:cNvSpPr txBox="1"/>
          <p:nvPr/>
        </p:nvSpPr>
        <p:spPr>
          <a:xfrm>
            <a:off x="7917624" y="5276797"/>
            <a:ext cx="4301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 consegue che il massimo si discosta dalla mezzeria muovendosi verso la faccia più calda (x=0)  e viceversa nel caso di a positive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1828800" y="1978925"/>
            <a:ext cx="313899" cy="10861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3982515" y="714108"/>
            <a:ext cx="4301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Temperatura media adimensionale in assenza di generazione</a:t>
            </a:r>
          </a:p>
        </p:txBody>
      </p:sp>
      <p:sp>
        <p:nvSpPr>
          <p:cNvPr id="26" name="Freccia a destra 25"/>
          <p:cNvSpPr/>
          <p:nvPr/>
        </p:nvSpPr>
        <p:spPr>
          <a:xfrm rot="-5400000">
            <a:off x="4296409" y="1441098"/>
            <a:ext cx="313899" cy="10861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7" name="Gruppo 26"/>
          <p:cNvGrpSpPr/>
          <p:nvPr/>
        </p:nvGrpSpPr>
        <p:grpSpPr>
          <a:xfrm rot="2846821">
            <a:off x="4742996" y="3856986"/>
            <a:ext cx="268749" cy="252341"/>
            <a:chOff x="0" y="0"/>
            <a:chExt cx="485775" cy="485775"/>
          </a:xfrm>
        </p:grpSpPr>
        <p:cxnSp>
          <p:nvCxnSpPr>
            <p:cNvPr id="28" name="Connettore 1 27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o 29"/>
          <p:cNvGrpSpPr/>
          <p:nvPr/>
        </p:nvGrpSpPr>
        <p:grpSpPr>
          <a:xfrm rot="2846821">
            <a:off x="5244706" y="3599054"/>
            <a:ext cx="268749" cy="252341"/>
            <a:chOff x="0" y="0"/>
            <a:chExt cx="485775" cy="485775"/>
          </a:xfrm>
        </p:grpSpPr>
        <p:cxnSp>
          <p:nvCxnSpPr>
            <p:cNvPr id="31" name="Connettore 1 30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C82ED5AF-F4F5-4D53-BA41-50614BEDC44F}"/>
              </a:ext>
            </a:extLst>
          </p:cNvPr>
          <p:cNvSpPr txBox="1"/>
          <p:nvPr/>
        </p:nvSpPr>
        <p:spPr>
          <a:xfrm>
            <a:off x="6634375" y="4502815"/>
            <a:ext cx="2142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perché nel ns caso è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30" name="Input penna 129">
                <a:extLst>
                  <a:ext uri="{FF2B5EF4-FFF2-40B4-BE49-F238E27FC236}">
                    <a16:creationId xmlns:a16="http://schemas.microsoft.com/office/drawing/2014/main" id="{75D6C399-B610-44EA-B2A7-275031C2B320}"/>
                  </a:ext>
                </a:extLst>
              </p14:cNvPr>
              <p14:cNvContentPartPr/>
              <p14:nvPr/>
            </p14:nvContentPartPr>
            <p14:xfrm>
              <a:off x="6493540" y="204410"/>
              <a:ext cx="132120" cy="147960"/>
            </p14:xfrm>
          </p:contentPart>
        </mc:Choice>
        <mc:Fallback xmlns="">
          <p:pic>
            <p:nvPicPr>
              <p:cNvPr id="130" name="Input penna 129">
                <a:extLst>
                  <a:ext uri="{FF2B5EF4-FFF2-40B4-BE49-F238E27FC236}">
                    <a16:creationId xmlns:a16="http://schemas.microsoft.com/office/drawing/2014/main" id="{75D6C399-B610-44EA-B2A7-275031C2B32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484540" y="195770"/>
                <a:ext cx="14976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3" name="Input penna 32">
                <a:extLst>
                  <a:ext uri="{FF2B5EF4-FFF2-40B4-BE49-F238E27FC236}">
                    <a16:creationId xmlns:a16="http://schemas.microsoft.com/office/drawing/2014/main" id="{BB45035A-3E57-4505-AFE2-3C83DECF3479}"/>
                  </a:ext>
                </a:extLst>
              </p14:cNvPr>
              <p14:cNvContentPartPr/>
              <p14:nvPr/>
            </p14:nvContentPartPr>
            <p14:xfrm>
              <a:off x="6038620" y="1682570"/>
              <a:ext cx="360" cy="360"/>
            </p14:xfrm>
          </p:contentPart>
        </mc:Choice>
        <mc:Fallback xmlns="">
          <p:pic>
            <p:nvPicPr>
              <p:cNvPr id="33" name="Input penna 32">
                <a:extLst>
                  <a:ext uri="{FF2B5EF4-FFF2-40B4-BE49-F238E27FC236}">
                    <a16:creationId xmlns:a16="http://schemas.microsoft.com/office/drawing/2014/main" id="{BB45035A-3E57-4505-AFE2-3C83DECF347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029620" y="16735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5250284" y="976799"/>
                <a:ext cx="785806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ba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284" y="976799"/>
                <a:ext cx="785806" cy="518604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ttangolo 58">
            <a:extLst>
              <a:ext uri="{FF2B5EF4-FFF2-40B4-BE49-F238E27FC236}">
                <a16:creationId xmlns:a16="http://schemas.microsoft.com/office/drawing/2014/main" id="{4B105224-C01E-4843-8002-BBA86C72BF2B}"/>
              </a:ext>
            </a:extLst>
          </p:cNvPr>
          <p:cNvSpPr/>
          <p:nvPr/>
        </p:nvSpPr>
        <p:spPr>
          <a:xfrm>
            <a:off x="11637685" y="4908750"/>
            <a:ext cx="127000" cy="28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93" name="Connettore 1 281"/>
          <p:cNvCxnSpPr/>
          <p:nvPr/>
        </p:nvCxnSpPr>
        <p:spPr>
          <a:xfrm>
            <a:off x="9936770" y="3897588"/>
            <a:ext cx="1108620" cy="119065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/>
          <p:cNvSpPr/>
          <p:nvPr/>
        </p:nvSpPr>
        <p:spPr>
          <a:xfrm>
            <a:off x="9888423" y="3834330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Ovale 106"/>
          <p:cNvSpPr/>
          <p:nvPr/>
        </p:nvSpPr>
        <p:spPr>
          <a:xfrm flipV="1">
            <a:off x="11003990" y="5044781"/>
            <a:ext cx="90976" cy="628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9571920" y="3627810"/>
            <a:ext cx="3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11007853" y="4995738"/>
            <a:ext cx="3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CasellaDiTesto 108"/>
              <p:cNvSpPr txBox="1"/>
              <p:nvPr/>
            </p:nvSpPr>
            <p:spPr>
              <a:xfrm>
                <a:off x="9137265" y="4281566"/>
                <a:ext cx="617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dirty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1/2</m:t>
                      </m:r>
                    </m:oMath>
                  </m:oMathPara>
                </a14:m>
                <a:endParaRPr lang="it-IT" dirty="0">
                  <a:solidFill>
                    <a:srgbClr val="0033CC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9" name="CasellaDiTesto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265" y="4281566"/>
                <a:ext cx="617079" cy="369332"/>
              </a:xfrm>
              <a:prstGeom prst="rect">
                <a:avLst/>
              </a:prstGeom>
              <a:blipFill>
                <a:blip r:embed="rId4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CasellaDiTesto 109"/>
              <p:cNvSpPr txBox="1"/>
              <p:nvPr/>
            </p:nvSpPr>
            <p:spPr>
              <a:xfrm>
                <a:off x="9625237" y="3374704"/>
                <a:ext cx="2006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10" name="CasellaDiTesto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237" y="3374704"/>
                <a:ext cx="200696" cy="276999"/>
              </a:xfrm>
              <a:prstGeom prst="rect">
                <a:avLst/>
              </a:prstGeom>
              <a:blipFill>
                <a:blip r:embed="rId48"/>
                <a:stretch>
                  <a:fillRect l="-27273" r="-18182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CasellaDiTesto 110"/>
              <p:cNvSpPr txBox="1"/>
              <p:nvPr/>
            </p:nvSpPr>
            <p:spPr>
              <a:xfrm>
                <a:off x="11317565" y="5094768"/>
                <a:ext cx="15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ξ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11" name="CasellaDiTesto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7565" y="5094768"/>
                <a:ext cx="157094" cy="276999"/>
              </a:xfrm>
              <a:prstGeom prst="rect">
                <a:avLst/>
              </a:prstGeom>
              <a:blipFill>
                <a:blip r:embed="rId49"/>
                <a:stretch>
                  <a:fillRect l="-52000" r="-52000" b="-377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332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23" grpId="0"/>
      <p:bldP spid="24" grpId="0" animBg="1"/>
      <p:bldP spid="25" grpId="0"/>
      <p:bldP spid="26" grpId="0" animBg="1"/>
      <p:bldP spid="122" grpId="0"/>
      <p:bldP spid="3" grpId="0"/>
      <p:bldP spid="94" grpId="0" animBg="1"/>
      <p:bldP spid="35" grpId="0"/>
      <p:bldP spid="108" grpId="0"/>
      <p:bldP spid="109" grpId="0"/>
      <p:bldP spid="110" grpId="0"/>
      <p:bldP spid="111" grpId="0"/>
    </p:bldLst>
  </p:timing>
</p:sld>
</file>

<file path=ppt/theme/theme1.xml><?xml version="1.0" encoding="utf-8"?>
<a:theme xmlns:a="http://schemas.openxmlformats.org/drawingml/2006/main" name="Welcome to PowerPoint_TP102923943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AF3C2725-E792-40C4-98FD-562AC06C582F}" vid="{94A984C3-3099-431C-9D91-059FD31E7162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51E9DC2B1B8F42A2FD7A22D9E10DE9" ma:contentTypeVersion="2" ma:contentTypeDescription="Creare un nuovo documento." ma:contentTypeScope="" ma:versionID="5d187cf8b980f05b12537a824533f53a">
  <xsd:schema xmlns:xsd="http://www.w3.org/2001/XMLSchema" xmlns:xs="http://www.w3.org/2001/XMLSchema" xmlns:p="http://schemas.microsoft.com/office/2006/metadata/properties" xmlns:ns2="3e9bdf3d-12ed-4e5e-b626-5398c7ea5148" targetNamespace="http://schemas.microsoft.com/office/2006/metadata/properties" ma:root="true" ma:fieldsID="8e0150945d3925c7d932eb79e3b9ac92" ns2:_="">
    <xsd:import namespace="3e9bdf3d-12ed-4e5e-b626-5398c7ea51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bdf3d-12ed-4e5e-b626-5398c7ea51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A1BA70-E0FD-4883-B736-18F00344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D8F802-78D1-4A8D-BB7D-9BC201CBCC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9bdf3d-12ed-4e5e-b626-5398c7ea51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256137-6C33-47F9-AF2B-C727109029A9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e9bdf3d-12ed-4e5e-b626-5398c7ea5148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559</Words>
  <Application>Microsoft Office PowerPoint</Application>
  <PresentationFormat>Widescreen</PresentationFormat>
  <Paragraphs>125</Paragraphs>
  <Slides>11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Gill Sans MT</vt:lpstr>
      <vt:lpstr>Welcome to PowerPoint_TP102923943</vt:lpstr>
      <vt:lpstr>Personalizza struttura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2014-10-15T17:58:38Z</dcterms:created>
  <dcterms:modified xsi:type="dcterms:W3CDTF">2021-04-16T19:34:02Z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0x010100E151E9DC2B1B8F42A2FD7A22D9E10DE9</vt:lpwstr>
  </property>
</Properties>
</file>