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4" r:id="rId5"/>
  </p:sldMasterIdLst>
  <p:notesMasterIdLst>
    <p:notesMasterId r:id="rId20"/>
  </p:notesMasterIdLst>
  <p:handoutMasterIdLst>
    <p:handoutMasterId r:id="rId21"/>
  </p:handoutMasterIdLst>
  <p:sldIdLst>
    <p:sldId id="354" r:id="rId6"/>
    <p:sldId id="345" r:id="rId7"/>
    <p:sldId id="366" r:id="rId8"/>
    <p:sldId id="365" r:id="rId9"/>
    <p:sldId id="361" r:id="rId10"/>
    <p:sldId id="362" r:id="rId11"/>
    <p:sldId id="363" r:id="rId12"/>
    <p:sldId id="364" r:id="rId13"/>
    <p:sldId id="360" r:id="rId14"/>
    <p:sldId id="355" r:id="rId15"/>
    <p:sldId id="356" r:id="rId16"/>
    <p:sldId id="358" r:id="rId17"/>
    <p:sldId id="359" r:id="rId18"/>
    <p:sldId id="3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FbJwjRyAV5u7yOQarMQag==" hashData="fpY3Au8hy808XFxPsRaGHzZs+tQkruuK6kRFHxgU6FXPjfYjWK/MWX6ApzGKTum6xAIDTSrr51yfmPAVccRz2g=="/>
  <p:extLst>
    <p:ext uri="{521415D9-36F7-43E2-AB2F-B90AF26B5E84}">
      <p14:sectionLst xmlns:p14="http://schemas.microsoft.com/office/powerpoint/2010/main">
        <p14:section name="lo scenario attuale" id="{B9B51309-D148-4332-87C2-07BE32FBCA3B}">
          <p14:sldIdLst>
            <p14:sldId id="354"/>
            <p14:sldId id="345"/>
            <p14:sldId id="366"/>
            <p14:sldId id="365"/>
            <p14:sldId id="361"/>
            <p14:sldId id="362"/>
            <p14:sldId id="363"/>
            <p14:sldId id="364"/>
            <p14:sldId id="360"/>
            <p14:sldId id="355"/>
            <p14:sldId id="356"/>
            <p14:sldId id="358"/>
            <p14:sldId id="359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ore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  <a:srgbClr val="C55A11"/>
    <a:srgbClr val="FF0066"/>
    <a:srgbClr val="FF6600"/>
    <a:srgbClr val="DD462F"/>
    <a:srgbClr val="E07720"/>
    <a:srgbClr val="C89800"/>
    <a:srgbClr val="BF9E13"/>
    <a:srgbClr val="86A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2015" autoAdjust="0"/>
  </p:normalViewPr>
  <p:slideViewPr>
    <p:cSldViewPr snapToGrid="0">
      <p:cViewPr varScale="1">
        <p:scale>
          <a:sx n="71" d="100"/>
          <a:sy n="71" d="100"/>
        </p:scale>
        <p:origin x="77" y="2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FF7A-B264-4A92-A92B-0F40D4B3000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647D-13B0-4A74-A026-2E81A6225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0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o15.officeredir.microsoft.com/r/rlid2013GettingStartedCntrPPT?clid=1040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77886-8E37-4D4E-98BF-4BB472F1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E1F1C3-216F-4933-9EB2-748E96460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E5E781-F99F-4611-A0FC-7BB7CA8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72D5C-75B9-4D5B-A180-50868EF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188698-5F3F-40D8-BE87-BE28E6B1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4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A94C1-1755-4674-82DC-69D564E9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ED66B-6BF6-4D66-B433-B8FADEEC8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A1656D-57E4-42CE-BC1C-C6578301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1BEE46-32B8-48E8-A300-BBD35A2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9BB3B9-C82C-4F5D-9FDE-E2A998A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32485-1F79-45CD-8ABC-EDB372D5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3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DD49-F3A7-4684-8802-913D56F5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99E4-148E-4910-BEC4-1E36EA7B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BA6170-62F4-4182-93C8-E8C294B18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A94F77-17D7-42E9-9C36-08F4174E3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DA9054-BF12-499F-B708-30E5DCFAC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68EFE8-0B7C-4994-9E37-2248124D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80C614-77E0-4C6B-AEC7-CE1ACDB0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C151D5-92C7-4E21-8715-51C5EE58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23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9421C-03B2-4EDE-812C-D4208DCF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A09F7B-FC91-43E8-8B53-A0A0D0A0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6473AA-E45C-4A12-96E7-C3EA2548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6B3A2F-4EE3-469B-9982-D91A9933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3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E0918C-9396-424A-BC4F-E92F4E01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7EA3C1-4BBA-4527-A06A-A3125C10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54A970-801B-491E-98CA-FD7EF1AC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7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A7A63-4C17-4519-95E0-874DD50A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79360A-955F-4DC7-9955-1DAC20DD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C09E0D-AC61-4300-A6B1-4C86CC17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C2C7DD-FE55-4242-9479-F397AB13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7649E1-6232-4625-83D8-3DB9A1BB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A67FB6-FDA4-4BD4-9A0F-2E21B372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0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347C9-3284-4A58-AE0B-A66A17F3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2D317C-70DE-4BB3-9D7B-5E1C0A81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580F5E-4336-418C-B4FC-4A31DCEA3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86557B-066C-4BE4-9A0B-C4E9101B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67167-5CFB-4FFF-AB8B-6A9F5C57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60622-4AC2-405E-899B-FEA7F539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0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45570-7EA7-437F-9DD9-F03EFE05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DFF53-A7E0-4BFE-AF02-9D907BB29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4D83FA-0053-480B-940B-B0307BF7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D41308-1E6B-44D8-AF5E-DFA10C2F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C52EC-E78A-403C-A951-CCEF846E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18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8E2944-1B56-43C3-A57F-BC805ADBF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C8D9EC-AB68-471F-9BC2-B1BD9B97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153BB-DAD6-4614-AC64-B79216F0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1A925-5DBA-4E71-8CC3-3AF4ED57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469DE-D1B9-4850-894D-11F51513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2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cxnSp>
        <p:nvCxnSpPr>
          <p:cNvPr id="8" name="Connettore 1 11">
            <a:extLst>
              <a:ext uri="{FF2B5EF4-FFF2-40B4-BE49-F238E27FC236}">
                <a16:creationId xmlns:a16="http://schemas.microsoft.com/office/drawing/2014/main" id="{FB825907-4747-438C-BDA6-3BC013FBC56E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2792B98E-3082-4EAD-A28A-94CA3AEDAB8D}"/>
              </a:ext>
            </a:extLst>
          </p:cNvPr>
          <p:cNvSpPr/>
          <p:nvPr userDrawn="1"/>
        </p:nvSpPr>
        <p:spPr>
          <a:xfrm>
            <a:off x="8939023" y="6377844"/>
            <a:ext cx="3241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 / Carmela CONCILIO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3200ED5-C272-4EF3-AA2D-BD4C31442B12}"/>
              </a:ext>
            </a:extLst>
          </p:cNvPr>
          <p:cNvSpPr/>
          <p:nvPr userDrawn="1"/>
        </p:nvSpPr>
        <p:spPr>
          <a:xfrm>
            <a:off x="5377" y="6377844"/>
            <a:ext cx="59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ES. 04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35A660-F26F-4220-9560-400A267637B4}"/>
              </a:ext>
            </a:extLst>
          </p:cNvPr>
          <p:cNvSpPr/>
          <p:nvPr userDrawn="1"/>
        </p:nvSpPr>
        <p:spPr>
          <a:xfrm>
            <a:off x="4610633" y="6377843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DI TC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AD136DC-4449-45FA-A0A4-EEE64073003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9854B8-F348-4243-B1F1-004447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30" y="-56412"/>
            <a:ext cx="2355705" cy="10691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6162E8-BC2B-45E0-8A45-6EECA60BEE98}"/>
              </a:ext>
            </a:extLst>
          </p:cNvPr>
          <p:cNvSpPr txBox="1"/>
          <p:nvPr userDrawn="1"/>
        </p:nvSpPr>
        <p:spPr>
          <a:xfrm>
            <a:off x="11255671" y="-51276"/>
            <a:ext cx="924560" cy="36933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  <a:tileRect/>
          </a:gra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fld id="{41DE471F-1DB3-4D6A-8C7E-9F7607CE2976}" type="slidenum">
              <a:rPr lang="it-IT" smtClean="0">
                <a:solidFill>
                  <a:schemeClr val="bg1"/>
                </a:solidFill>
              </a:rPr>
              <a:pPr algn="ctr"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181" y="2194849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egnaposto testo 2">
            <a:hlinkClick r:id="rId2" tooltip="Ulteriori informazioni"/>
          </p:cNvPr>
          <p:cNvSpPr txBox="1">
            <a:spLocks/>
          </p:cNvSpPr>
          <p:nvPr userDrawn="1"/>
        </p:nvSpPr>
        <p:spPr>
          <a:xfrm>
            <a:off x="4506012" y="6251799"/>
            <a:ext cx="7685987" cy="370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None/>
            </a:pPr>
            <a:r>
              <a:rPr lang="it-IT" sz="1200" i="0" noProof="1">
                <a:solidFill>
                  <a:schemeClr val="bg1">
                    <a:lumMod val="50000"/>
                  </a:schemeClr>
                </a:solidFill>
              </a:rPr>
              <a:t>CORSO PER ENERGY MANAGER</a:t>
            </a:r>
            <a:r>
              <a:rPr lang="it-IT" sz="1200" noProof="1">
                <a:solidFill>
                  <a:schemeClr val="accent1"/>
                </a:solidFill>
              </a:rPr>
              <a:t>			</a:t>
            </a:r>
            <a:r>
              <a:rPr lang="it-IT" sz="1200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Gennaro CUCCURULLO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0" y="6251799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0"/>
            <a:ext cx="45060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51088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Connettore 1 11">
            <a:extLst>
              <a:ext uri="{FF2B5EF4-FFF2-40B4-BE49-F238E27FC236}">
                <a16:creationId xmlns:a16="http://schemas.microsoft.com/office/drawing/2014/main" id="{48BE110D-FDA9-4650-BDAC-4C259D0D1BC5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F57017C5-37BD-401C-84B8-AB98489BFFA2}"/>
              </a:ext>
            </a:extLst>
          </p:cNvPr>
          <p:cNvSpPr/>
          <p:nvPr userDrawn="1"/>
        </p:nvSpPr>
        <p:spPr>
          <a:xfrm>
            <a:off x="9696231" y="6377844"/>
            <a:ext cx="2484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5A61FEF-FB3A-472C-B17A-88012F054A90}"/>
              </a:ext>
            </a:extLst>
          </p:cNvPr>
          <p:cNvSpPr/>
          <p:nvPr userDrawn="1"/>
        </p:nvSpPr>
        <p:spPr>
          <a:xfrm>
            <a:off x="5377" y="6377844"/>
            <a:ext cx="2892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Centro direzionale Saccone, xx luglio 2019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D4FB911-14A3-4EC5-8AB7-C4077A00843F}"/>
              </a:ext>
            </a:extLst>
          </p:cNvPr>
          <p:cNvSpPr/>
          <p:nvPr userDrawn="1"/>
        </p:nvSpPr>
        <p:spPr>
          <a:xfrm>
            <a:off x="4788777" y="6377843"/>
            <a:ext cx="2385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PER ENERGY MANAGER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6006347-C9A9-4D02-B589-B6D83951726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0" name="Picture 2" descr="EGEEM_no_baseline-02">
            <a:extLst>
              <a:ext uri="{FF2B5EF4-FFF2-40B4-BE49-F238E27FC236}">
                <a16:creationId xmlns:a16="http://schemas.microsoft.com/office/drawing/2014/main" id="{DCDB3369-57EE-45BF-8F8A-A84F987DDE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29587" r="54059" b="27574"/>
          <a:stretch/>
        </p:blipFill>
        <p:spPr bwMode="auto">
          <a:xfrm>
            <a:off x="11353800" y="276036"/>
            <a:ext cx="710914" cy="7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554B0-BDE3-4837-A724-8C92FB98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4E094F-9D74-4A87-9AD3-B620BE9E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537307-B25A-461B-BDCC-540514A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38024D-90CE-48B2-A644-3CB07EB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D11810F2-3931-47DE-8FEC-39758FB88199}"/>
              </a:ext>
            </a:extLst>
          </p:cNvPr>
          <p:cNvGrpSpPr/>
          <p:nvPr userDrawn="1"/>
        </p:nvGrpSpPr>
        <p:grpSpPr>
          <a:xfrm>
            <a:off x="206" y="1"/>
            <a:ext cx="12184750" cy="1251632"/>
            <a:chOff x="206" y="1"/>
            <a:chExt cx="12184750" cy="125163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1508954B-E166-45DC-B52D-318058040B8D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B46FC76D-6BCC-4DAD-AD7E-2F6EC4493E21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1BE3CC5C-F585-4334-ABBB-497D56FB871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9366B4DD-9C23-416C-B5A2-9242D1E2AFF9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CC1BD9A1-5979-43D5-A0DD-AD63AA8FA123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9D2476B-D23C-4EC4-A32E-A7A32AF61252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574C4E4A-CABF-4942-BAA6-D02A6F3AA1E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49D63911-3BC2-4AD6-961B-D079D29B4273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CC300D4-C8AD-4B75-8292-4F34F76D916E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5DC9BD4-51C7-4E8C-8894-3CDC565A662C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1C45222D-F5E2-4BFC-9F27-26E6AC068D7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0BB17AA-6D92-4431-85A3-3861EEE927FA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12816A9C-8D92-4561-A222-0C1B801D9078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10F4B14E-A20A-4CC5-A708-94D975355D1D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52FA3B3D-C1FE-4C8D-90E8-8215FF1D78B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0A70293A-874D-4489-8048-9DC7EAF4194E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4AD65A78-CE65-49DE-9AD7-6F8978A2958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57D1FE50-B2CF-430C-AEB9-A8A4A944410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4B46FFC1-EA53-4B70-91E7-C04C14ACBC1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9436B177-806D-4263-B3B9-9C86DE94179F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097236D0-7562-4E25-BF95-E30BB6BC42CC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EF254EDB-117B-4639-A38B-3F1E1923FEF6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114BC7D0-2A10-4775-88EA-CD248E15D60C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8123A1F3-218A-4E8C-8EEA-460A3AF04D95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0F838469-D4D1-4259-B418-CD3062028C71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188A355D-C3DA-4E6C-B272-576BEE9A4A1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045FF6A5-1164-4CC8-9643-30C95BBB038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BD80A0A-8F78-41AF-BAAA-E659E655F97D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AC425BF4-43C8-4578-A906-44CE12EB80FA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8402A916-675D-43EA-A3D4-8F8E74CB0AFD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9E4BF8D5-8F8D-4867-A7C5-2D93A24EFDBF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50FF7FF0-7648-444B-8D0E-AE4E4C23486E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A04FB52F-3D63-401E-B22A-7E541CEAF08F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BCD74C7-02F8-4167-BE71-C3D4E27CF267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74679CF5-D864-46C3-8793-1D9C6724F4B9}"/>
              </a:ext>
            </a:extLst>
          </p:cNvPr>
          <p:cNvGrpSpPr/>
          <p:nvPr userDrawn="1"/>
        </p:nvGrpSpPr>
        <p:grpSpPr>
          <a:xfrm>
            <a:off x="206" y="1194817"/>
            <a:ext cx="12184750" cy="1251632"/>
            <a:chOff x="206" y="1"/>
            <a:chExt cx="12184750" cy="1251632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3A0CE5AB-A72F-4AF1-8EB2-BD78126DEE75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D654507B-C0EC-43A5-88F7-41EDE95B3079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diritto 77">
                <a:extLst>
                  <a:ext uri="{FF2B5EF4-FFF2-40B4-BE49-F238E27FC236}">
                    <a16:creationId xmlns:a16="http://schemas.microsoft.com/office/drawing/2014/main" id="{F7C2294D-62FC-40E7-BE31-D00869603BAE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diritto 78">
                <a:extLst>
                  <a:ext uri="{FF2B5EF4-FFF2-40B4-BE49-F238E27FC236}">
                    <a16:creationId xmlns:a16="http://schemas.microsoft.com/office/drawing/2014/main" id="{8C9A3F13-633A-4DAA-91FC-4023EAB9189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8DEA854C-E440-4B62-ADEF-52DBF1BCBA21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E6CCA685-630B-469F-999D-59193CF48CB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FA2BC82C-5CDD-4848-9EAF-F061CD20CFAE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6DF46602-409E-4B89-9523-6FC1CEBD163A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53B8D2A1-BA1D-4CC8-A1B5-32D3972A5831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172ADB5F-9DA8-4C3D-98BF-DF6988F75F2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2C2BA6CD-0462-4FCC-AC27-424201907C8B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BF7FF009-9D11-4764-82F9-4810C1DB558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F0159066-D9C5-4857-AD71-9F6EF758B10C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ABFB8A84-F202-4CC3-BAD2-E8A7716BF847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5C38FEE2-1022-4487-8DAC-5F0A0B3DD0C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9FB24C34-4D1A-4EA7-9A30-F314CB6873C7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E6EE8107-0A86-440B-A5BC-8691DEFC89B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2607AC59-A924-46EF-94F3-8E7CC7D02F48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DBD5E8F1-540D-4FC1-AB0E-1871DCDCF8B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39091C29-6249-4C83-97A0-E24BC846050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F0499396-4573-4976-BBD1-B58E418CE0E3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4FEE71F6-72F6-4606-8356-5C985EDF793F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DC3398AE-A5AE-4364-9174-D8E2A35A1D1B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580C0DAB-1EEA-4810-8955-8EFC20674308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9D340999-62F1-412A-BEB9-66C7E6CFC68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D994CAA5-9E1D-49D9-94F9-A35373C1587A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>
              <a:extLst>
                <a:ext uri="{FF2B5EF4-FFF2-40B4-BE49-F238E27FC236}">
                  <a16:creationId xmlns:a16="http://schemas.microsoft.com/office/drawing/2014/main" id="{AD5E4789-F4A2-4DE2-A74C-7A8654F2B299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8A0DA7E2-9894-4408-962F-0C04AF2D73C7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9BED7600-0195-4B1E-BD7B-612156175BFB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>
              <a:extLst>
                <a:ext uri="{FF2B5EF4-FFF2-40B4-BE49-F238E27FC236}">
                  <a16:creationId xmlns:a16="http://schemas.microsoft.com/office/drawing/2014/main" id="{00AF0F55-3ACE-4653-A2E2-D5CE110F033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D8EB1895-E332-445B-9815-8CB7E916A96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F7EC05B8-F349-421A-B863-37CF22B4C4BF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459724DE-7EDC-4886-BE32-F53C3956F5A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BB3A4FF5-375E-4722-80AA-72068546DA0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91D019F5-E8C2-4413-93BE-5879AFAF312A}"/>
              </a:ext>
            </a:extLst>
          </p:cNvPr>
          <p:cNvGrpSpPr/>
          <p:nvPr userDrawn="1"/>
        </p:nvGrpSpPr>
        <p:grpSpPr>
          <a:xfrm>
            <a:off x="206" y="2387480"/>
            <a:ext cx="12184750" cy="1251632"/>
            <a:chOff x="206" y="1"/>
            <a:chExt cx="12184750" cy="1251632"/>
          </a:xfrm>
        </p:grpSpPr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F3594BCF-ACCB-4D08-A0F4-86BAA1C30F40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940F2B50-9E47-4422-BA08-70103BFE81CC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60B2B3EA-FA2A-4EA3-9D71-0F8BDEEFB6D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9DE6185D-2BB1-4434-B47E-4046B827E614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28478209-1E03-44E0-B405-530AE380886F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5C351DEA-3078-489C-9549-D27A05237DAA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904EB86E-35AE-4AD8-949C-28C8979076C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5F85A58D-53B1-4670-BBE1-A46F08657635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85FDAD7D-9657-45AF-8796-F385202A32A3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D3D1155F-2967-4EFC-9B3D-72FCCE5ECFAE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6C75EA90-FFD9-4278-B4BA-0ACF2EA8930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5E56C7B9-0F4F-4717-B647-A519D73D694F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ECCE9BEB-9A36-4AC9-BC9F-77CCDF284B91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6E5C384E-DBCC-469E-99F8-2D11A9A04F98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diritto 91">
              <a:extLst>
                <a:ext uri="{FF2B5EF4-FFF2-40B4-BE49-F238E27FC236}">
                  <a16:creationId xmlns:a16="http://schemas.microsoft.com/office/drawing/2014/main" id="{24170918-D8D4-4C95-935F-59082D5E064F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diritto 92">
              <a:extLst>
                <a:ext uri="{FF2B5EF4-FFF2-40B4-BE49-F238E27FC236}">
                  <a16:creationId xmlns:a16="http://schemas.microsoft.com/office/drawing/2014/main" id="{CBC67B8F-4127-4C7B-9601-B6F3BDC11E35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id="{EC0D6AD7-2156-408A-939E-AB4187C35668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5D8B0B93-448C-4B33-80A7-6BBC4059C336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883F4D52-8A8D-4D74-B638-D9653FFD2ACB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729EAF4A-4F2E-4962-B666-B88459C30D1D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3742AAD7-BA11-4D38-99F1-923E7C11A9E2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D0196959-16FE-403A-8811-607D65333141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diritto 99">
              <a:extLst>
                <a:ext uri="{FF2B5EF4-FFF2-40B4-BE49-F238E27FC236}">
                  <a16:creationId xmlns:a16="http://schemas.microsoft.com/office/drawing/2014/main" id="{3093D9A4-CFFD-43D2-B753-9A76F9C91E02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DA3FC64E-7C24-436D-8664-632D7A9624CF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diritto 101">
              <a:extLst>
                <a:ext uri="{FF2B5EF4-FFF2-40B4-BE49-F238E27FC236}">
                  <a16:creationId xmlns:a16="http://schemas.microsoft.com/office/drawing/2014/main" id="{7B1D08B4-ECF6-4186-8A05-0CCA9F96925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BC8768B9-734C-4C86-9080-0336055A0699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BB21A95F-5018-498C-A9E2-D9AE5DCAF404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8E6F5500-683D-4FCB-B6FF-3A6D7CB12EB0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>
              <a:extLst>
                <a:ext uri="{FF2B5EF4-FFF2-40B4-BE49-F238E27FC236}">
                  <a16:creationId xmlns:a16="http://schemas.microsoft.com/office/drawing/2014/main" id="{B01DF5DD-309D-43EC-A1B9-19C6A590D32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>
              <a:extLst>
                <a:ext uri="{FF2B5EF4-FFF2-40B4-BE49-F238E27FC236}">
                  <a16:creationId xmlns:a16="http://schemas.microsoft.com/office/drawing/2014/main" id="{405386A0-C2A2-485C-8DE8-EA8C9DEC6D6F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diritto 107">
              <a:extLst>
                <a:ext uri="{FF2B5EF4-FFF2-40B4-BE49-F238E27FC236}">
                  <a16:creationId xmlns:a16="http://schemas.microsoft.com/office/drawing/2014/main" id="{E8F62318-44B8-472E-B599-48A171CE9B90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0D290C48-F5FB-4F7F-B197-FAE34A3F18C2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diritto 109">
              <a:extLst>
                <a:ext uri="{FF2B5EF4-FFF2-40B4-BE49-F238E27FC236}">
                  <a16:creationId xmlns:a16="http://schemas.microsoft.com/office/drawing/2014/main" id="{2EE58D96-872A-474F-ACF8-0624C445EBD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diritto 110">
              <a:extLst>
                <a:ext uri="{FF2B5EF4-FFF2-40B4-BE49-F238E27FC236}">
                  <a16:creationId xmlns:a16="http://schemas.microsoft.com/office/drawing/2014/main" id="{FDFFE756-D8CF-4260-869B-265D622E1B41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C0570BBF-C659-4B59-85CC-ABA629D32C37}"/>
              </a:ext>
            </a:extLst>
          </p:cNvPr>
          <p:cNvGrpSpPr/>
          <p:nvPr userDrawn="1"/>
        </p:nvGrpSpPr>
        <p:grpSpPr>
          <a:xfrm>
            <a:off x="206" y="3582296"/>
            <a:ext cx="12184750" cy="1251632"/>
            <a:chOff x="206" y="1"/>
            <a:chExt cx="12184750" cy="1251632"/>
          </a:xfrm>
        </p:grpSpPr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4F3E153E-1C35-4D90-9001-D704507C5023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47" name="Connettore diritto 146">
                <a:extLst>
                  <a:ext uri="{FF2B5EF4-FFF2-40B4-BE49-F238E27FC236}">
                    <a16:creationId xmlns:a16="http://schemas.microsoft.com/office/drawing/2014/main" id="{335A09C8-63B4-4F37-B2AE-67282242765E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diritto 147">
                <a:extLst>
                  <a:ext uri="{FF2B5EF4-FFF2-40B4-BE49-F238E27FC236}">
                    <a16:creationId xmlns:a16="http://schemas.microsoft.com/office/drawing/2014/main" id="{C960672E-0054-4686-84C3-36850798E87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diritto 148">
                <a:extLst>
                  <a:ext uri="{FF2B5EF4-FFF2-40B4-BE49-F238E27FC236}">
                    <a16:creationId xmlns:a16="http://schemas.microsoft.com/office/drawing/2014/main" id="{84A0C2B2-8225-4DD8-9CC8-D3698C77BA26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Connettore diritto 116">
              <a:extLst>
                <a:ext uri="{FF2B5EF4-FFF2-40B4-BE49-F238E27FC236}">
                  <a16:creationId xmlns:a16="http://schemas.microsoft.com/office/drawing/2014/main" id="{CC4685B6-E7E6-4D25-81D4-489B5231ED08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738A9DA8-8574-4D0B-A5EE-BE4A818E336C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diritto 118">
              <a:extLst>
                <a:ext uri="{FF2B5EF4-FFF2-40B4-BE49-F238E27FC236}">
                  <a16:creationId xmlns:a16="http://schemas.microsoft.com/office/drawing/2014/main" id="{A8DAAA06-4BDF-413A-B4F4-334D16965E4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E97086EB-E286-4D35-B4B7-60EE9E25891D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20">
              <a:extLst>
                <a:ext uri="{FF2B5EF4-FFF2-40B4-BE49-F238E27FC236}">
                  <a16:creationId xmlns:a16="http://schemas.microsoft.com/office/drawing/2014/main" id="{165CEA87-F789-4E67-9206-B3CE2F0BE6D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diritto 121">
              <a:extLst>
                <a:ext uri="{FF2B5EF4-FFF2-40B4-BE49-F238E27FC236}">
                  <a16:creationId xmlns:a16="http://schemas.microsoft.com/office/drawing/2014/main" id="{C6B20762-C6CE-47B3-9991-E1F9EFBE2B9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6145F0BB-34A3-44C0-8AAB-8973E8452624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diritto 123">
              <a:extLst>
                <a:ext uri="{FF2B5EF4-FFF2-40B4-BE49-F238E27FC236}">
                  <a16:creationId xmlns:a16="http://schemas.microsoft.com/office/drawing/2014/main" id="{07D49F64-FED5-4EF6-B424-9C7C57BB02A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3BD90F52-5A8D-441D-8010-CD469D8600D6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diritto 125">
              <a:extLst>
                <a:ext uri="{FF2B5EF4-FFF2-40B4-BE49-F238E27FC236}">
                  <a16:creationId xmlns:a16="http://schemas.microsoft.com/office/drawing/2014/main" id="{0EDAC3EA-7D5A-49B6-BADD-B4B5CC1DD9A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diritto 126">
              <a:extLst>
                <a:ext uri="{FF2B5EF4-FFF2-40B4-BE49-F238E27FC236}">
                  <a16:creationId xmlns:a16="http://schemas.microsoft.com/office/drawing/2014/main" id="{265C8AC5-E01C-47C3-B030-0C25AC53144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diritto 127">
              <a:extLst>
                <a:ext uri="{FF2B5EF4-FFF2-40B4-BE49-F238E27FC236}">
                  <a16:creationId xmlns:a16="http://schemas.microsoft.com/office/drawing/2014/main" id="{0CB764D7-D3F9-4D76-9BF2-B9F469ECD7A1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diritto 128">
              <a:extLst>
                <a:ext uri="{FF2B5EF4-FFF2-40B4-BE49-F238E27FC236}">
                  <a16:creationId xmlns:a16="http://schemas.microsoft.com/office/drawing/2014/main" id="{C332CA84-2B29-4712-838E-5343F69ECBD1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diritto 129">
              <a:extLst>
                <a:ext uri="{FF2B5EF4-FFF2-40B4-BE49-F238E27FC236}">
                  <a16:creationId xmlns:a16="http://schemas.microsoft.com/office/drawing/2014/main" id="{D98958FF-3EFE-41F6-A50B-9E0EB8D4EDF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diritto 130">
              <a:extLst>
                <a:ext uri="{FF2B5EF4-FFF2-40B4-BE49-F238E27FC236}">
                  <a16:creationId xmlns:a16="http://schemas.microsoft.com/office/drawing/2014/main" id="{DE0EDED2-52D3-4B0E-98A1-9C365A430CA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id="{BFB8BDAA-D5F7-4CF9-9E6C-DE340C5A6618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diritto 132">
              <a:extLst>
                <a:ext uri="{FF2B5EF4-FFF2-40B4-BE49-F238E27FC236}">
                  <a16:creationId xmlns:a16="http://schemas.microsoft.com/office/drawing/2014/main" id="{62A88D99-5D25-4E2E-B432-1F5437BE1409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diritto 133">
              <a:extLst>
                <a:ext uri="{FF2B5EF4-FFF2-40B4-BE49-F238E27FC236}">
                  <a16:creationId xmlns:a16="http://schemas.microsoft.com/office/drawing/2014/main" id="{BE41DEC5-0EFD-446B-84DD-3DE1FAFC7C99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diritto 134">
              <a:extLst>
                <a:ext uri="{FF2B5EF4-FFF2-40B4-BE49-F238E27FC236}">
                  <a16:creationId xmlns:a16="http://schemas.microsoft.com/office/drawing/2014/main" id="{87110DDB-E214-4FE2-9FC7-A7FE85E58D8D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diritto 135">
              <a:extLst>
                <a:ext uri="{FF2B5EF4-FFF2-40B4-BE49-F238E27FC236}">
                  <a16:creationId xmlns:a16="http://schemas.microsoft.com/office/drawing/2014/main" id="{7C16EF8F-7112-428E-8E0D-A2203D250A62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diritto 136">
              <a:extLst>
                <a:ext uri="{FF2B5EF4-FFF2-40B4-BE49-F238E27FC236}">
                  <a16:creationId xmlns:a16="http://schemas.microsoft.com/office/drawing/2014/main" id="{57C42DE4-80F8-43DA-9A5C-FA1D15FDC6A3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diritto 137">
              <a:extLst>
                <a:ext uri="{FF2B5EF4-FFF2-40B4-BE49-F238E27FC236}">
                  <a16:creationId xmlns:a16="http://schemas.microsoft.com/office/drawing/2014/main" id="{1648768E-5596-4120-A0B4-C9D9F395D408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diritto 138">
              <a:extLst>
                <a:ext uri="{FF2B5EF4-FFF2-40B4-BE49-F238E27FC236}">
                  <a16:creationId xmlns:a16="http://schemas.microsoft.com/office/drawing/2014/main" id="{FAD85AA5-28CF-4961-A232-D439A069875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diritto 139">
              <a:extLst>
                <a:ext uri="{FF2B5EF4-FFF2-40B4-BE49-F238E27FC236}">
                  <a16:creationId xmlns:a16="http://schemas.microsoft.com/office/drawing/2014/main" id="{86354FF6-1FEA-4A66-BAEF-06AB0FCB93E6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diritto 140">
              <a:extLst>
                <a:ext uri="{FF2B5EF4-FFF2-40B4-BE49-F238E27FC236}">
                  <a16:creationId xmlns:a16="http://schemas.microsoft.com/office/drawing/2014/main" id="{98CADB3B-BC81-4AB3-836C-327342697A40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diritto 141">
              <a:extLst>
                <a:ext uri="{FF2B5EF4-FFF2-40B4-BE49-F238E27FC236}">
                  <a16:creationId xmlns:a16="http://schemas.microsoft.com/office/drawing/2014/main" id="{10C34CA5-6BE9-4F5B-9559-85D4BC1D113B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diritto 142">
              <a:extLst>
                <a:ext uri="{FF2B5EF4-FFF2-40B4-BE49-F238E27FC236}">
                  <a16:creationId xmlns:a16="http://schemas.microsoft.com/office/drawing/2014/main" id="{D7BE6309-D9D8-4688-8938-0F0783C4E73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diritto 143">
              <a:extLst>
                <a:ext uri="{FF2B5EF4-FFF2-40B4-BE49-F238E27FC236}">
                  <a16:creationId xmlns:a16="http://schemas.microsoft.com/office/drawing/2014/main" id="{254060CF-8F22-4BE6-9617-BCC1FD0AB41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diritto 144">
              <a:extLst>
                <a:ext uri="{FF2B5EF4-FFF2-40B4-BE49-F238E27FC236}">
                  <a16:creationId xmlns:a16="http://schemas.microsoft.com/office/drawing/2014/main" id="{B691C096-E77A-4126-95D6-2FFFFE60E6E4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diritto 145">
              <a:extLst>
                <a:ext uri="{FF2B5EF4-FFF2-40B4-BE49-F238E27FC236}">
                  <a16:creationId xmlns:a16="http://schemas.microsoft.com/office/drawing/2014/main" id="{D22AE5A7-A7A0-4940-9172-68F8B08A9322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uppo 149">
            <a:extLst>
              <a:ext uri="{FF2B5EF4-FFF2-40B4-BE49-F238E27FC236}">
                <a16:creationId xmlns:a16="http://schemas.microsoft.com/office/drawing/2014/main" id="{6DCD9BD8-E67B-4287-B347-DC27F908AB0F}"/>
              </a:ext>
            </a:extLst>
          </p:cNvPr>
          <p:cNvGrpSpPr/>
          <p:nvPr userDrawn="1"/>
        </p:nvGrpSpPr>
        <p:grpSpPr>
          <a:xfrm>
            <a:off x="206" y="4805012"/>
            <a:ext cx="12184750" cy="1251632"/>
            <a:chOff x="206" y="1"/>
            <a:chExt cx="12184750" cy="1251632"/>
          </a:xfrm>
        </p:grpSpPr>
        <p:grpSp>
          <p:nvGrpSpPr>
            <p:cNvPr id="151" name="Gruppo 150">
              <a:extLst>
                <a:ext uri="{FF2B5EF4-FFF2-40B4-BE49-F238E27FC236}">
                  <a16:creationId xmlns:a16="http://schemas.microsoft.com/office/drawing/2014/main" id="{28F279CF-6725-4978-8EE3-F20C95AD4A47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82" name="Connettore diritto 181">
                <a:extLst>
                  <a:ext uri="{FF2B5EF4-FFF2-40B4-BE49-F238E27FC236}">
                    <a16:creationId xmlns:a16="http://schemas.microsoft.com/office/drawing/2014/main" id="{0FB1A4EA-452E-4055-8AB6-6DEA55063BC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>
                <a:extLst>
                  <a:ext uri="{FF2B5EF4-FFF2-40B4-BE49-F238E27FC236}">
                    <a16:creationId xmlns:a16="http://schemas.microsoft.com/office/drawing/2014/main" id="{35D767C0-70E3-4447-8709-FB3C5217F00F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16983739-4F55-4CA5-8079-8FDD4ACC044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Connettore diritto 151">
              <a:extLst>
                <a:ext uri="{FF2B5EF4-FFF2-40B4-BE49-F238E27FC236}">
                  <a16:creationId xmlns:a16="http://schemas.microsoft.com/office/drawing/2014/main" id="{1C54A191-15A3-426E-A576-5C882D18A2C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diritto 152">
              <a:extLst>
                <a:ext uri="{FF2B5EF4-FFF2-40B4-BE49-F238E27FC236}">
                  <a16:creationId xmlns:a16="http://schemas.microsoft.com/office/drawing/2014/main" id="{503A8E37-86A6-4A04-B2C5-FB64C463B76B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diritto 153">
              <a:extLst>
                <a:ext uri="{FF2B5EF4-FFF2-40B4-BE49-F238E27FC236}">
                  <a16:creationId xmlns:a16="http://schemas.microsoft.com/office/drawing/2014/main" id="{6F12B8A4-BF1E-4F99-BEBF-4A160B175FB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diritto 154">
              <a:extLst>
                <a:ext uri="{FF2B5EF4-FFF2-40B4-BE49-F238E27FC236}">
                  <a16:creationId xmlns:a16="http://schemas.microsoft.com/office/drawing/2014/main" id="{B4819588-EAE5-4367-A0D7-C12EBA166107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11192A86-39D3-41F8-B2F4-DAC38DD2824C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diritto 156">
              <a:extLst>
                <a:ext uri="{FF2B5EF4-FFF2-40B4-BE49-F238E27FC236}">
                  <a16:creationId xmlns:a16="http://schemas.microsoft.com/office/drawing/2014/main" id="{CB96E97A-630E-49F0-8BC2-27D216412A91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A6DA4853-6240-4A7F-9711-B4C0EE3ED269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76443FD6-F230-4DAE-B98D-4551A8066ABE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28F5E475-C956-43BD-9043-58EDB83A4E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13A11A83-A69D-4719-8EB4-BF1F60BF418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84488789-A2E8-4151-BB99-E81F5408B126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id="{4BB2FC3D-38E2-4107-AB08-637EF0BD657C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id="{DE841033-8FBC-4C17-A0BC-D4BFF5CCC09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id="{547EFB91-20C9-4827-80A7-F25D6A45C6D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6A09CAC2-565D-4719-9DE5-FA4893D1EED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id="{EC305856-A58A-4B4C-8D13-8ED2B25D651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id="{8F79FCAE-E138-4E07-A9EE-F38A0FB2431F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603A8574-D9CD-473A-8205-3EE45C1971DB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6F34E887-7398-434C-803B-1A42ED4C872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34091DFB-BB4A-40D6-91B2-066308E75C39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F710CBA2-7843-4B02-A8E9-BC7F6FB2E97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diritto 172">
              <a:extLst>
                <a:ext uri="{FF2B5EF4-FFF2-40B4-BE49-F238E27FC236}">
                  <a16:creationId xmlns:a16="http://schemas.microsoft.com/office/drawing/2014/main" id="{ABDD4005-11F3-45B1-854E-395BDE8D17B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diritto 173">
              <a:extLst>
                <a:ext uri="{FF2B5EF4-FFF2-40B4-BE49-F238E27FC236}">
                  <a16:creationId xmlns:a16="http://schemas.microsoft.com/office/drawing/2014/main" id="{3E02C59A-3610-4A5C-AD6B-34CE82D5C8C8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>
              <a:extLst>
                <a:ext uri="{FF2B5EF4-FFF2-40B4-BE49-F238E27FC236}">
                  <a16:creationId xmlns:a16="http://schemas.microsoft.com/office/drawing/2014/main" id="{205026F7-0722-4AC4-B3CF-9F00E3F79635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>
              <a:extLst>
                <a:ext uri="{FF2B5EF4-FFF2-40B4-BE49-F238E27FC236}">
                  <a16:creationId xmlns:a16="http://schemas.microsoft.com/office/drawing/2014/main" id="{F16539AC-5E8D-4A28-A796-A04D11B4F59E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diritto 176">
              <a:extLst>
                <a:ext uri="{FF2B5EF4-FFF2-40B4-BE49-F238E27FC236}">
                  <a16:creationId xmlns:a16="http://schemas.microsoft.com/office/drawing/2014/main" id="{2AAFC757-7400-4D86-8BF6-6D07F61E7C4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1CABADA3-B651-4251-B7C8-A98C50BABE06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diritto 178">
              <a:extLst>
                <a:ext uri="{FF2B5EF4-FFF2-40B4-BE49-F238E27FC236}">
                  <a16:creationId xmlns:a16="http://schemas.microsoft.com/office/drawing/2014/main" id="{6904FAD3-68ED-4F49-B9BE-2BDA24A01E7A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FD842FC7-183E-4B7A-B774-3D2851E5494C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diritto 180">
              <a:extLst>
                <a:ext uri="{FF2B5EF4-FFF2-40B4-BE49-F238E27FC236}">
                  <a16:creationId xmlns:a16="http://schemas.microsoft.com/office/drawing/2014/main" id="{81C23204-0BB5-4CD1-B217-D1F7BBBCAAF5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uppo 184">
            <a:extLst>
              <a:ext uri="{FF2B5EF4-FFF2-40B4-BE49-F238E27FC236}">
                <a16:creationId xmlns:a16="http://schemas.microsoft.com/office/drawing/2014/main" id="{90867986-FEC9-4017-AE77-D98E5BC4AC72}"/>
              </a:ext>
            </a:extLst>
          </p:cNvPr>
          <p:cNvGrpSpPr/>
          <p:nvPr userDrawn="1"/>
        </p:nvGrpSpPr>
        <p:grpSpPr>
          <a:xfrm>
            <a:off x="206" y="5999828"/>
            <a:ext cx="12184750" cy="1251632"/>
            <a:chOff x="206" y="1"/>
            <a:chExt cx="12184750" cy="1251632"/>
          </a:xfrm>
        </p:grpSpPr>
        <p:grpSp>
          <p:nvGrpSpPr>
            <p:cNvPr id="186" name="Gruppo 185">
              <a:extLst>
                <a:ext uri="{FF2B5EF4-FFF2-40B4-BE49-F238E27FC236}">
                  <a16:creationId xmlns:a16="http://schemas.microsoft.com/office/drawing/2014/main" id="{89B9772D-673E-4089-8109-A00C2122F59C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217" name="Connettore diritto 216">
                <a:extLst>
                  <a:ext uri="{FF2B5EF4-FFF2-40B4-BE49-F238E27FC236}">
                    <a16:creationId xmlns:a16="http://schemas.microsoft.com/office/drawing/2014/main" id="{39375B2C-528A-4AE3-AC73-EC80AE67C65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ttore diritto 217">
                <a:extLst>
                  <a:ext uri="{FF2B5EF4-FFF2-40B4-BE49-F238E27FC236}">
                    <a16:creationId xmlns:a16="http://schemas.microsoft.com/office/drawing/2014/main" id="{4B52F323-43FB-4DBE-8E9D-AD0A7F6EB63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nettore diritto 218">
                <a:extLst>
                  <a:ext uri="{FF2B5EF4-FFF2-40B4-BE49-F238E27FC236}">
                    <a16:creationId xmlns:a16="http://schemas.microsoft.com/office/drawing/2014/main" id="{008ADF15-3153-4AD4-AD9F-58B4D5D2A2F7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Connettore diritto 186">
              <a:extLst>
                <a:ext uri="{FF2B5EF4-FFF2-40B4-BE49-F238E27FC236}">
                  <a16:creationId xmlns:a16="http://schemas.microsoft.com/office/drawing/2014/main" id="{7587B6E1-258F-45E0-928E-B795E160A07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diritto 187">
              <a:extLst>
                <a:ext uri="{FF2B5EF4-FFF2-40B4-BE49-F238E27FC236}">
                  <a16:creationId xmlns:a16="http://schemas.microsoft.com/office/drawing/2014/main" id="{69640873-4A6E-4E8D-9501-C91800D496E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diritto 188">
              <a:extLst>
                <a:ext uri="{FF2B5EF4-FFF2-40B4-BE49-F238E27FC236}">
                  <a16:creationId xmlns:a16="http://schemas.microsoft.com/office/drawing/2014/main" id="{9EAA1B40-E626-4495-8A80-D2AC8F147E40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diritto 189">
              <a:extLst>
                <a:ext uri="{FF2B5EF4-FFF2-40B4-BE49-F238E27FC236}">
                  <a16:creationId xmlns:a16="http://schemas.microsoft.com/office/drawing/2014/main" id="{2167A783-70AB-4ACE-A031-243D245AEA5E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diritto 190">
              <a:extLst>
                <a:ext uri="{FF2B5EF4-FFF2-40B4-BE49-F238E27FC236}">
                  <a16:creationId xmlns:a16="http://schemas.microsoft.com/office/drawing/2014/main" id="{7B052F96-DA82-4E54-8304-BE9080ED561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diritto 191">
              <a:extLst>
                <a:ext uri="{FF2B5EF4-FFF2-40B4-BE49-F238E27FC236}">
                  <a16:creationId xmlns:a16="http://schemas.microsoft.com/office/drawing/2014/main" id="{6DF01A18-9B39-4082-BCAC-991ACCF3288D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diritto 192">
              <a:extLst>
                <a:ext uri="{FF2B5EF4-FFF2-40B4-BE49-F238E27FC236}">
                  <a16:creationId xmlns:a16="http://schemas.microsoft.com/office/drawing/2014/main" id="{6210D9C7-325B-4CB1-A1F8-450778DB054C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4768A166-EAD6-4040-A1BD-1C30ACAF9A10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diritto 194">
              <a:extLst>
                <a:ext uri="{FF2B5EF4-FFF2-40B4-BE49-F238E27FC236}">
                  <a16:creationId xmlns:a16="http://schemas.microsoft.com/office/drawing/2014/main" id="{2795EB64-FF01-4F1E-90AC-CD1D0BC84C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diritto 195">
              <a:extLst>
                <a:ext uri="{FF2B5EF4-FFF2-40B4-BE49-F238E27FC236}">
                  <a16:creationId xmlns:a16="http://schemas.microsoft.com/office/drawing/2014/main" id="{83481BA0-7521-4762-995B-D69A68180952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642CEF7B-91FB-4F32-B92B-3E95FC9B1F7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diritto 197">
              <a:extLst>
                <a:ext uri="{FF2B5EF4-FFF2-40B4-BE49-F238E27FC236}">
                  <a16:creationId xmlns:a16="http://schemas.microsoft.com/office/drawing/2014/main" id="{63AF5206-2455-43E3-A4C6-74DC5498C843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4A5D2AFA-C78A-4EE0-87F6-5889127BEC2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diritto 199">
              <a:extLst>
                <a:ext uri="{FF2B5EF4-FFF2-40B4-BE49-F238E27FC236}">
                  <a16:creationId xmlns:a16="http://schemas.microsoft.com/office/drawing/2014/main" id="{C82CA98B-4E0A-43B3-8EBF-7680B9B1F45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diritto 200">
              <a:extLst>
                <a:ext uri="{FF2B5EF4-FFF2-40B4-BE49-F238E27FC236}">
                  <a16:creationId xmlns:a16="http://schemas.microsoft.com/office/drawing/2014/main" id="{81CD628E-F409-41A6-BF1A-AC28042B3D99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951D0B0D-9B57-428E-A1F5-02562377663E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D7D0BBAC-18C4-4FBE-A32D-511B3278DC21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diritto 203">
              <a:extLst>
                <a:ext uri="{FF2B5EF4-FFF2-40B4-BE49-F238E27FC236}">
                  <a16:creationId xmlns:a16="http://schemas.microsoft.com/office/drawing/2014/main" id="{B19F1343-D963-4B69-B8C6-B7614F173C07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6EA118EB-841A-4454-A501-DF8FBC12F2C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diritto 205">
              <a:extLst>
                <a:ext uri="{FF2B5EF4-FFF2-40B4-BE49-F238E27FC236}">
                  <a16:creationId xmlns:a16="http://schemas.microsoft.com/office/drawing/2014/main" id="{DC19DC7E-46A2-4D56-91B4-0135D2FFB6DB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diritto 206">
              <a:extLst>
                <a:ext uri="{FF2B5EF4-FFF2-40B4-BE49-F238E27FC236}">
                  <a16:creationId xmlns:a16="http://schemas.microsoft.com/office/drawing/2014/main" id="{A5355904-EE2F-4402-86B0-3F4F690E72C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diritto 207">
              <a:extLst>
                <a:ext uri="{FF2B5EF4-FFF2-40B4-BE49-F238E27FC236}">
                  <a16:creationId xmlns:a16="http://schemas.microsoft.com/office/drawing/2014/main" id="{7FBA9450-73FA-4193-B6E4-AFAA0C7E1F4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diritto 208">
              <a:extLst>
                <a:ext uri="{FF2B5EF4-FFF2-40B4-BE49-F238E27FC236}">
                  <a16:creationId xmlns:a16="http://schemas.microsoft.com/office/drawing/2014/main" id="{BC57179C-3CBE-4742-B2A4-0047855422A6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diritto 209">
              <a:extLst>
                <a:ext uri="{FF2B5EF4-FFF2-40B4-BE49-F238E27FC236}">
                  <a16:creationId xmlns:a16="http://schemas.microsoft.com/office/drawing/2014/main" id="{F8F74C23-2E00-4527-A253-27187D89B972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diritto 210">
              <a:extLst>
                <a:ext uri="{FF2B5EF4-FFF2-40B4-BE49-F238E27FC236}">
                  <a16:creationId xmlns:a16="http://schemas.microsoft.com/office/drawing/2014/main" id="{4E3CC904-27DE-4E25-B66E-E0D85CB067D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diritto 211">
              <a:extLst>
                <a:ext uri="{FF2B5EF4-FFF2-40B4-BE49-F238E27FC236}">
                  <a16:creationId xmlns:a16="http://schemas.microsoft.com/office/drawing/2014/main" id="{56BFC36D-F44E-49BA-9DD2-67D606E1C542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diritto 212">
              <a:extLst>
                <a:ext uri="{FF2B5EF4-FFF2-40B4-BE49-F238E27FC236}">
                  <a16:creationId xmlns:a16="http://schemas.microsoft.com/office/drawing/2014/main" id="{A930EA80-0677-49D3-A7E5-4A64FB35F752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diritto 213">
              <a:extLst>
                <a:ext uri="{FF2B5EF4-FFF2-40B4-BE49-F238E27FC236}">
                  <a16:creationId xmlns:a16="http://schemas.microsoft.com/office/drawing/2014/main" id="{AAF13734-B927-4CA0-9F35-DD1EFB2CC5C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diritto 214">
              <a:extLst>
                <a:ext uri="{FF2B5EF4-FFF2-40B4-BE49-F238E27FC236}">
                  <a16:creationId xmlns:a16="http://schemas.microsoft.com/office/drawing/2014/main" id="{E669893F-F061-498F-9407-627CE2C3BF11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diritto 215">
              <a:extLst>
                <a:ext uri="{FF2B5EF4-FFF2-40B4-BE49-F238E27FC236}">
                  <a16:creationId xmlns:a16="http://schemas.microsoft.com/office/drawing/2014/main" id="{634072FA-E9FC-4214-929E-EFCEA431031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13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6E581-0AB1-4E6B-96B5-B7FF9E16B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542239-A789-4363-AB66-109CB3D5E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7ED1D4-FBBF-45FE-B7A5-8E2A5F54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18E88-759A-4AD8-B716-662896C5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6D2C9-0424-4C33-A770-11088A5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5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0E484-F927-4495-A828-DC37A81D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AF9B0-0C1E-4565-ADE8-973AAEF7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11251-4803-406E-BC97-33419196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B46FE-F64D-4C10-96C0-55939579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2E02-08CD-4541-9669-9AA5AAF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6800" y="41338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41370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3392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5" r:id="rId4"/>
    <p:sldLayoutId id="2147483668" r:id="rId5"/>
    <p:sldLayoutId id="2147483686" r:id="rId6"/>
    <p:sldLayoutId id="214748368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9A7AFB-94C0-4ECA-8436-76779AEF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BD1F48-3F98-46BE-AEC4-8827A546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ED5196-3048-43F1-9E8B-DC9D761EA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E21EB-F9BD-4648-BA59-F71B97C85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056854-1495-428E-B8FA-38D7348AB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0.png"/><Relationship Id="rId3" Type="http://schemas.openxmlformats.org/officeDocument/2006/relationships/image" Target="../media/image44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70.png"/><Relationship Id="rId10" Type="http://schemas.openxmlformats.org/officeDocument/2006/relationships/image" Target="../media/image120.png"/><Relationship Id="rId4" Type="http://schemas.openxmlformats.org/officeDocument/2006/relationships/image" Target="../media/image51.png"/><Relationship Id="rId9" Type="http://schemas.openxmlformats.org/officeDocument/2006/relationships/image" Target="../media/image11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5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00.png"/><Relationship Id="rId7" Type="http://schemas.openxmlformats.org/officeDocument/2006/relationships/image" Target="../media/image6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22.png"/><Relationship Id="rId18" Type="http://schemas.openxmlformats.org/officeDocument/2006/relationships/image" Target="../media/image232.png"/><Relationship Id="rId3" Type="http://schemas.openxmlformats.org/officeDocument/2006/relationships/image" Target="../media/image64.png"/><Relationship Id="rId7" Type="http://schemas.openxmlformats.org/officeDocument/2006/relationships/image" Target="../media/image101.png"/><Relationship Id="rId12" Type="http://schemas.openxmlformats.org/officeDocument/2006/relationships/image" Target="../media/image152.png"/><Relationship Id="rId17" Type="http://schemas.openxmlformats.org/officeDocument/2006/relationships/image" Target="../media/image221.png"/><Relationship Id="rId2" Type="http://schemas.openxmlformats.org/officeDocument/2006/relationships/image" Target="../media/image5.png"/><Relationship Id="rId16" Type="http://schemas.openxmlformats.org/officeDocument/2006/relationships/image" Target="../media/image21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2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32.png"/><Relationship Id="rId19" Type="http://schemas.openxmlformats.org/officeDocument/2006/relationships/image" Target="../media/image242.png"/><Relationship Id="rId4" Type="http://schemas.openxmlformats.org/officeDocument/2006/relationships/image" Target="../media/image7.png"/><Relationship Id="rId9" Type="http://schemas.openxmlformats.org/officeDocument/2006/relationships/image" Target="../media/image122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3.png"/><Relationship Id="rId7" Type="http://schemas.openxmlformats.org/officeDocument/2006/relationships/image" Target="../media/image2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1.png"/><Relationship Id="rId4" Type="http://schemas.openxmlformats.org/officeDocument/2006/relationships/image" Target="../media/image71.png"/><Relationship Id="rId9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1.png"/><Relationship Id="rId3" Type="http://schemas.openxmlformats.org/officeDocument/2006/relationships/image" Target="../media/image131.png"/><Relationship Id="rId7" Type="http://schemas.openxmlformats.org/officeDocument/2006/relationships/image" Target="../media/image171.png"/><Relationship Id="rId12" Type="http://schemas.openxmlformats.org/officeDocument/2006/relationships/image" Target="../media/image2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0.png"/><Relationship Id="rId5" Type="http://schemas.openxmlformats.org/officeDocument/2006/relationships/image" Target="../media/image151.png"/><Relationship Id="rId15" Type="http://schemas.openxmlformats.org/officeDocument/2006/relationships/image" Target="../media/image251.png"/><Relationship Id="rId10" Type="http://schemas.openxmlformats.org/officeDocument/2006/relationships/image" Target="../media/image201.png"/><Relationship Id="rId4" Type="http://schemas.openxmlformats.org/officeDocument/2006/relationships/image" Target="../media/image141.png"/><Relationship Id="rId9" Type="http://schemas.openxmlformats.org/officeDocument/2006/relationships/image" Target="../media/image190.png"/><Relationship Id="rId14" Type="http://schemas.openxmlformats.org/officeDocument/2006/relationships/image" Target="../media/image2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80.png"/><Relationship Id="rId10" Type="http://schemas.openxmlformats.org/officeDocument/2006/relationships/image" Target="../media/image130.png"/><Relationship Id="rId4" Type="http://schemas.openxmlformats.org/officeDocument/2006/relationships/image" Target="../media/image70.png"/><Relationship Id="rId9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DE10AA-D2C0-410A-91E3-CC4472F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92" y="144342"/>
            <a:ext cx="2161905" cy="885714"/>
          </a:xfrm>
          <a:prstGeom prst="rect">
            <a:avLst/>
          </a:prstGeom>
        </p:spPr>
      </p:pic>
      <p:pic>
        <p:nvPicPr>
          <p:cNvPr id="10" name="Immagine 9" descr="Immagine che contiene chitarra&#10;&#10;Descrizione generata automaticamente">
            <a:extLst>
              <a:ext uri="{FF2B5EF4-FFF2-40B4-BE49-F238E27FC236}">
                <a16:creationId xmlns:a16="http://schemas.microsoft.com/office/drawing/2014/main" id="{179829D3-4DD9-49A9-9934-035558D81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09" y="88058"/>
            <a:ext cx="2065412" cy="9982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650D3C-BF11-4093-B01B-4D7872DC44B2}"/>
              </a:ext>
            </a:extLst>
          </p:cNvPr>
          <p:cNvSpPr txBox="1"/>
          <p:nvPr/>
        </p:nvSpPr>
        <p:spPr>
          <a:xfrm>
            <a:off x="0" y="61917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a cura dell’ Ing. Carmela Concilio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66FD6231-7773-41E6-A756-B5AA716967C1}"/>
              </a:ext>
            </a:extLst>
          </p:cNvPr>
          <p:cNvSpPr txBox="1">
            <a:spLocks/>
          </p:cNvSpPr>
          <p:nvPr/>
        </p:nvSpPr>
        <p:spPr>
          <a:xfrm>
            <a:off x="0" y="60355"/>
            <a:ext cx="12192000" cy="28472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300"/>
              </a:spcBef>
            </a:pPr>
            <a:r>
              <a:rPr lang="it-IT" sz="2800" b="0" dirty="0"/>
              <a:t>corso di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TRASMISSIONE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DEL CALORE</a:t>
            </a:r>
          </a:p>
          <a:p>
            <a:pPr algn="ctr">
              <a:spcBef>
                <a:spcPts val="300"/>
              </a:spcBef>
            </a:pPr>
            <a:r>
              <a:rPr lang="it-IT" sz="2800" b="0" i="1" dirty="0"/>
              <a:t>aa 2020/21</a:t>
            </a:r>
          </a:p>
          <a:p>
            <a:pPr algn="ctr">
              <a:spcBef>
                <a:spcPts val="300"/>
              </a:spcBef>
            </a:pPr>
            <a:r>
              <a:rPr lang="it-IT" sz="2800" b="0" dirty="0"/>
              <a:t>Prof. Gennaro CUCCURULLO</a:t>
            </a:r>
          </a:p>
          <a:p>
            <a:pPr algn="ctr"/>
            <a:endParaRPr lang="it-IT" sz="2800" b="0" i="1" dirty="0"/>
          </a:p>
          <a:p>
            <a:pPr algn="ctr"/>
            <a:endParaRPr lang="it-IT" sz="2800" b="0" dirty="0"/>
          </a:p>
          <a:p>
            <a:pPr algn="ctr">
              <a:spcBef>
                <a:spcPts val="1200"/>
              </a:spcBef>
            </a:pPr>
            <a:endParaRPr lang="it-IT" sz="4400" b="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31691D-A47D-4E1A-BADD-F20970F77BF7}"/>
              </a:ext>
            </a:extLst>
          </p:cNvPr>
          <p:cNvSpPr txBox="1"/>
          <p:nvPr/>
        </p:nvSpPr>
        <p:spPr>
          <a:xfrm>
            <a:off x="-84841" y="354482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 Esercitazione 13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F74B4E-077C-4D88-9E64-660C51C87759}"/>
              </a:ext>
            </a:extLst>
          </p:cNvPr>
          <p:cNvSpPr txBox="1"/>
          <p:nvPr/>
        </p:nvSpPr>
        <p:spPr>
          <a:xfrm>
            <a:off x="0" y="454018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Irraggiamento</a:t>
            </a:r>
          </a:p>
        </p:txBody>
      </p:sp>
    </p:spTree>
    <p:extLst>
      <p:ext uri="{BB962C8B-B14F-4D97-AF65-F5344CB8AC3E}">
        <p14:creationId xmlns:p14="http://schemas.microsoft.com/office/powerpoint/2010/main" val="255636891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Irraggiamento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828600" y="1377827"/>
                <a:ext cx="4285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∙26∙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∙1=0.0816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00" y="1377827"/>
                <a:ext cx="428501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828600" y="2924560"/>
                <a:ext cx="2472920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𝑐𝑜𝑛𝑣</m:t>
                          </m:r>
                        </m:sub>
                      </m:sSub>
                      <m:r>
                        <a:rPr lang="it-IT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Tw</m:t>
                          </m:r>
                          <m:r>
                            <a:rPr lang="it-IT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it-IT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Tf</m:t>
                          </m:r>
                        </m:e>
                      </m:d>
                    </m:oMath>
                  </m:oMathPara>
                </a14:m>
                <a:endParaRPr lang="it-IT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00" y="2924560"/>
                <a:ext cx="2472920" cy="379848"/>
              </a:xfrm>
              <a:prstGeom prst="rect">
                <a:avLst/>
              </a:prstGeom>
              <a:blipFill>
                <a:blip r:embed="rId3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828598" y="4707127"/>
                <a:ext cx="4704365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it-IT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t-IT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273+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Tw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273+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Tamb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8" y="4707127"/>
                <a:ext cx="4704365" cy="404983"/>
              </a:xfrm>
              <a:prstGeom prst="rect">
                <a:avLst/>
              </a:prstGeom>
              <a:blipFill>
                <a:blip r:embed="rId4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913660" y="2192102"/>
                <a:ext cx="2066271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𝑐𝑜𝑛𝑣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60" y="2192102"/>
                <a:ext cx="2066271" cy="287515"/>
              </a:xfrm>
              <a:prstGeom prst="rect">
                <a:avLst/>
              </a:prstGeom>
              <a:blipFill>
                <a:blip r:embed="rId5"/>
                <a:stretch>
                  <a:fillRect l="-2950" t="-12766" r="-590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828598" y="3604426"/>
                <a:ext cx="4556440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𝑐𝑜𝑛𝑣</m:t>
                          </m:r>
                        </m:sub>
                      </m:sSub>
                      <m:r>
                        <a:rPr lang="it-IT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8 ∙</m:t>
                      </m:r>
                      <m:r>
                        <a:rPr lang="it-IT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0.0816</m:t>
                      </m:r>
                      <m:r>
                        <a:rPr lang="it-IT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120−10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=71.88 </m:t>
                      </m:r>
                      <m:r>
                        <a:rPr lang="it-IT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8" y="3604426"/>
                <a:ext cx="4556440" cy="379848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828599" y="5461756"/>
                <a:ext cx="7671716" cy="415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it-IT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0.0816</m:t>
                      </m:r>
                      <m:r>
                        <a:rPr lang="it-IT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it-IT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5.67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it-IT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273+</m:t>
                                  </m:r>
                                  <m:r>
                                    <a:rPr lang="it-IT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273+</m:t>
                                  </m:r>
                                  <m:r>
                                    <a:rPr lang="it-IT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=64.62 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9" y="5461756"/>
                <a:ext cx="7671716" cy="415242"/>
              </a:xfrm>
              <a:prstGeom prst="rect">
                <a:avLst/>
              </a:prstGeom>
              <a:blipFill>
                <a:blip r:embed="rId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3529562" y="2202271"/>
                <a:ext cx="3314754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=71.88+64.62=136.5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62" y="2202271"/>
                <a:ext cx="3314754" cy="287515"/>
              </a:xfrm>
              <a:prstGeom prst="rect">
                <a:avLst/>
              </a:prstGeom>
              <a:blipFill>
                <a:blip r:embed="rId8"/>
                <a:stretch>
                  <a:fillRect l="-1654" t="-10638" r="-735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797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l="25914" t="55588" r="43017" b="24740"/>
          <a:stretch/>
        </p:blipFill>
        <p:spPr>
          <a:xfrm rot="673750">
            <a:off x="2055340" y="3098985"/>
            <a:ext cx="5681962" cy="194678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397" r="34304"/>
          <a:stretch/>
        </p:blipFill>
        <p:spPr>
          <a:xfrm>
            <a:off x="7872467" y="2079390"/>
            <a:ext cx="1398807" cy="4231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164162" y="770904"/>
                <a:ext cx="11647623" cy="106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/>
              </a:p>
              <a:p>
                <a:r>
                  <a:rPr lang="it-IT" dirty="0"/>
                  <a:t> </a:t>
                </a:r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Si ripeta l’esercizio precedente linearizzando il problema, ossia introducendo il coefficiente di scambio radiativo,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riferito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𝑎𝑚𝑏</m:t>
                        </m:r>
                      </m:sub>
                    </m:sSub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t-IT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it-IT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𝑎𝑚𝑏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. </a:t>
                </a:r>
                <a:endParaRPr lang="it-IT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2" y="770904"/>
                <a:ext cx="11647623" cy="1062535"/>
              </a:xfrm>
              <a:prstGeom prst="rect">
                <a:avLst/>
              </a:prstGeom>
              <a:blipFill>
                <a:blip r:embed="rId4"/>
                <a:stretch>
                  <a:fillRect b="-1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Irraggiamento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</p:txBody>
      </p:sp>
      <p:sp>
        <p:nvSpPr>
          <p:cNvPr id="5" name="Rettangolo 4"/>
          <p:cNvSpPr/>
          <p:nvPr/>
        </p:nvSpPr>
        <p:spPr>
          <a:xfrm>
            <a:off x="7748834" y="3214540"/>
            <a:ext cx="612742" cy="857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7245461" y="4675810"/>
                <a:ext cx="187341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=10°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61" y="4675810"/>
                <a:ext cx="1873415" cy="369332"/>
              </a:xfrm>
              <a:prstGeom prst="rect">
                <a:avLst/>
              </a:prstGeom>
              <a:blipFill>
                <a:blip r:embed="rId5"/>
                <a:stretch>
                  <a:fillRect l="-647" b="-1428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ttore 4 14"/>
          <p:cNvCxnSpPr/>
          <p:nvPr/>
        </p:nvCxnSpPr>
        <p:spPr>
          <a:xfrm flipV="1">
            <a:off x="2520435" y="3429607"/>
            <a:ext cx="628924" cy="279839"/>
          </a:xfrm>
          <a:prstGeom prst="bentConnector3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2759483" y="3014281"/>
                <a:ext cx="7289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𝑊</m:t>
                          </m:r>
                        </m:sub>
                      </m:sSub>
                      <m:r>
                        <a:rPr lang="it-IT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ε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483" y="3014281"/>
                <a:ext cx="7289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0"/>
          <p:cNvSpPr>
            <a:spLocks/>
          </p:cNvSpPr>
          <p:nvPr/>
        </p:nvSpPr>
        <p:spPr bwMode="auto">
          <a:xfrm rot="4653853" flipV="1">
            <a:off x="4221018" y="2772286"/>
            <a:ext cx="213381" cy="78345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3766813" y="2807365"/>
                <a:ext cx="112179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813" y="2807365"/>
                <a:ext cx="1121790" cy="391582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394445" y="4854353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Dati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05502" y="5981279"/>
                <a:ext cx="107067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2" y="5981279"/>
                <a:ext cx="1070678" cy="299249"/>
              </a:xfrm>
              <a:prstGeom prst="rect">
                <a:avLst/>
              </a:prstGeom>
              <a:blipFill>
                <a:blip r:embed="rId8"/>
                <a:stretch>
                  <a:fillRect l="-4571" r="-4000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2224931" y="5489158"/>
                <a:ext cx="871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31" y="5489158"/>
                <a:ext cx="871136" cy="276999"/>
              </a:xfrm>
              <a:prstGeom prst="rect">
                <a:avLst/>
              </a:prstGeom>
              <a:blipFill>
                <a:blip r:embed="rId9"/>
                <a:stretch>
                  <a:fillRect l="-5594" r="-2797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432947" y="5485864"/>
                <a:ext cx="1232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47" y="5485864"/>
                <a:ext cx="1232197" cy="276999"/>
              </a:xfrm>
              <a:prstGeom prst="rect">
                <a:avLst/>
              </a:prstGeom>
              <a:blipFill>
                <a:blip r:embed="rId10"/>
                <a:stretch>
                  <a:fillRect l="-3465" r="-1980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2187807" y="5981279"/>
                <a:ext cx="1242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=120°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807" y="5981279"/>
                <a:ext cx="1242776" cy="276999"/>
              </a:xfrm>
              <a:prstGeom prst="rect">
                <a:avLst/>
              </a:prstGeom>
              <a:blipFill>
                <a:blip r:embed="rId11"/>
                <a:stretch>
                  <a:fillRect l="-3922" r="-2941"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3744934" y="5463972"/>
                <a:ext cx="13474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934" y="5463972"/>
                <a:ext cx="1347484" cy="276999"/>
              </a:xfrm>
              <a:prstGeom prst="rect">
                <a:avLst/>
              </a:prstGeom>
              <a:blipFill>
                <a:blip r:embed="rId12"/>
                <a:stretch>
                  <a:fillRect l="-3167" r="-3167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3744934" y="5981278"/>
                <a:ext cx="783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934" y="5981278"/>
                <a:ext cx="783163" cy="276999"/>
              </a:xfrm>
              <a:prstGeom prst="rect">
                <a:avLst/>
              </a:prstGeom>
              <a:blipFill>
                <a:blip r:embed="rId13"/>
                <a:stretch>
                  <a:fillRect l="-3101" r="-6202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diritto 28"/>
          <p:cNvCxnSpPr/>
          <p:nvPr/>
        </p:nvCxnSpPr>
        <p:spPr>
          <a:xfrm>
            <a:off x="2386750" y="4675810"/>
            <a:ext cx="522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931814" y="4571022"/>
            <a:ext cx="2835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L</a:t>
            </a:r>
          </a:p>
        </p:txBody>
      </p:sp>
      <p:cxnSp>
        <p:nvCxnSpPr>
          <p:cNvPr id="31" name="Connettore diritto 30"/>
          <p:cNvCxnSpPr/>
          <p:nvPr/>
        </p:nvCxnSpPr>
        <p:spPr>
          <a:xfrm>
            <a:off x="2337280" y="4604972"/>
            <a:ext cx="98938" cy="169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/>
          <p:cNvCxnSpPr/>
          <p:nvPr/>
        </p:nvCxnSpPr>
        <p:spPr>
          <a:xfrm>
            <a:off x="7583119" y="4581571"/>
            <a:ext cx="98938" cy="169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14"/>
          <a:srcRect l="92493" t="32144" r="4972" b="49833"/>
          <a:stretch/>
        </p:blipFill>
        <p:spPr>
          <a:xfrm>
            <a:off x="1904526" y="3643459"/>
            <a:ext cx="207576" cy="8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3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Irraggiamento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828600" y="1377827"/>
                <a:ext cx="4285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∙26∙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∙1=0.0816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00" y="1377827"/>
                <a:ext cx="428501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913660" y="2192102"/>
                <a:ext cx="2066271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𝑐𝑜𝑛𝑣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60" y="2192102"/>
                <a:ext cx="2066271" cy="287515"/>
              </a:xfrm>
              <a:prstGeom prst="rect">
                <a:avLst/>
              </a:prstGeom>
              <a:blipFill>
                <a:blip r:embed="rId3"/>
                <a:stretch>
                  <a:fillRect l="-2950" t="-12766" r="-590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3529562" y="2202271"/>
                <a:ext cx="3442994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=71.88+36.94=108.83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62" y="2202271"/>
                <a:ext cx="3442994" cy="287515"/>
              </a:xfrm>
              <a:prstGeom prst="rect">
                <a:avLst/>
              </a:prstGeom>
              <a:blipFill>
                <a:blip r:embed="rId4"/>
                <a:stretch>
                  <a:fillRect l="-1593" t="-10638" r="-708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-314649" y="3852532"/>
                <a:ext cx="8330153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=4⁢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𝑇𝑎𝑚𝑏</m:t>
                              </m:r>
                            </m:e>
                          </m:d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Tw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Tamb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4649" y="3852532"/>
                <a:ext cx="8330153" cy="404983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202525" y="4591768"/>
                <a:ext cx="10097067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=4⁢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∙5.67∙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⁢⁢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0.0816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e>
                          </m:d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=36.94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25" y="4591768"/>
                <a:ext cx="10097067" cy="404983"/>
              </a:xfrm>
              <a:prstGeom prst="rect">
                <a:avLst/>
              </a:prstGeom>
              <a:blipFill>
                <a:blip r:embed="rId6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913660" y="3050333"/>
                <a:ext cx="1388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60" y="3050333"/>
                <a:ext cx="1388970" cy="276999"/>
              </a:xfrm>
              <a:prstGeom prst="rect">
                <a:avLst/>
              </a:prstGeom>
              <a:blipFill>
                <a:blip r:embed="rId7"/>
                <a:stretch>
                  <a:fillRect l="-3509" t="-2174" r="-877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1747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5" grpId="0"/>
      <p:bldP spid="4" grpId="0"/>
      <p:bldP spid="1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Irraggiamento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828600" y="1377827"/>
                <a:ext cx="4285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∙26∙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∙1=0.0816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00" y="1377827"/>
                <a:ext cx="428501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904838" y="2181234"/>
                <a:ext cx="2066271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𝑐𝑜𝑛𝑣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8" y="2181234"/>
                <a:ext cx="2066271" cy="287515"/>
              </a:xfrm>
              <a:prstGeom prst="rect">
                <a:avLst/>
              </a:prstGeom>
              <a:blipFill>
                <a:blip r:embed="rId3"/>
                <a:stretch>
                  <a:fillRect l="-2950" t="-12766" r="-590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3944695" y="2201551"/>
                <a:ext cx="3494290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=71.88+98.95=170.83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695" y="2201551"/>
                <a:ext cx="3494290" cy="287515"/>
              </a:xfrm>
              <a:prstGeom prst="rect">
                <a:avLst/>
              </a:prstGeom>
              <a:blipFill>
                <a:blip r:embed="rId4"/>
                <a:stretch>
                  <a:fillRect l="-1571" t="-10638" r="-873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-404768" y="2804455"/>
                <a:ext cx="8330153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=4⁢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𝑇𝑤</m:t>
                              </m:r>
                            </m:e>
                          </m:d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Tw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Tamb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768" y="2804455"/>
                <a:ext cx="8330153" cy="404983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251543" y="3544012"/>
                <a:ext cx="10097067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=4⁢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∙5.67∙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⁢⁢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</m:d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0.0816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e>
                          </m:d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=98.95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3" y="3544012"/>
                <a:ext cx="10097067" cy="404983"/>
              </a:xfrm>
              <a:prstGeom prst="rect">
                <a:avLst/>
              </a:prstGeom>
              <a:blipFill>
                <a:blip r:embed="rId6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606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Irraggiamento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828600" y="1377827"/>
                <a:ext cx="4285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∙26∙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∙1=0.0816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00" y="1377827"/>
                <a:ext cx="428501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913660" y="2192102"/>
                <a:ext cx="2066271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𝑐𝑜𝑛𝑣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60" y="2192102"/>
                <a:ext cx="2066271" cy="287515"/>
              </a:xfrm>
              <a:prstGeom prst="rect">
                <a:avLst/>
              </a:prstGeom>
              <a:blipFill>
                <a:blip r:embed="rId3"/>
                <a:stretch>
                  <a:fillRect l="-2950" t="-12766" r="-590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3529562" y="2202271"/>
                <a:ext cx="3314754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=71.88+62.95=134.8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62" y="2202271"/>
                <a:ext cx="3314754" cy="287515"/>
              </a:xfrm>
              <a:prstGeom prst="rect">
                <a:avLst/>
              </a:prstGeom>
              <a:blipFill>
                <a:blip r:embed="rId4"/>
                <a:stretch>
                  <a:fillRect l="-1654" t="-10638" r="-735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298095" y="3952499"/>
                <a:ext cx="8330153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=4⁢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Tamb</m:t>
                                      </m:r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Tw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Tw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Tamb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95" y="3952499"/>
                <a:ext cx="8330153" cy="769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828600" y="4800998"/>
                <a:ext cx="10097067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=4⁢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∙5.67∙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⁢⁢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120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0.0816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273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e>
                          </m:d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=62.95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00" y="4800998"/>
                <a:ext cx="10097067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1032235" y="3243862"/>
                <a:ext cx="1388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35" y="3243862"/>
                <a:ext cx="1388970" cy="276999"/>
              </a:xfrm>
              <a:prstGeom prst="rect">
                <a:avLst/>
              </a:prstGeom>
              <a:blipFill>
                <a:blip r:embed="rId7"/>
                <a:stretch>
                  <a:fillRect l="-3509" t="-2174" r="-1316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7393947" y="2192101"/>
                <a:ext cx="3314754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=71.88+64.62=136.5 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947" y="2192101"/>
                <a:ext cx="3314754" cy="287515"/>
              </a:xfrm>
              <a:prstGeom prst="rect">
                <a:avLst/>
              </a:prstGeom>
              <a:blipFill>
                <a:blip r:embed="rId8"/>
                <a:stretch>
                  <a:fillRect l="-1654" t="-12766" r="-735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6997947" y="2644515"/>
                <a:ext cx="4106754" cy="845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136.5−134.8</m:t>
                          </m:r>
                        </m:num>
                        <m:den>
                          <m:f>
                            <m:f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136.5+134.8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∙100=1.25%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947" y="2644515"/>
                <a:ext cx="4106754" cy="8456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892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5" grpId="0"/>
      <p:bldP spid="4" grpId="0"/>
      <p:bldP spid="15" grpId="0"/>
      <p:bldP spid="5" grpId="0"/>
      <p:bldP spid="1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Ricapitolando…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 scambio in cavità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22" y="970961"/>
            <a:ext cx="1041811" cy="2604527"/>
          </a:xfrm>
          <a:prstGeom prst="rect">
            <a:avLst/>
          </a:prstGeom>
        </p:spPr>
      </p:pic>
      <p:cxnSp>
        <p:nvCxnSpPr>
          <p:cNvPr id="11" name="Connettore 4 10"/>
          <p:cNvCxnSpPr/>
          <p:nvPr/>
        </p:nvCxnSpPr>
        <p:spPr>
          <a:xfrm flipV="1">
            <a:off x="2476717" y="2042734"/>
            <a:ext cx="649673" cy="23703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871866" y="1700222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4" name="Connettore 4 13"/>
          <p:cNvCxnSpPr/>
          <p:nvPr/>
        </p:nvCxnSpPr>
        <p:spPr>
          <a:xfrm rot="10800000">
            <a:off x="867266" y="2273224"/>
            <a:ext cx="608656" cy="3285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73383" y="1970041"/>
            <a:ext cx="28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9D38C93-C8C3-4E83-B43E-9A9712A1876F}"/>
              </a:ext>
            </a:extLst>
          </p:cNvPr>
          <p:cNvGrpSpPr/>
          <p:nvPr/>
        </p:nvGrpSpPr>
        <p:grpSpPr>
          <a:xfrm>
            <a:off x="4027772" y="1261806"/>
            <a:ext cx="5444137" cy="1824729"/>
            <a:chOff x="4760913" y="795682"/>
            <a:chExt cx="5444137" cy="3193965"/>
          </a:xfrm>
        </p:grpSpPr>
        <p:grpSp>
          <p:nvGrpSpPr>
            <p:cNvPr id="20586" name="Group 2154"/>
            <p:cNvGrpSpPr>
              <a:grpSpLocks/>
            </p:cNvGrpSpPr>
            <p:nvPr/>
          </p:nvGrpSpPr>
          <p:grpSpPr bwMode="auto">
            <a:xfrm>
              <a:off x="4760913" y="1539875"/>
              <a:ext cx="1362075" cy="1660525"/>
              <a:chOff x="7497" y="2426"/>
              <a:chExt cx="2145" cy="2613"/>
            </a:xfrm>
          </p:grpSpPr>
          <p:grpSp>
            <p:nvGrpSpPr>
              <p:cNvPr id="20590" name="Group 2158"/>
              <p:cNvGrpSpPr>
                <a:grpSpLocks/>
              </p:cNvGrpSpPr>
              <p:nvPr/>
            </p:nvGrpSpPr>
            <p:grpSpPr bwMode="auto">
              <a:xfrm>
                <a:off x="7685" y="2613"/>
                <a:ext cx="989" cy="2239"/>
                <a:chOff x="9450" y="3578"/>
                <a:chExt cx="1815" cy="2845"/>
              </a:xfrm>
            </p:grpSpPr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5689672" y="1672864"/>
                  <a:ext cx="509456" cy="582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it-IT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it-IT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31" name="Text 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89672" y="1672864"/>
                  <a:ext cx="509456" cy="582988"/>
                </a:xfrm>
                <a:prstGeom prst="rect">
                  <a:avLst/>
                </a:prstGeom>
                <a:blipFill>
                  <a:blip r:embed="rId3"/>
                  <a:stretch>
                    <a:fillRect b="-1090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uppo 32"/>
            <p:cNvGrpSpPr/>
            <p:nvPr/>
          </p:nvGrpSpPr>
          <p:grpSpPr>
            <a:xfrm>
              <a:off x="5059983" y="1671755"/>
              <a:ext cx="5145067" cy="1156457"/>
              <a:chOff x="860217" y="4848729"/>
              <a:chExt cx="3719512" cy="604623"/>
            </a:xfrm>
          </p:grpSpPr>
          <p:grpSp>
            <p:nvGrpSpPr>
              <p:cNvPr id="36" name="Gruppo 35"/>
              <p:cNvGrpSpPr/>
              <p:nvPr/>
            </p:nvGrpSpPr>
            <p:grpSpPr>
              <a:xfrm>
                <a:off x="860217" y="4848729"/>
                <a:ext cx="3719512" cy="604623"/>
                <a:chOff x="860217" y="4848729"/>
                <a:chExt cx="3719512" cy="60462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 Box 1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3640" y="5001840"/>
                      <a:ext cx="407987" cy="2857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it-IT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it-IT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kumimoji="0" lang="it-IT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Text Box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663640" y="5001840"/>
                      <a:ext cx="407987" cy="28575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t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 Box 1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0217" y="4999327"/>
                      <a:ext cx="354012" cy="3143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it-IT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it-IT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it-IT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𝑏</m:t>
                                </m:r>
                                <m:r>
                                  <a:rPr kumimoji="0" lang="it-IT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,1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 Box 1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60217" y="4999327"/>
                      <a:ext cx="354012" cy="31432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750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t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 Box 1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70281" y="4848729"/>
                      <a:ext cx="368300" cy="3000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0" 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12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 Box 1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270281" y="4848729"/>
                      <a:ext cx="368300" cy="30003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5952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t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7" name="Gruppo 46"/>
                <p:cNvGrpSpPr/>
                <p:nvPr/>
              </p:nvGrpSpPr>
              <p:grpSpPr>
                <a:xfrm>
                  <a:off x="1017379" y="5194589"/>
                  <a:ext cx="781050" cy="258763"/>
                  <a:chOff x="1017379" y="5194589"/>
                  <a:chExt cx="781050" cy="258763"/>
                </a:xfrm>
              </p:grpSpPr>
              <p:grpSp>
                <p:nvGrpSpPr>
                  <p:cNvPr id="10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280904" y="5194589"/>
                    <a:ext cx="354013" cy="258763"/>
                    <a:chOff x="12645" y="3170"/>
                    <a:chExt cx="5956" cy="2571"/>
                  </a:xfrm>
                </p:grpSpPr>
                <p:grpSp>
                  <p:nvGrpSpPr>
                    <p:cNvPr id="103" name="Group 1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45" y="3170"/>
                      <a:ext cx="2978" cy="2569"/>
                      <a:chOff x="12645" y="3170"/>
                      <a:chExt cx="2978" cy="2569"/>
                    </a:xfrm>
                  </p:grpSpPr>
                  <p:grpSp>
                    <p:nvGrpSpPr>
                      <p:cNvPr id="113" name="Group 1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45" y="3170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118" name="AutoShape 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19" name="AutoShape 1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0" name="AutoShape 1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114" name="Group 1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34" y="3171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115" name="AutoShape 1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16" name="AutoShap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17" name="AutoShap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104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23" y="3172"/>
                      <a:ext cx="2978" cy="2569"/>
                      <a:chOff x="12645" y="3170"/>
                      <a:chExt cx="2978" cy="2569"/>
                    </a:xfrm>
                  </p:grpSpPr>
                  <p:grpSp>
                    <p:nvGrpSpPr>
                      <p:cNvPr id="105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45" y="3170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110" name="AutoShape 1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11" name="AutoShape 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12" name="AutoShape 1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106" name="Group 1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34" y="3171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107" name="AutoShape 1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8" name="AutoShape 1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9" name="AutoShape 1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  <p:sp>
                <p:nvSpPr>
                  <p:cNvPr id="101" name="AutoShape 99"/>
                  <p:cNvSpPr>
                    <a:spLocks noChangeShapeType="1"/>
                  </p:cNvSpPr>
                  <p:nvPr/>
                </p:nvSpPr>
                <p:spPr bwMode="auto">
                  <a:xfrm>
                    <a:off x="1633329" y="5320002"/>
                    <a:ext cx="1651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02" name="AutoShape 97"/>
                  <p:cNvSpPr>
                    <a:spLocks noChangeShapeType="1"/>
                  </p:cNvSpPr>
                  <p:nvPr/>
                </p:nvSpPr>
                <p:spPr bwMode="auto">
                  <a:xfrm>
                    <a:off x="1017379" y="5327939"/>
                    <a:ext cx="258763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48" name="AutoShape 95"/>
                <p:cNvSpPr>
                  <a:spLocks noChangeArrowheads="1"/>
                </p:cNvSpPr>
                <p:nvPr/>
              </p:nvSpPr>
              <p:spPr bwMode="auto">
                <a:xfrm>
                  <a:off x="990392" y="5280314"/>
                  <a:ext cx="90487" cy="90488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" name="AutoShape 94"/>
                <p:cNvSpPr>
                  <a:spLocks noChangeArrowheads="1"/>
                </p:cNvSpPr>
                <p:nvPr/>
              </p:nvSpPr>
              <p:spPr bwMode="auto">
                <a:xfrm>
                  <a:off x="1803192" y="5285077"/>
                  <a:ext cx="90487" cy="90487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" name="AutoShape 93"/>
                <p:cNvSpPr>
                  <a:spLocks noChangeArrowheads="1"/>
                </p:cNvSpPr>
                <p:nvPr/>
              </p:nvSpPr>
              <p:spPr bwMode="auto">
                <a:xfrm>
                  <a:off x="2989054" y="5275552"/>
                  <a:ext cx="90488" cy="90487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" name="AutoShape 92"/>
                <p:cNvSpPr>
                  <a:spLocks noChangeArrowheads="1"/>
                </p:cNvSpPr>
                <p:nvPr/>
              </p:nvSpPr>
              <p:spPr bwMode="auto">
                <a:xfrm>
                  <a:off x="3830429" y="5273964"/>
                  <a:ext cx="90488" cy="90488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grpSp>
              <p:nvGrpSpPr>
                <p:cNvPr id="52" name="Gruppo 51"/>
                <p:cNvGrpSpPr/>
                <p:nvPr/>
              </p:nvGrpSpPr>
              <p:grpSpPr>
                <a:xfrm>
                  <a:off x="1893679" y="5191414"/>
                  <a:ext cx="1936750" cy="261938"/>
                  <a:chOff x="1893679" y="5191414"/>
                  <a:chExt cx="1936750" cy="261938"/>
                </a:xfrm>
              </p:grpSpPr>
              <p:grpSp>
                <p:nvGrpSpPr>
                  <p:cNvPr id="5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211304" y="5191414"/>
                    <a:ext cx="354013" cy="258763"/>
                    <a:chOff x="12645" y="3170"/>
                    <a:chExt cx="5956" cy="2571"/>
                  </a:xfrm>
                </p:grpSpPr>
                <p:grpSp>
                  <p:nvGrpSpPr>
                    <p:cNvPr id="80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45" y="3170"/>
                      <a:ext cx="2978" cy="2569"/>
                      <a:chOff x="12645" y="3170"/>
                      <a:chExt cx="2978" cy="2569"/>
                    </a:xfrm>
                  </p:grpSpPr>
                  <p:grpSp>
                    <p:nvGrpSpPr>
                      <p:cNvPr id="92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45" y="3170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97" name="AutoShape 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8" name="AutoShape 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9" name="AutoShap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93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34" y="3171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94" name="AutoShape 1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5" name="AutoShap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6" name="AutoShape 1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82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23" y="3172"/>
                      <a:ext cx="2978" cy="2569"/>
                      <a:chOff x="12645" y="3170"/>
                      <a:chExt cx="2978" cy="2569"/>
                    </a:xfrm>
                  </p:grpSpPr>
                  <p:grpSp>
                    <p:nvGrpSpPr>
                      <p:cNvPr id="83" name="Group 1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45" y="3170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89" name="AutoShap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0" name="AutoShap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1" name="AutoShape 1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84" name="Group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34" y="3171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85" name="AutoShap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87" name="AutoShape 1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88" name="AutoShape 1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  <p:sp>
                <p:nvSpPr>
                  <p:cNvPr id="56" name="AutoShape 96"/>
                  <p:cNvSpPr>
                    <a:spLocks noChangeShapeType="1"/>
                  </p:cNvSpPr>
                  <p:nvPr/>
                </p:nvSpPr>
                <p:spPr bwMode="auto">
                  <a:xfrm>
                    <a:off x="3571667" y="5320002"/>
                    <a:ext cx="2587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grpSp>
                <p:nvGrpSpPr>
                  <p:cNvPr id="57" name="Gruppo 56"/>
                  <p:cNvGrpSpPr/>
                  <p:nvPr/>
                </p:nvGrpSpPr>
                <p:grpSpPr>
                  <a:xfrm>
                    <a:off x="1893679" y="5194589"/>
                    <a:ext cx="1095375" cy="258763"/>
                    <a:chOff x="1893679" y="5194589"/>
                    <a:chExt cx="1095375" cy="258763"/>
                  </a:xfrm>
                </p:grpSpPr>
                <p:grpSp>
                  <p:nvGrpSpPr>
                    <p:cNvPr id="59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9917" y="5194589"/>
                      <a:ext cx="354012" cy="258763"/>
                      <a:chOff x="12645" y="3170"/>
                      <a:chExt cx="5956" cy="2571"/>
                    </a:xfrm>
                  </p:grpSpPr>
                  <p:grpSp>
                    <p:nvGrpSpPr>
                      <p:cNvPr id="62" name="Group 1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45" y="3170"/>
                        <a:ext cx="2978" cy="2569"/>
                        <a:chOff x="12645" y="3170"/>
                        <a:chExt cx="2978" cy="2569"/>
                      </a:xfrm>
                    </p:grpSpPr>
                    <p:grpSp>
                      <p:nvGrpSpPr>
                        <p:cNvPr id="72" name="Group 1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645" y="3170"/>
                          <a:ext cx="1489" cy="2568"/>
                          <a:chOff x="12645" y="3170"/>
                          <a:chExt cx="1489" cy="2568"/>
                        </a:xfrm>
                      </p:grpSpPr>
                      <p:sp>
                        <p:nvSpPr>
                          <p:cNvPr id="77" name="AutoShape 1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5" y="3170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8" name="AutoShape 1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12" y="3171"/>
                            <a:ext cx="762" cy="256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9" name="AutoShape 1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74" y="4448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73" name="Group 1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34" y="3171"/>
                          <a:ext cx="1489" cy="2568"/>
                          <a:chOff x="12645" y="3170"/>
                          <a:chExt cx="1489" cy="2568"/>
                        </a:xfrm>
                      </p:grpSpPr>
                      <p:sp>
                        <p:nvSpPr>
                          <p:cNvPr id="74" name="AutoShape 1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5" y="3170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5" name="AutoShape 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12" y="3171"/>
                            <a:ext cx="762" cy="256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6" name="AutoShap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74" y="4448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63" name="Group 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23" y="3172"/>
                        <a:ext cx="2978" cy="2569"/>
                        <a:chOff x="12645" y="3170"/>
                        <a:chExt cx="2978" cy="2569"/>
                      </a:xfrm>
                    </p:grpSpPr>
                    <p:grpSp>
                      <p:nvGrpSpPr>
                        <p:cNvPr id="64" name="Group 1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645" y="3170"/>
                          <a:ext cx="1489" cy="2568"/>
                          <a:chOff x="12645" y="3170"/>
                          <a:chExt cx="1489" cy="2568"/>
                        </a:xfrm>
                      </p:grpSpPr>
                      <p:sp>
                        <p:nvSpPr>
                          <p:cNvPr id="69" name="AutoShape 1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5" y="3170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0" name="AutoShape 1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12" y="3171"/>
                            <a:ext cx="762" cy="256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1" name="AutoShape 1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74" y="4448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65" name="Group 1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34" y="3171"/>
                          <a:ext cx="1489" cy="2568"/>
                          <a:chOff x="12645" y="3170"/>
                          <a:chExt cx="1489" cy="2568"/>
                        </a:xfrm>
                      </p:grpSpPr>
                      <p:sp>
                        <p:nvSpPr>
                          <p:cNvPr id="66" name="AutoShap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5" y="3170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7" name="AutoShape 1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12" y="3171"/>
                            <a:ext cx="762" cy="256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8" name="AutoShap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74" y="4448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sp>
                  <p:nvSpPr>
                    <p:cNvPr id="60" name="AutoShap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23929" y="5323177"/>
                      <a:ext cx="3651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7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1" name="AutoShap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93679" y="5327939"/>
                      <a:ext cx="3778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7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58" name="AutoShape 90"/>
                  <p:cNvSpPr>
                    <a:spLocks noChangeShapeType="1"/>
                  </p:cNvSpPr>
                  <p:nvPr/>
                </p:nvSpPr>
                <p:spPr bwMode="auto">
                  <a:xfrm>
                    <a:off x="3079542" y="5320002"/>
                    <a:ext cx="12541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53" name="Rectangle 179"/>
                <p:cNvSpPr>
                  <a:spLocks noChangeArrowheads="1"/>
                </p:cNvSpPr>
                <p:nvPr/>
              </p:nvSpPr>
              <p:spPr bwMode="auto">
                <a:xfrm>
                  <a:off x="4579729" y="5070764"/>
                  <a:ext cx="0" cy="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" name="Rectangle 187"/>
                <p:cNvSpPr>
                  <a:spLocks noChangeArrowheads="1"/>
                </p:cNvSpPr>
                <p:nvPr/>
              </p:nvSpPr>
              <p:spPr bwMode="auto">
                <a:xfrm>
                  <a:off x="4579729" y="5375564"/>
                  <a:ext cx="0" cy="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37" name="Arco 36"/>
              <p:cNvSpPr/>
              <p:nvPr/>
            </p:nvSpPr>
            <p:spPr>
              <a:xfrm>
                <a:off x="1803165" y="5282966"/>
                <a:ext cx="90000" cy="90000"/>
              </a:xfrm>
              <a:prstGeom prst="arc">
                <a:avLst>
                  <a:gd name="adj1" fmla="val 16200000"/>
                  <a:gd name="adj2" fmla="val 5459720"/>
                </a:avLst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9086827" y="1935507"/>
                  <a:ext cx="489692" cy="601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20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kumimoji="0" lang="it-IT" sz="20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it-IT" sz="20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𝑏</m:t>
                            </m:r>
                            <m:r>
                              <a:rPr kumimoji="0" lang="it-IT" sz="20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kumimoji="0" lang="it-IT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21" name="Text 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86827" y="1935507"/>
                  <a:ext cx="489692" cy="601206"/>
                </a:xfrm>
                <a:prstGeom prst="rect">
                  <a:avLst/>
                </a:prstGeom>
                <a:blipFill>
                  <a:blip r:embed="rId7"/>
                  <a:stretch>
                    <a:fillRect l="-17284" b="-196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7823814" y="1970041"/>
                  <a:ext cx="564354" cy="546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kumimoji="0" lang="it-IT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kumimoji="0" lang="it-IT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it-IT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22" name="Text 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23814" y="1970041"/>
                  <a:ext cx="564354" cy="546551"/>
                </a:xfrm>
                <a:prstGeom prst="rect">
                  <a:avLst/>
                </a:prstGeom>
                <a:blipFill>
                  <a:blip r:embed="rId8"/>
                  <a:stretch>
                    <a:fillRect b="-470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8349794" y="1728184"/>
                  <a:ext cx="509456" cy="582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it-IT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it-IT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23" name="Text 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49794" y="1728184"/>
                  <a:ext cx="509456" cy="582988"/>
                </a:xfrm>
                <a:prstGeom prst="rect">
                  <a:avLst/>
                </a:prstGeom>
                <a:blipFill>
                  <a:blip r:embed="rId9"/>
                  <a:stretch>
                    <a:fillRect b="-1090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Connettore diritto 16"/>
            <p:cNvCxnSpPr/>
            <p:nvPr/>
          </p:nvCxnSpPr>
          <p:spPr>
            <a:xfrm>
              <a:off x="5886751" y="1104181"/>
              <a:ext cx="14799" cy="2820838"/>
            </a:xfrm>
            <a:prstGeom prst="line">
              <a:avLst/>
            </a:prstGeom>
            <a:ln w="31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diritto 123"/>
            <p:cNvCxnSpPr/>
            <p:nvPr/>
          </p:nvCxnSpPr>
          <p:spPr>
            <a:xfrm>
              <a:off x="8556727" y="1168809"/>
              <a:ext cx="14799" cy="2820838"/>
            </a:xfrm>
            <a:prstGeom prst="line">
              <a:avLst/>
            </a:prstGeom>
            <a:ln w="31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CasellaDiTesto 124"/>
            <p:cNvSpPr txBox="1"/>
            <p:nvPr/>
          </p:nvSpPr>
          <p:spPr>
            <a:xfrm>
              <a:off x="8404981" y="800355"/>
              <a:ext cx="414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6" name="CasellaDiTesto 125"/>
            <p:cNvSpPr txBox="1"/>
            <p:nvPr/>
          </p:nvSpPr>
          <p:spPr>
            <a:xfrm>
              <a:off x="5711571" y="795682"/>
              <a:ext cx="282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asellaDiTesto 17"/>
                <p:cNvSpPr txBox="1"/>
                <p:nvPr/>
              </p:nvSpPr>
              <p:spPr>
                <a:xfrm>
                  <a:off x="5759192" y="3172988"/>
                  <a:ext cx="314317" cy="2875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>
            <p:sp>
              <p:nvSpPr>
                <p:cNvPr id="18" name="CasellaDiTes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9192" y="3172988"/>
                  <a:ext cx="314317" cy="287515"/>
                </a:xfrm>
                <a:prstGeom prst="rect">
                  <a:avLst/>
                </a:prstGeom>
                <a:blipFill>
                  <a:blip r:embed="rId10"/>
                  <a:stretch>
                    <a:fillRect l="-23077" t="-22222" r="-5769" b="-12963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AutoShape 158"/>
            <p:cNvSpPr>
              <a:spLocks noChangeShapeType="1"/>
            </p:cNvSpPr>
            <p:nvPr/>
          </p:nvSpPr>
          <p:spPr bwMode="auto">
            <a:xfrm>
              <a:off x="5711571" y="3102130"/>
              <a:ext cx="41503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" name="CasellaDiTesto 127"/>
                <p:cNvSpPr txBox="1"/>
                <p:nvPr/>
              </p:nvSpPr>
              <p:spPr>
                <a:xfrm>
                  <a:off x="8429445" y="3158856"/>
                  <a:ext cx="319639" cy="2875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>
            <p:sp>
              <p:nvSpPr>
                <p:cNvPr id="128" name="CasellaDiTesto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9445" y="3158856"/>
                  <a:ext cx="319639" cy="287515"/>
                </a:xfrm>
                <a:prstGeom prst="rect">
                  <a:avLst/>
                </a:prstGeom>
                <a:blipFill>
                  <a:blip r:embed="rId11"/>
                  <a:stretch>
                    <a:fillRect l="-23077" t="-18519" r="-5769" b="-12963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AutoShape 158"/>
            <p:cNvSpPr>
              <a:spLocks noChangeShapeType="1"/>
            </p:cNvSpPr>
            <p:nvPr/>
          </p:nvSpPr>
          <p:spPr bwMode="auto">
            <a:xfrm flipH="1">
              <a:off x="8374279" y="3102130"/>
              <a:ext cx="41503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0" name="CasellaDiTesto 129"/>
                <p:cNvSpPr txBox="1"/>
                <p:nvPr/>
              </p:nvSpPr>
              <p:spPr>
                <a:xfrm>
                  <a:off x="7110306" y="3177830"/>
                  <a:ext cx="412100" cy="2875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>
            <p:sp>
              <p:nvSpPr>
                <p:cNvPr id="130" name="CasellaDiTesto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306" y="3177830"/>
                  <a:ext cx="412100" cy="287515"/>
                </a:xfrm>
                <a:prstGeom prst="rect">
                  <a:avLst/>
                </a:prstGeom>
                <a:blipFill>
                  <a:blip r:embed="rId12"/>
                  <a:stretch>
                    <a:fillRect l="-17647" t="-18519" r="-4412" b="-12963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AutoShape 158"/>
            <p:cNvSpPr>
              <a:spLocks noChangeShapeType="1"/>
            </p:cNvSpPr>
            <p:nvPr/>
          </p:nvSpPr>
          <p:spPr bwMode="auto">
            <a:xfrm>
              <a:off x="7062685" y="3106972"/>
              <a:ext cx="41503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1026655" y="3838420"/>
                <a:ext cx="1540999" cy="56534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𝑏𝑘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55" y="3838420"/>
                <a:ext cx="1540999" cy="5653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asellaDiTesto 132"/>
              <p:cNvSpPr txBox="1"/>
              <p:nvPr/>
            </p:nvSpPr>
            <p:spPr>
              <a:xfrm>
                <a:off x="1026655" y="4604148"/>
                <a:ext cx="1307602" cy="56541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3" name="CasellaDiTesto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55" y="4604148"/>
                <a:ext cx="1307602" cy="5654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asellaDiTesto 133"/>
              <p:cNvSpPr txBox="1"/>
              <p:nvPr/>
            </p:nvSpPr>
            <p:spPr>
              <a:xfrm>
                <a:off x="5023428" y="4102988"/>
                <a:ext cx="1408271" cy="56387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4" name="CasellaDiTesto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28" y="4102988"/>
                <a:ext cx="1408271" cy="5638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asellaDiTesto 134"/>
              <p:cNvSpPr txBox="1"/>
              <p:nvPr/>
            </p:nvSpPr>
            <p:spPr>
              <a:xfrm>
                <a:off x="8075384" y="4094089"/>
                <a:ext cx="1418915" cy="56387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5" name="CasellaDiTesto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384" y="4094089"/>
                <a:ext cx="1418915" cy="5638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CasellaDiTesto 135"/>
              <p:cNvSpPr txBox="1"/>
              <p:nvPr/>
            </p:nvSpPr>
            <p:spPr>
              <a:xfrm>
                <a:off x="6662932" y="4946164"/>
                <a:ext cx="1347805" cy="56541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6" name="CasellaDiTesto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932" y="4946164"/>
                <a:ext cx="1347805" cy="5654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CasellaDiTesto 136"/>
          <p:cNvSpPr txBox="1"/>
          <p:nvPr/>
        </p:nvSpPr>
        <p:spPr>
          <a:xfrm>
            <a:off x="4603771" y="4168691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38" name="CasellaDiTesto 137"/>
          <p:cNvSpPr txBox="1"/>
          <p:nvPr/>
        </p:nvSpPr>
        <p:spPr>
          <a:xfrm>
            <a:off x="7660605" y="4149682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9" name="CasellaDiTesto 138"/>
          <p:cNvSpPr txBox="1"/>
          <p:nvPr/>
        </p:nvSpPr>
        <p:spPr>
          <a:xfrm flipH="1">
            <a:off x="6335150" y="5067434"/>
            <a:ext cx="35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48000" y="239794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it-IT" dirty="0"/>
          </a:p>
        </p:txBody>
      </p:sp>
      <p:pic>
        <p:nvPicPr>
          <p:cNvPr id="140" name="Immagine 1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p:sp>
        <p:nvSpPr>
          <p:cNvPr id="141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6953236" y="-80018"/>
            <a:ext cx="3960000" cy="3960000"/>
          </a:xfrm>
          <a:prstGeom prst="wedgeEllipseCallout">
            <a:avLst>
              <a:gd name="adj1" fmla="val 37951"/>
              <a:gd name="adj2" fmla="val 62853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data cavità può schematizzarsi in termini di resistenze superficiali e volumetriche, così realizzando dei circuiti elettrici equivalenti che possono essere risolti determinando le incognite correnti </a:t>
            </a:r>
            <a:r>
              <a:rPr lang="it-IT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potenziali </a:t>
            </a:r>
            <a:r>
              <a:rPr lang="it-IT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essendo noti i poteri emissivi di corpo nero delle superfici </a:t>
            </a:r>
            <a:r>
              <a:rPr lang="it-IT" sz="1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245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133" grpId="0" animBg="1"/>
      <p:bldP spid="134" grpId="0" animBg="1"/>
      <p:bldP spid="135" grpId="0" animBg="1"/>
      <p:bldP spid="136" grpId="0" animBg="1"/>
      <p:bldP spid="137" grpId="0"/>
      <p:bldP spid="138" grpId="0"/>
      <p:bldP spid="139" grpId="0"/>
      <p:bldP spid="1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Ricapitolando…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 scambio in cavità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22" y="970961"/>
            <a:ext cx="1041811" cy="2604527"/>
          </a:xfrm>
          <a:prstGeom prst="rect">
            <a:avLst/>
          </a:prstGeom>
        </p:spPr>
      </p:pic>
      <p:cxnSp>
        <p:nvCxnSpPr>
          <p:cNvPr id="11" name="Connettore 4 10"/>
          <p:cNvCxnSpPr/>
          <p:nvPr/>
        </p:nvCxnSpPr>
        <p:spPr>
          <a:xfrm flipV="1">
            <a:off x="2476717" y="2042734"/>
            <a:ext cx="649673" cy="23703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871866" y="1700222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4" name="Connettore 4 13"/>
          <p:cNvCxnSpPr/>
          <p:nvPr/>
        </p:nvCxnSpPr>
        <p:spPr>
          <a:xfrm rot="10800000">
            <a:off x="867266" y="2273224"/>
            <a:ext cx="608656" cy="3285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73383" y="1970041"/>
            <a:ext cx="28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5059983" y="2069554"/>
            <a:ext cx="5145067" cy="758658"/>
            <a:chOff x="792347" y="4843172"/>
            <a:chExt cx="3719512" cy="6046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1247567" y="4843752"/>
                  <a:ext cx="368300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it-IT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it-IT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Text 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47567" y="4843752"/>
                  <a:ext cx="368300" cy="3048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uppo 32"/>
            <p:cNvGrpSpPr/>
            <p:nvPr/>
          </p:nvGrpSpPr>
          <p:grpSpPr>
            <a:xfrm>
              <a:off x="792347" y="4843172"/>
              <a:ext cx="3719512" cy="604623"/>
              <a:chOff x="860217" y="4848729"/>
              <a:chExt cx="3719512" cy="604623"/>
            </a:xfrm>
          </p:grpSpPr>
          <p:grpSp>
            <p:nvGrpSpPr>
              <p:cNvPr id="36" name="Gruppo 35"/>
              <p:cNvGrpSpPr/>
              <p:nvPr/>
            </p:nvGrpSpPr>
            <p:grpSpPr>
              <a:xfrm>
                <a:off x="860217" y="4848729"/>
                <a:ext cx="3719512" cy="604623"/>
                <a:chOff x="860217" y="4848729"/>
                <a:chExt cx="3719512" cy="60462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 Box 1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3640" y="5001840"/>
                      <a:ext cx="407987" cy="2857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it-IT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it-IT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kumimoji="0" lang="it-IT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Text Box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663640" y="5001840"/>
                      <a:ext cx="407987" cy="28575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t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 Box 1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0217" y="4999327"/>
                      <a:ext cx="354012" cy="3143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it-IT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it-IT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it-IT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𝑏</m:t>
                                </m:r>
                                <m:r>
                                  <a:rPr kumimoji="0" lang="it-IT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,1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 Box 1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60217" y="4999327"/>
                      <a:ext cx="354012" cy="31432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750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t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 Box 1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70281" y="4848729"/>
                      <a:ext cx="368300" cy="3000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0" 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12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 Box 1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270281" y="4848729"/>
                      <a:ext cx="368300" cy="30003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5952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t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7" name="Gruppo 46"/>
                <p:cNvGrpSpPr/>
                <p:nvPr/>
              </p:nvGrpSpPr>
              <p:grpSpPr>
                <a:xfrm>
                  <a:off x="1017379" y="5194589"/>
                  <a:ext cx="781050" cy="258763"/>
                  <a:chOff x="1017379" y="5194589"/>
                  <a:chExt cx="781050" cy="258763"/>
                </a:xfrm>
              </p:grpSpPr>
              <p:grpSp>
                <p:nvGrpSpPr>
                  <p:cNvPr id="10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280904" y="5194589"/>
                    <a:ext cx="354013" cy="258763"/>
                    <a:chOff x="12645" y="3170"/>
                    <a:chExt cx="5956" cy="2571"/>
                  </a:xfrm>
                </p:grpSpPr>
                <p:grpSp>
                  <p:nvGrpSpPr>
                    <p:cNvPr id="103" name="Group 1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45" y="3170"/>
                      <a:ext cx="2978" cy="2569"/>
                      <a:chOff x="12645" y="3170"/>
                      <a:chExt cx="2978" cy="2569"/>
                    </a:xfrm>
                  </p:grpSpPr>
                  <p:grpSp>
                    <p:nvGrpSpPr>
                      <p:cNvPr id="113" name="Group 1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45" y="3170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118" name="AutoShape 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19" name="AutoShape 1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0" name="AutoShape 1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114" name="Group 1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34" y="3171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115" name="AutoShape 1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16" name="AutoShap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17" name="AutoShap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104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23" y="3172"/>
                      <a:ext cx="2978" cy="2569"/>
                      <a:chOff x="12645" y="3170"/>
                      <a:chExt cx="2978" cy="2569"/>
                    </a:xfrm>
                  </p:grpSpPr>
                  <p:grpSp>
                    <p:nvGrpSpPr>
                      <p:cNvPr id="105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45" y="3170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110" name="AutoShape 1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11" name="AutoShape 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12" name="AutoShape 1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106" name="Group 1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34" y="3171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107" name="AutoShape 1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8" name="AutoShape 1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9" name="AutoShape 1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  <p:sp>
                <p:nvSpPr>
                  <p:cNvPr id="101" name="AutoShape 99"/>
                  <p:cNvSpPr>
                    <a:spLocks noChangeShapeType="1"/>
                  </p:cNvSpPr>
                  <p:nvPr/>
                </p:nvSpPr>
                <p:spPr bwMode="auto">
                  <a:xfrm>
                    <a:off x="1633329" y="5320002"/>
                    <a:ext cx="1651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02" name="AutoShape 97"/>
                  <p:cNvSpPr>
                    <a:spLocks noChangeShapeType="1"/>
                  </p:cNvSpPr>
                  <p:nvPr/>
                </p:nvSpPr>
                <p:spPr bwMode="auto">
                  <a:xfrm>
                    <a:off x="1017379" y="5327939"/>
                    <a:ext cx="258763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48" name="AutoShape 95"/>
                <p:cNvSpPr>
                  <a:spLocks noChangeArrowheads="1"/>
                </p:cNvSpPr>
                <p:nvPr/>
              </p:nvSpPr>
              <p:spPr bwMode="auto">
                <a:xfrm>
                  <a:off x="990392" y="5280314"/>
                  <a:ext cx="90487" cy="90488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" name="AutoShape 94"/>
                <p:cNvSpPr>
                  <a:spLocks noChangeArrowheads="1"/>
                </p:cNvSpPr>
                <p:nvPr/>
              </p:nvSpPr>
              <p:spPr bwMode="auto">
                <a:xfrm>
                  <a:off x="1803192" y="5285077"/>
                  <a:ext cx="90487" cy="90487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" name="AutoShape 93"/>
                <p:cNvSpPr>
                  <a:spLocks noChangeArrowheads="1"/>
                </p:cNvSpPr>
                <p:nvPr/>
              </p:nvSpPr>
              <p:spPr bwMode="auto">
                <a:xfrm>
                  <a:off x="2989054" y="5275552"/>
                  <a:ext cx="90488" cy="90487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" name="AutoShape 92"/>
                <p:cNvSpPr>
                  <a:spLocks noChangeArrowheads="1"/>
                </p:cNvSpPr>
                <p:nvPr/>
              </p:nvSpPr>
              <p:spPr bwMode="auto">
                <a:xfrm>
                  <a:off x="3830429" y="5273964"/>
                  <a:ext cx="90488" cy="90488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grpSp>
              <p:nvGrpSpPr>
                <p:cNvPr id="52" name="Gruppo 51"/>
                <p:cNvGrpSpPr/>
                <p:nvPr/>
              </p:nvGrpSpPr>
              <p:grpSpPr>
                <a:xfrm>
                  <a:off x="1893679" y="5191414"/>
                  <a:ext cx="1936750" cy="261938"/>
                  <a:chOff x="1893679" y="5191414"/>
                  <a:chExt cx="1936750" cy="261938"/>
                </a:xfrm>
              </p:grpSpPr>
              <p:grpSp>
                <p:nvGrpSpPr>
                  <p:cNvPr id="5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211304" y="5191414"/>
                    <a:ext cx="354013" cy="258763"/>
                    <a:chOff x="12645" y="3170"/>
                    <a:chExt cx="5956" cy="2571"/>
                  </a:xfrm>
                </p:grpSpPr>
                <p:grpSp>
                  <p:nvGrpSpPr>
                    <p:cNvPr id="80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45" y="3170"/>
                      <a:ext cx="2978" cy="2569"/>
                      <a:chOff x="12645" y="3170"/>
                      <a:chExt cx="2978" cy="2569"/>
                    </a:xfrm>
                  </p:grpSpPr>
                  <p:grpSp>
                    <p:nvGrpSpPr>
                      <p:cNvPr id="92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45" y="3170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97" name="AutoShape 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8" name="AutoShape 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9" name="AutoShap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93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34" y="3171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94" name="AutoShape 1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5" name="AutoShap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6" name="AutoShape 1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82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23" y="3172"/>
                      <a:ext cx="2978" cy="2569"/>
                      <a:chOff x="12645" y="3170"/>
                      <a:chExt cx="2978" cy="2569"/>
                    </a:xfrm>
                  </p:grpSpPr>
                  <p:grpSp>
                    <p:nvGrpSpPr>
                      <p:cNvPr id="83" name="Group 1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45" y="3170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89" name="AutoShap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0" name="AutoShap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91" name="AutoShape 1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84" name="Group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34" y="3171"/>
                        <a:ext cx="1489" cy="2568"/>
                        <a:chOff x="12645" y="3170"/>
                        <a:chExt cx="1489" cy="2568"/>
                      </a:xfrm>
                    </p:grpSpPr>
                    <p:sp>
                      <p:nvSpPr>
                        <p:cNvPr id="85" name="AutoShap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645" y="3170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87" name="AutoShape 1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12" y="3171"/>
                          <a:ext cx="762" cy="256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88" name="AutoShape 1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74" y="4448"/>
                          <a:ext cx="360" cy="128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  <p:sp>
                <p:nvSpPr>
                  <p:cNvPr id="56" name="AutoShape 96"/>
                  <p:cNvSpPr>
                    <a:spLocks noChangeShapeType="1"/>
                  </p:cNvSpPr>
                  <p:nvPr/>
                </p:nvSpPr>
                <p:spPr bwMode="auto">
                  <a:xfrm>
                    <a:off x="3571667" y="5320002"/>
                    <a:ext cx="2587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grpSp>
                <p:nvGrpSpPr>
                  <p:cNvPr id="57" name="Gruppo 56"/>
                  <p:cNvGrpSpPr/>
                  <p:nvPr/>
                </p:nvGrpSpPr>
                <p:grpSpPr>
                  <a:xfrm>
                    <a:off x="1893679" y="5194589"/>
                    <a:ext cx="1095375" cy="258763"/>
                    <a:chOff x="1893679" y="5194589"/>
                    <a:chExt cx="1095375" cy="258763"/>
                  </a:xfrm>
                </p:grpSpPr>
                <p:grpSp>
                  <p:nvGrpSpPr>
                    <p:cNvPr id="59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9917" y="5194589"/>
                      <a:ext cx="354012" cy="258763"/>
                      <a:chOff x="12645" y="3170"/>
                      <a:chExt cx="5956" cy="2571"/>
                    </a:xfrm>
                  </p:grpSpPr>
                  <p:grpSp>
                    <p:nvGrpSpPr>
                      <p:cNvPr id="62" name="Group 1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45" y="3170"/>
                        <a:ext cx="2978" cy="2569"/>
                        <a:chOff x="12645" y="3170"/>
                        <a:chExt cx="2978" cy="2569"/>
                      </a:xfrm>
                    </p:grpSpPr>
                    <p:grpSp>
                      <p:nvGrpSpPr>
                        <p:cNvPr id="72" name="Group 1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645" y="3170"/>
                          <a:ext cx="1489" cy="2568"/>
                          <a:chOff x="12645" y="3170"/>
                          <a:chExt cx="1489" cy="2568"/>
                        </a:xfrm>
                      </p:grpSpPr>
                      <p:sp>
                        <p:nvSpPr>
                          <p:cNvPr id="77" name="AutoShape 1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5" y="3170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8" name="AutoShape 1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12" y="3171"/>
                            <a:ext cx="762" cy="256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9" name="AutoShape 1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74" y="4448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73" name="Group 1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34" y="3171"/>
                          <a:ext cx="1489" cy="2568"/>
                          <a:chOff x="12645" y="3170"/>
                          <a:chExt cx="1489" cy="2568"/>
                        </a:xfrm>
                      </p:grpSpPr>
                      <p:sp>
                        <p:nvSpPr>
                          <p:cNvPr id="74" name="AutoShape 1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5" y="3170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5" name="AutoShape 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12" y="3171"/>
                            <a:ext cx="762" cy="256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6" name="AutoShap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74" y="4448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63" name="Group 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23" y="3172"/>
                        <a:ext cx="2978" cy="2569"/>
                        <a:chOff x="12645" y="3170"/>
                        <a:chExt cx="2978" cy="2569"/>
                      </a:xfrm>
                    </p:grpSpPr>
                    <p:grpSp>
                      <p:nvGrpSpPr>
                        <p:cNvPr id="64" name="Group 1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645" y="3170"/>
                          <a:ext cx="1489" cy="2568"/>
                          <a:chOff x="12645" y="3170"/>
                          <a:chExt cx="1489" cy="2568"/>
                        </a:xfrm>
                      </p:grpSpPr>
                      <p:sp>
                        <p:nvSpPr>
                          <p:cNvPr id="69" name="AutoShape 1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5" y="3170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0" name="AutoShape 1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12" y="3171"/>
                            <a:ext cx="762" cy="256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71" name="AutoShape 1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74" y="4448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65" name="Group 1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34" y="3171"/>
                          <a:ext cx="1489" cy="2568"/>
                          <a:chOff x="12645" y="3170"/>
                          <a:chExt cx="1489" cy="2568"/>
                        </a:xfrm>
                      </p:grpSpPr>
                      <p:sp>
                        <p:nvSpPr>
                          <p:cNvPr id="66" name="AutoShap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5" y="3170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7" name="AutoShape 1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12" y="3171"/>
                            <a:ext cx="762" cy="256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8" name="AutoShap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74" y="4448"/>
                            <a:ext cx="360" cy="128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sp>
                  <p:nvSpPr>
                    <p:cNvPr id="60" name="AutoShap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23929" y="5323177"/>
                      <a:ext cx="3651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7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1" name="AutoShap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93679" y="5327939"/>
                      <a:ext cx="3778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7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58" name="AutoShape 90"/>
                  <p:cNvSpPr>
                    <a:spLocks noChangeShapeType="1"/>
                  </p:cNvSpPr>
                  <p:nvPr/>
                </p:nvSpPr>
                <p:spPr bwMode="auto">
                  <a:xfrm>
                    <a:off x="3079542" y="5320002"/>
                    <a:ext cx="12541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53" name="Rectangle 179"/>
                <p:cNvSpPr>
                  <a:spLocks noChangeArrowheads="1"/>
                </p:cNvSpPr>
                <p:nvPr/>
              </p:nvSpPr>
              <p:spPr bwMode="auto">
                <a:xfrm>
                  <a:off x="4579729" y="5070764"/>
                  <a:ext cx="0" cy="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" name="Rectangle 187"/>
                <p:cNvSpPr>
                  <a:spLocks noChangeArrowheads="1"/>
                </p:cNvSpPr>
                <p:nvPr/>
              </p:nvSpPr>
              <p:spPr bwMode="auto">
                <a:xfrm>
                  <a:off x="4579729" y="5375564"/>
                  <a:ext cx="0" cy="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37" name="Arco 36"/>
              <p:cNvSpPr/>
              <p:nvPr/>
            </p:nvSpPr>
            <p:spPr>
              <a:xfrm>
                <a:off x="1803165" y="5282966"/>
                <a:ext cx="90000" cy="90000"/>
              </a:xfrm>
              <a:prstGeom prst="arc">
                <a:avLst>
                  <a:gd name="adj1" fmla="val 16200000"/>
                  <a:gd name="adj2" fmla="val 5459720"/>
                </a:avLst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 Box 165"/>
              <p:cNvSpPr txBox="1">
                <a:spLocks noChangeArrowheads="1"/>
              </p:cNvSpPr>
              <p:nvPr/>
            </p:nvSpPr>
            <p:spPr bwMode="auto">
              <a:xfrm>
                <a:off x="9086827" y="1935507"/>
                <a:ext cx="489692" cy="601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𝐸</m:t>
                          </m:r>
                        </m:e>
                        <m:sub>
                          <m:r>
                            <a:rPr kumimoji="0" lang="it-IT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𝑏</m:t>
                          </m:r>
                          <m:r>
                            <a:rPr kumimoji="0" lang="it-IT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kumimoji="0" lang="it-I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1" name="Text 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6827" y="1935507"/>
                <a:ext cx="489692" cy="601206"/>
              </a:xfrm>
              <a:prstGeom prst="rect">
                <a:avLst/>
              </a:prstGeom>
              <a:blipFill>
                <a:blip r:embed="rId7"/>
                <a:stretch>
                  <a:fillRect l="-18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 Box 167"/>
              <p:cNvSpPr txBox="1">
                <a:spLocks noChangeArrowheads="1"/>
              </p:cNvSpPr>
              <p:nvPr/>
            </p:nvSpPr>
            <p:spPr bwMode="auto">
              <a:xfrm>
                <a:off x="7823814" y="1970041"/>
                <a:ext cx="564354" cy="546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𝐽</m:t>
                          </m:r>
                        </m:e>
                        <m:sub>
                          <m:r>
                            <a:rPr kumimoji="0" lang="it-IT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it-IT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2" name="Text 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3814" y="1970041"/>
                <a:ext cx="564354" cy="5465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169"/>
              <p:cNvSpPr txBox="1">
                <a:spLocks noChangeArrowheads="1"/>
              </p:cNvSpPr>
              <p:nvPr/>
            </p:nvSpPr>
            <p:spPr bwMode="auto">
              <a:xfrm>
                <a:off x="8349794" y="1728184"/>
                <a:ext cx="509456" cy="582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kumimoji="0" lang="it-IT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it-IT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3" name="Text 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49794" y="1728184"/>
                <a:ext cx="509456" cy="582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/>
          <p:cNvCxnSpPr/>
          <p:nvPr/>
        </p:nvCxnSpPr>
        <p:spPr>
          <a:xfrm>
            <a:off x="5886751" y="1104181"/>
            <a:ext cx="14799" cy="2820838"/>
          </a:xfrm>
          <a:prstGeom prst="line">
            <a:avLst/>
          </a:prstGeom>
          <a:ln w="31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/>
          <p:cNvCxnSpPr/>
          <p:nvPr/>
        </p:nvCxnSpPr>
        <p:spPr>
          <a:xfrm>
            <a:off x="8556727" y="1168809"/>
            <a:ext cx="14799" cy="2820838"/>
          </a:xfrm>
          <a:prstGeom prst="line">
            <a:avLst/>
          </a:prstGeom>
          <a:ln w="31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asellaDiTesto 124"/>
          <p:cNvSpPr txBox="1"/>
          <p:nvPr/>
        </p:nvSpPr>
        <p:spPr>
          <a:xfrm>
            <a:off x="8404981" y="800355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6" name="CasellaDiTesto 125"/>
          <p:cNvSpPr txBox="1"/>
          <p:nvPr/>
        </p:nvSpPr>
        <p:spPr>
          <a:xfrm>
            <a:off x="5711571" y="795682"/>
            <a:ext cx="28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5759192" y="3172988"/>
                <a:ext cx="314317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192" y="3172988"/>
                <a:ext cx="314317" cy="287515"/>
              </a:xfrm>
              <a:prstGeom prst="rect">
                <a:avLst/>
              </a:prstGeom>
              <a:blipFill>
                <a:blip r:embed="rId10"/>
                <a:stretch>
                  <a:fillRect l="-23529" t="-12766" r="-5882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AutoShape 158"/>
          <p:cNvSpPr>
            <a:spLocks noChangeShapeType="1"/>
          </p:cNvSpPr>
          <p:nvPr/>
        </p:nvSpPr>
        <p:spPr bwMode="auto">
          <a:xfrm>
            <a:off x="5711571" y="3102130"/>
            <a:ext cx="41503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asellaDiTesto 127"/>
              <p:cNvSpPr txBox="1"/>
              <p:nvPr/>
            </p:nvSpPr>
            <p:spPr>
              <a:xfrm>
                <a:off x="8429445" y="3158856"/>
                <a:ext cx="319639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8" name="CasellaDiTesto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445" y="3158856"/>
                <a:ext cx="319639" cy="287515"/>
              </a:xfrm>
              <a:prstGeom prst="rect">
                <a:avLst/>
              </a:prstGeom>
              <a:blipFill>
                <a:blip r:embed="rId11"/>
                <a:stretch>
                  <a:fillRect l="-23077" t="-10638" r="-5769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AutoShape 158"/>
          <p:cNvSpPr>
            <a:spLocks noChangeShapeType="1"/>
          </p:cNvSpPr>
          <p:nvPr/>
        </p:nvSpPr>
        <p:spPr bwMode="auto">
          <a:xfrm flipH="1">
            <a:off x="8381824" y="3087998"/>
            <a:ext cx="41503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asellaDiTesto 129"/>
              <p:cNvSpPr txBox="1"/>
              <p:nvPr/>
            </p:nvSpPr>
            <p:spPr>
              <a:xfrm>
                <a:off x="7110306" y="3177830"/>
                <a:ext cx="412100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0" name="CasellaDiTesto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306" y="3177830"/>
                <a:ext cx="412100" cy="287515"/>
              </a:xfrm>
              <a:prstGeom prst="rect">
                <a:avLst/>
              </a:prstGeom>
              <a:blipFill>
                <a:blip r:embed="rId12"/>
                <a:stretch>
                  <a:fillRect l="-17647" t="-10638" r="-4412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AutoShape 158"/>
          <p:cNvSpPr>
            <a:spLocks noChangeShapeType="1"/>
          </p:cNvSpPr>
          <p:nvPr/>
        </p:nvSpPr>
        <p:spPr bwMode="auto">
          <a:xfrm>
            <a:off x="7062685" y="3106972"/>
            <a:ext cx="41503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asellaDiTesto 133"/>
              <p:cNvSpPr txBox="1"/>
              <p:nvPr/>
            </p:nvSpPr>
            <p:spPr>
              <a:xfrm>
                <a:off x="4544719" y="4056037"/>
                <a:ext cx="1408271" cy="56387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4" name="CasellaDiTesto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19" y="4056037"/>
                <a:ext cx="1408271" cy="5638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asellaDiTesto 134"/>
              <p:cNvSpPr txBox="1"/>
              <p:nvPr/>
            </p:nvSpPr>
            <p:spPr>
              <a:xfrm>
                <a:off x="8985786" y="4051641"/>
                <a:ext cx="1418915" cy="56387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5" name="CasellaDiTesto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786" y="4051641"/>
                <a:ext cx="1418915" cy="5638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CasellaDiTesto 135"/>
              <p:cNvSpPr txBox="1"/>
              <p:nvPr/>
            </p:nvSpPr>
            <p:spPr>
              <a:xfrm>
                <a:off x="6933383" y="4051641"/>
                <a:ext cx="1347805" cy="56541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6" name="CasellaDiTesto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383" y="4051641"/>
                <a:ext cx="1347805" cy="5654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CasellaDiTesto 136"/>
          <p:cNvSpPr txBox="1"/>
          <p:nvPr/>
        </p:nvSpPr>
        <p:spPr>
          <a:xfrm>
            <a:off x="4099302" y="4149681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38" name="CasellaDiTesto 137"/>
          <p:cNvSpPr txBox="1"/>
          <p:nvPr/>
        </p:nvSpPr>
        <p:spPr>
          <a:xfrm>
            <a:off x="8600257" y="4145921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9" name="CasellaDiTesto 138"/>
          <p:cNvSpPr txBox="1"/>
          <p:nvPr/>
        </p:nvSpPr>
        <p:spPr>
          <a:xfrm flipH="1">
            <a:off x="6581932" y="4160995"/>
            <a:ext cx="35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asellaDiTesto 139"/>
              <p:cNvSpPr txBox="1"/>
              <p:nvPr/>
            </p:nvSpPr>
            <p:spPr>
              <a:xfrm>
                <a:off x="771786" y="4094089"/>
                <a:ext cx="1705082" cy="28751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0" name="CasellaDiTesto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6" y="4094089"/>
                <a:ext cx="1705082" cy="287515"/>
              </a:xfrm>
              <a:prstGeom prst="rect">
                <a:avLst/>
              </a:prstGeom>
              <a:blipFill>
                <a:blip r:embed="rId16"/>
                <a:stretch>
                  <a:fillRect l="-2827" t="-7843" b="-254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asellaDiTesto 141"/>
              <p:cNvSpPr txBox="1"/>
              <p:nvPr/>
            </p:nvSpPr>
            <p:spPr>
              <a:xfrm>
                <a:off x="633841" y="4677369"/>
                <a:ext cx="1842876" cy="28751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2" name="CasellaDiTesto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1" y="4677369"/>
                <a:ext cx="1842876" cy="287515"/>
              </a:xfrm>
              <a:prstGeom prst="rect">
                <a:avLst/>
              </a:prstGeom>
              <a:blipFill>
                <a:blip r:embed="rId17"/>
                <a:stretch>
                  <a:fillRect t="-5882" r="-327" b="-254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asellaDiTesto 143"/>
              <p:cNvSpPr txBox="1"/>
              <p:nvPr/>
            </p:nvSpPr>
            <p:spPr>
              <a:xfrm>
                <a:off x="771635" y="5239631"/>
                <a:ext cx="1742400" cy="28751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4" name="CasellaDiTesto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35" y="5239631"/>
                <a:ext cx="1742400" cy="287515"/>
              </a:xfrm>
              <a:prstGeom prst="rect">
                <a:avLst/>
              </a:prstGeom>
              <a:blipFill>
                <a:blip r:embed="rId18"/>
                <a:stretch>
                  <a:fillRect l="-2768" t="-7843" r="-346" b="-254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arentesi graffa aperta 1"/>
          <p:cNvSpPr/>
          <p:nvPr/>
        </p:nvSpPr>
        <p:spPr>
          <a:xfrm>
            <a:off x="197963" y="3989647"/>
            <a:ext cx="573672" cy="164465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/>
          <p:cNvCxnSpPr/>
          <p:nvPr/>
        </p:nvCxnSpPr>
        <p:spPr>
          <a:xfrm>
            <a:off x="621495" y="5590205"/>
            <a:ext cx="2005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asellaDiTesto 144"/>
              <p:cNvSpPr txBox="1"/>
              <p:nvPr/>
            </p:nvSpPr>
            <p:spPr>
              <a:xfrm>
                <a:off x="484799" y="5783237"/>
                <a:ext cx="3113801" cy="287515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5" name="CasellaDiTesto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9" y="5783237"/>
                <a:ext cx="3113801" cy="287515"/>
              </a:xfrm>
              <a:prstGeom prst="rect">
                <a:avLst/>
              </a:prstGeom>
              <a:blipFill>
                <a:blip r:embed="rId19"/>
                <a:stretch>
                  <a:fillRect t="-7843" b="-29412"/>
                </a:stretch>
              </a:blipFill>
              <a:ln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4514081" y="5460831"/>
                <a:ext cx="4620111" cy="81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1−1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081" y="5460831"/>
                <a:ext cx="4620111" cy="8115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034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2" grpId="0" animBg="1"/>
      <p:bldP spid="144" grpId="0" animBg="1"/>
      <p:bldP spid="2" grpId="0" animBg="1"/>
      <p:bldP spid="1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64162" y="770904"/>
            <a:ext cx="11647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lunga tubazione è adibita al trasporto di fluido criogenico; la tubazione ha un diametro esterno di 20 mm con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emissività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0.02 e temperatura di 77 K. Un tubo coassiale di 40 mm con temperatura di 300 K ed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emissività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0.04 racchiude la tubazione. Tra le due tubazioni è fatto il vuoto. Determinare la potenza ceduta per unità di lunghezza della tubazione.</a:t>
            </a: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Irraggiamento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5609224" y="1808055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Dati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5609224" y="4160317"/>
                <a:ext cx="13192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24" y="4160317"/>
                <a:ext cx="1319272" cy="276999"/>
              </a:xfrm>
              <a:prstGeom prst="rect">
                <a:avLst/>
              </a:prstGeom>
              <a:blipFill>
                <a:blip r:embed="rId2"/>
                <a:stretch>
                  <a:fillRect l="-3226" r="-1382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5614547" y="2315887"/>
                <a:ext cx="1313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547" y="2315887"/>
                <a:ext cx="1313949" cy="276999"/>
              </a:xfrm>
              <a:prstGeom prst="rect">
                <a:avLst/>
              </a:prstGeom>
              <a:blipFill>
                <a:blip r:embed="rId3"/>
                <a:stretch>
                  <a:fillRect l="-3241" r="-185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5614547" y="3157249"/>
                <a:ext cx="10572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547" y="3157249"/>
                <a:ext cx="1057212" cy="276999"/>
              </a:xfrm>
              <a:prstGeom prst="rect">
                <a:avLst/>
              </a:prstGeom>
              <a:blipFill>
                <a:blip r:embed="rId4"/>
                <a:stretch>
                  <a:fillRect l="-4046" r="-4624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5639457" y="5102850"/>
                <a:ext cx="1190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457" y="5102850"/>
                <a:ext cx="1190775" cy="276999"/>
              </a:xfrm>
              <a:prstGeom prst="rect">
                <a:avLst/>
              </a:prstGeom>
              <a:blipFill>
                <a:blip r:embed="rId5"/>
                <a:stretch>
                  <a:fillRect l="-3590" r="-4103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5614547" y="2746918"/>
                <a:ext cx="10020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=0.02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547" y="2746918"/>
                <a:ext cx="1002069" cy="276999"/>
              </a:xfrm>
              <a:prstGeom prst="rect">
                <a:avLst/>
              </a:prstGeom>
              <a:blipFill>
                <a:blip r:embed="rId6"/>
                <a:stretch>
                  <a:fillRect l="-2439" r="-5488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7" t="25468" r="47297" b="48874"/>
          <a:stretch/>
        </p:blipFill>
        <p:spPr>
          <a:xfrm>
            <a:off x="368433" y="1991336"/>
            <a:ext cx="3638747" cy="2831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5639457" y="4620350"/>
                <a:ext cx="10073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=0.04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457" y="4620350"/>
                <a:ext cx="1007392" cy="276999"/>
              </a:xfrm>
              <a:prstGeom prst="rect">
                <a:avLst/>
              </a:prstGeom>
              <a:blipFill>
                <a:blip r:embed="rId8"/>
                <a:stretch>
                  <a:fillRect l="-2424" r="-5455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5639457" y="5562883"/>
                <a:ext cx="871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457" y="5562883"/>
                <a:ext cx="871136" cy="276999"/>
              </a:xfrm>
              <a:prstGeom prst="rect">
                <a:avLst/>
              </a:prstGeom>
              <a:blipFill>
                <a:blip r:embed="rId9"/>
                <a:stretch>
                  <a:fillRect l="-4895" r="-2797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47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64162" y="770904"/>
            <a:ext cx="116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Scambio termico in cavità</a:t>
            </a: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Irraggiamento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7" t="25468" r="47297" b="48874"/>
          <a:stretch/>
        </p:blipFill>
        <p:spPr>
          <a:xfrm>
            <a:off x="8244072" y="1117888"/>
            <a:ext cx="3638747" cy="2831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648022" y="1511338"/>
                <a:ext cx="2861296" cy="636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𝑣𝑜𝑙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,12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22" y="1511338"/>
                <a:ext cx="2861296" cy="636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572226" y="2409051"/>
                <a:ext cx="1418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26" y="2409051"/>
                <a:ext cx="14187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72226" y="3476024"/>
                <a:ext cx="9939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26" y="3476024"/>
                <a:ext cx="9939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565626" y="3845356"/>
                <a:ext cx="1456937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6" y="3845356"/>
                <a:ext cx="1456937" cy="658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151196" y="4617483"/>
                <a:ext cx="2234809" cy="658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6" y="4617483"/>
                <a:ext cx="2234809" cy="658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561581" y="2922749"/>
                <a:ext cx="1429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81" y="2922749"/>
                <a:ext cx="14294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/>
              <p:cNvSpPr/>
              <p:nvPr/>
            </p:nvSpPr>
            <p:spPr>
              <a:xfrm>
                <a:off x="561581" y="5461889"/>
                <a:ext cx="1414041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81" y="5461889"/>
                <a:ext cx="1414041" cy="6580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/>
              <p:cNvSpPr/>
              <p:nvPr/>
            </p:nvSpPr>
            <p:spPr>
              <a:xfrm>
                <a:off x="2149009" y="2406224"/>
                <a:ext cx="3661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∙1=0.0628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Rettango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009" y="2406224"/>
                <a:ext cx="366177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/>
              <p:cNvSpPr/>
              <p:nvPr/>
            </p:nvSpPr>
            <p:spPr>
              <a:xfrm>
                <a:off x="2149009" y="2922749"/>
                <a:ext cx="35335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∙1=0.126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2" name="Rettango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009" y="2922749"/>
                <a:ext cx="353353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/>
              <p:cNvSpPr/>
              <p:nvPr/>
            </p:nvSpPr>
            <p:spPr>
              <a:xfrm>
                <a:off x="1944691" y="3845356"/>
                <a:ext cx="3737562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0.0628 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=15.91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3" name="Rettango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91" y="3845356"/>
                <a:ext cx="3737562" cy="6580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/>
              <p:cNvSpPr/>
              <p:nvPr/>
            </p:nvSpPr>
            <p:spPr>
              <a:xfrm>
                <a:off x="1944690" y="4587372"/>
                <a:ext cx="324550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−0.0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⁢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0.02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0.0628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=779.86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5" name="Rettango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90" y="4587372"/>
                <a:ext cx="3245504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/>
              <p:cNvSpPr/>
              <p:nvPr/>
            </p:nvSpPr>
            <p:spPr>
              <a:xfrm>
                <a:off x="2008810" y="5389610"/>
                <a:ext cx="311726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−0.0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⁢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0.04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∙0.126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=190.98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Rettango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10" y="5389610"/>
                <a:ext cx="3117264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6983688" y="4572298"/>
                <a:ext cx="4032899" cy="560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5.67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300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77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it-IT">
                              <a:latin typeface="Cambria Math" panose="02040503050406030204" pitchFamily="18" charset="0"/>
                            </a:rPr>
                            <m:t>15.91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779.86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190.98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=0.46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88" y="4572298"/>
                <a:ext cx="4032899" cy="5604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/>
          <p:cNvSpPr txBox="1"/>
          <p:nvPr/>
        </p:nvSpPr>
        <p:spPr>
          <a:xfrm>
            <a:off x="6292645" y="5461889"/>
            <a:ext cx="551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Potenza radiativa scambiata per metro di tubazione</a:t>
            </a:r>
          </a:p>
        </p:txBody>
      </p:sp>
    </p:spTree>
    <p:extLst>
      <p:ext uri="{BB962C8B-B14F-4D97-AF65-F5344CB8AC3E}">
        <p14:creationId xmlns:p14="http://schemas.microsoft.com/office/powerpoint/2010/main" val="2064554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24" grpId="0"/>
      <p:bldP spid="29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64162" y="770904"/>
            <a:ext cx="116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Scambio termico in cavità</a:t>
            </a: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Irraggiamento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85503" y="1325795"/>
                <a:ext cx="12106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 vuole calcolare il flusso termico da somministrare a due piastre infinite e parallele mantenute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=323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=293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3" y="1325795"/>
                <a:ext cx="12106497" cy="369332"/>
              </a:xfrm>
              <a:prstGeom prst="rect">
                <a:avLst/>
              </a:prstGeom>
              <a:blipFill>
                <a:blip r:embed="rId2"/>
                <a:stretch>
                  <a:fillRect l="-403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8" t="2348" r="53291" b="74832"/>
          <a:stretch/>
        </p:blipFill>
        <p:spPr>
          <a:xfrm>
            <a:off x="4655423" y="1880686"/>
            <a:ext cx="2290916" cy="2800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391884" y="2644920"/>
                <a:ext cx="2861296" cy="636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𝑣𝑜𝑙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,12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2644920"/>
                <a:ext cx="2861296" cy="636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8013059" y="1998589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Dati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8096063" y="3586039"/>
                <a:ext cx="1316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063" y="3586039"/>
                <a:ext cx="1316066" cy="276999"/>
              </a:xfrm>
              <a:prstGeom prst="rect">
                <a:avLst/>
              </a:prstGeom>
              <a:blipFill>
                <a:blip r:embed="rId5"/>
                <a:stretch>
                  <a:fillRect l="-3241" r="-3704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8104333" y="2999193"/>
                <a:ext cx="11854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=323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2999193"/>
                <a:ext cx="1185453" cy="276999"/>
              </a:xfrm>
              <a:prstGeom prst="rect">
                <a:avLst/>
              </a:prstGeom>
              <a:blipFill>
                <a:blip r:embed="rId6"/>
                <a:stretch>
                  <a:fillRect l="-3590" r="-3590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8104333" y="4694319"/>
                <a:ext cx="1190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=293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4694319"/>
                <a:ext cx="1190775" cy="276999"/>
              </a:xfrm>
              <a:prstGeom prst="rect">
                <a:avLst/>
              </a:prstGeom>
              <a:blipFill>
                <a:blip r:embed="rId7"/>
                <a:stretch>
                  <a:fillRect l="-3571" r="-3571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8104333" y="2465941"/>
                <a:ext cx="8738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2465941"/>
                <a:ext cx="873829" cy="276999"/>
              </a:xfrm>
              <a:prstGeom prst="rect">
                <a:avLst/>
              </a:prstGeom>
              <a:blipFill>
                <a:blip r:embed="rId8"/>
                <a:stretch>
                  <a:fillRect l="-2778" r="-5556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8104333" y="4162712"/>
                <a:ext cx="879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4162712"/>
                <a:ext cx="879151" cy="276999"/>
              </a:xfrm>
              <a:prstGeom prst="rect">
                <a:avLst/>
              </a:prstGeom>
              <a:blipFill>
                <a:blip r:embed="rId9"/>
                <a:stretch>
                  <a:fillRect l="-2759" r="-5517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735291" y="4439711"/>
                <a:ext cx="3242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2−2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𝑠𝑢𝑝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𝑝𝑖𝑎𝑛𝑒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1" y="4439711"/>
                <a:ext cx="3242820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/>
              <p:cNvSpPr txBox="1"/>
              <p:nvPr/>
            </p:nvSpPr>
            <p:spPr>
              <a:xfrm>
                <a:off x="755077" y="5429294"/>
                <a:ext cx="3242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𝑟𝑒𝑐𝑖𝑝𝑟𝑜𝑐𝑖𝑡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77" y="5429294"/>
                <a:ext cx="3242820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4387756" y="4851215"/>
                <a:ext cx="1154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56" y="4851215"/>
                <a:ext cx="1154290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/>
              <p:cNvSpPr txBox="1"/>
              <p:nvPr/>
            </p:nvSpPr>
            <p:spPr>
              <a:xfrm>
                <a:off x="735291" y="4875296"/>
                <a:ext cx="3242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2−2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𝑠𝑢𝑝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𝑝𝑖𝑎𝑛𝑒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9" name="CasellaDiTes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1" y="4875296"/>
                <a:ext cx="3242820" cy="369332"/>
              </a:xfrm>
              <a:prstGeom prst="rect">
                <a:avLst/>
              </a:prstGeom>
              <a:blipFill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/>
              <p:cNvSpPr/>
              <p:nvPr/>
            </p:nvSpPr>
            <p:spPr>
              <a:xfrm>
                <a:off x="4441686" y="5450379"/>
                <a:ext cx="1159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0" name="Rettango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686" y="5450379"/>
                <a:ext cx="115961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a destra 13"/>
          <p:cNvSpPr/>
          <p:nvPr/>
        </p:nvSpPr>
        <p:spPr>
          <a:xfrm>
            <a:off x="3890037" y="4951007"/>
            <a:ext cx="497719" cy="218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>
            <a:off x="3943967" y="5530769"/>
            <a:ext cx="497719" cy="218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767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34" grpId="0"/>
      <p:bldP spid="35" grpId="0"/>
      <p:bldP spid="36" grpId="0"/>
      <p:bldP spid="11" grpId="0"/>
      <p:bldP spid="38" grpId="0"/>
      <p:bldP spid="13" grpId="0"/>
      <p:bldP spid="39" grpId="0"/>
      <p:bldP spid="40" grpId="0"/>
      <p:bldP spid="14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64162" y="770904"/>
            <a:ext cx="116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Scambio termico in cavità</a:t>
            </a: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Irraggiamento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85503" y="1325795"/>
                <a:ext cx="12106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 vuole calcolare il flusso termico da somministrare a due piastre infinite e parallele mantenute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=323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=293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3" y="1325795"/>
                <a:ext cx="12106497" cy="369332"/>
              </a:xfrm>
              <a:prstGeom prst="rect">
                <a:avLst/>
              </a:prstGeom>
              <a:blipFill>
                <a:blip r:embed="rId2"/>
                <a:stretch>
                  <a:fillRect l="-403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8" t="2348" r="53291" b="74832"/>
          <a:stretch/>
        </p:blipFill>
        <p:spPr>
          <a:xfrm>
            <a:off x="4655423" y="1880686"/>
            <a:ext cx="2290916" cy="2800997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8013059" y="1998589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Dati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8096063" y="3586039"/>
                <a:ext cx="1316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063" y="3586039"/>
                <a:ext cx="1316066" cy="276999"/>
              </a:xfrm>
              <a:prstGeom prst="rect">
                <a:avLst/>
              </a:prstGeom>
              <a:blipFill>
                <a:blip r:embed="rId4"/>
                <a:stretch>
                  <a:fillRect l="-3241" r="-3704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8104333" y="2999193"/>
                <a:ext cx="11854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=323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2999193"/>
                <a:ext cx="1185453" cy="276999"/>
              </a:xfrm>
              <a:prstGeom prst="rect">
                <a:avLst/>
              </a:prstGeom>
              <a:blipFill>
                <a:blip r:embed="rId5"/>
                <a:stretch>
                  <a:fillRect l="-3590" r="-3590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8104333" y="4694319"/>
                <a:ext cx="1190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=293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4694319"/>
                <a:ext cx="1190775" cy="276999"/>
              </a:xfrm>
              <a:prstGeom prst="rect">
                <a:avLst/>
              </a:prstGeom>
              <a:blipFill>
                <a:blip r:embed="rId6"/>
                <a:stretch>
                  <a:fillRect l="-3571" r="-3571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8104333" y="2465941"/>
                <a:ext cx="8738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2465941"/>
                <a:ext cx="873829" cy="276999"/>
              </a:xfrm>
              <a:prstGeom prst="rect">
                <a:avLst/>
              </a:prstGeom>
              <a:blipFill>
                <a:blip r:embed="rId7"/>
                <a:stretch>
                  <a:fillRect l="-2778" r="-5556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8104333" y="4162712"/>
                <a:ext cx="879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4162712"/>
                <a:ext cx="879151" cy="276999"/>
              </a:xfrm>
              <a:prstGeom prst="rect">
                <a:avLst/>
              </a:prstGeom>
              <a:blipFill>
                <a:blip r:embed="rId8"/>
                <a:stretch>
                  <a:fillRect l="-2759" r="-5517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00883" y="2282846"/>
                <a:ext cx="3613938" cy="920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3" y="2282846"/>
                <a:ext cx="3613938" cy="9201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85503" y="4961537"/>
                <a:ext cx="6069675" cy="873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5.67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323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293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=33.21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3" y="4961537"/>
                <a:ext cx="6069675" cy="8734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2547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64162" y="770904"/>
            <a:ext cx="116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Scambio termico in cavità</a:t>
            </a: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Irraggiamento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8" t="2348" r="53291" b="74832"/>
          <a:stretch/>
        </p:blipFill>
        <p:spPr>
          <a:xfrm>
            <a:off x="4655423" y="1880686"/>
            <a:ext cx="2290916" cy="2800997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8013059" y="1998589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Dati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8096063" y="3586039"/>
                <a:ext cx="1316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063" y="3586039"/>
                <a:ext cx="1316066" cy="276999"/>
              </a:xfrm>
              <a:prstGeom prst="rect">
                <a:avLst/>
              </a:prstGeom>
              <a:blipFill>
                <a:blip r:embed="rId3"/>
                <a:stretch>
                  <a:fillRect l="-3241" r="-3704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8104333" y="2999193"/>
                <a:ext cx="11854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=323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2999193"/>
                <a:ext cx="1185453" cy="276999"/>
              </a:xfrm>
              <a:prstGeom prst="rect">
                <a:avLst/>
              </a:prstGeom>
              <a:blipFill>
                <a:blip r:embed="rId4"/>
                <a:stretch>
                  <a:fillRect l="-3590" r="-3590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8104333" y="4694319"/>
                <a:ext cx="1190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=293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4694319"/>
                <a:ext cx="1190775" cy="276999"/>
              </a:xfrm>
              <a:prstGeom prst="rect">
                <a:avLst/>
              </a:prstGeom>
              <a:blipFill>
                <a:blip r:embed="rId5"/>
                <a:stretch>
                  <a:fillRect l="-3571" r="-3571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8104333" y="2465941"/>
                <a:ext cx="6974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2465941"/>
                <a:ext cx="697499" cy="276999"/>
              </a:xfrm>
              <a:prstGeom prst="rect">
                <a:avLst/>
              </a:prstGeom>
              <a:blipFill>
                <a:blip r:embed="rId6"/>
                <a:stretch>
                  <a:fillRect l="-3478" r="-6957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8104333" y="4162712"/>
                <a:ext cx="879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33" y="4162712"/>
                <a:ext cx="879151" cy="276999"/>
              </a:xfrm>
              <a:prstGeom prst="rect">
                <a:avLst/>
              </a:prstGeom>
              <a:blipFill>
                <a:blip r:embed="rId7"/>
                <a:stretch>
                  <a:fillRect l="-2759" r="-5517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00883" y="2282846"/>
                <a:ext cx="3673954" cy="371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3" y="2282846"/>
                <a:ext cx="3673954" cy="371897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85503" y="4961537"/>
                <a:ext cx="6767750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0.8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∙5.67∙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323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293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=159.41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3" y="4961537"/>
                <a:ext cx="6767750" cy="610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/>
          <p:cNvSpPr txBox="1"/>
          <p:nvPr/>
        </p:nvSpPr>
        <p:spPr>
          <a:xfrm>
            <a:off x="85503" y="1325795"/>
            <a:ext cx="1210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ripeta l’esercizio precedente, considerando il corpo 1 come corpo nero.</a:t>
            </a:r>
          </a:p>
        </p:txBody>
      </p:sp>
    </p:spTree>
    <p:extLst>
      <p:ext uri="{BB962C8B-B14F-4D97-AF65-F5344CB8AC3E}">
        <p14:creationId xmlns:p14="http://schemas.microsoft.com/office/powerpoint/2010/main" val="3251489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4" grpId="0"/>
      <p:bldP spid="35" grpId="0"/>
      <p:bldP spid="36" grpId="0"/>
      <p:bldP spid="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l="25914" t="55588" r="43017" b="24740"/>
          <a:stretch/>
        </p:blipFill>
        <p:spPr>
          <a:xfrm rot="673750">
            <a:off x="2055340" y="3098985"/>
            <a:ext cx="5681962" cy="194678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397" r="34304"/>
          <a:stretch/>
        </p:blipFill>
        <p:spPr>
          <a:xfrm>
            <a:off x="7872467" y="2079390"/>
            <a:ext cx="1398807" cy="42313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4162" y="770904"/>
            <a:ext cx="11647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just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tubazione che trasporta vapore presenta un diametro esterno di 26 mm laddove si misura una temperatura di 120°C e l’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emissività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0.8. La tubazione è immersa in un vasto ambiente le cui pareti sono a 10°C. L’aria circostante è a 10°C e il coefficiente di scambio convettivo è 8 W/(m2 K). Determinare la potenza termica ceduta da 1 m di tubazione. </a:t>
            </a: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Irraggiamento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</p:txBody>
      </p:sp>
      <p:sp>
        <p:nvSpPr>
          <p:cNvPr id="5" name="Rettangolo 4"/>
          <p:cNvSpPr/>
          <p:nvPr/>
        </p:nvSpPr>
        <p:spPr>
          <a:xfrm>
            <a:off x="7748834" y="3214540"/>
            <a:ext cx="612742" cy="857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7245461" y="4675810"/>
                <a:ext cx="187341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=10°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61" y="4675810"/>
                <a:ext cx="1873415" cy="369332"/>
              </a:xfrm>
              <a:prstGeom prst="rect">
                <a:avLst/>
              </a:prstGeom>
              <a:blipFill>
                <a:blip r:embed="rId4"/>
                <a:stretch>
                  <a:fillRect l="-647" b="-1428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ttore 4 14"/>
          <p:cNvCxnSpPr/>
          <p:nvPr/>
        </p:nvCxnSpPr>
        <p:spPr>
          <a:xfrm flipV="1">
            <a:off x="2520435" y="3429607"/>
            <a:ext cx="628924" cy="279839"/>
          </a:xfrm>
          <a:prstGeom prst="bentConnector3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2759483" y="3014281"/>
                <a:ext cx="7289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𝑊</m:t>
                          </m:r>
                        </m:sub>
                      </m:sSub>
                      <m:r>
                        <a:rPr lang="it-IT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ε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483" y="3014281"/>
                <a:ext cx="7289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0"/>
          <p:cNvSpPr>
            <a:spLocks/>
          </p:cNvSpPr>
          <p:nvPr/>
        </p:nvSpPr>
        <p:spPr bwMode="auto">
          <a:xfrm rot="4653853" flipV="1">
            <a:off x="4221018" y="2772286"/>
            <a:ext cx="213381" cy="78345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3766813" y="2807365"/>
                <a:ext cx="112179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813" y="2807365"/>
                <a:ext cx="1121790" cy="39158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394445" y="4854353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Dati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05502" y="5981279"/>
                <a:ext cx="107067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2" y="5981279"/>
                <a:ext cx="1070678" cy="299249"/>
              </a:xfrm>
              <a:prstGeom prst="rect">
                <a:avLst/>
              </a:prstGeom>
              <a:blipFill>
                <a:blip r:embed="rId7"/>
                <a:stretch>
                  <a:fillRect l="-4571" r="-4000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2224931" y="5489158"/>
                <a:ext cx="871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31" y="5489158"/>
                <a:ext cx="871136" cy="276999"/>
              </a:xfrm>
              <a:prstGeom prst="rect">
                <a:avLst/>
              </a:prstGeom>
              <a:blipFill>
                <a:blip r:embed="rId8"/>
                <a:stretch>
                  <a:fillRect l="-5594" r="-2797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432947" y="5485864"/>
                <a:ext cx="1232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47" y="5485864"/>
                <a:ext cx="1232197" cy="276999"/>
              </a:xfrm>
              <a:prstGeom prst="rect">
                <a:avLst/>
              </a:prstGeom>
              <a:blipFill>
                <a:blip r:embed="rId9"/>
                <a:stretch>
                  <a:fillRect l="-3465" r="-1980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2187807" y="5981279"/>
                <a:ext cx="1242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=120°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807" y="5981279"/>
                <a:ext cx="1242776" cy="276999"/>
              </a:xfrm>
              <a:prstGeom prst="rect">
                <a:avLst/>
              </a:prstGeom>
              <a:blipFill>
                <a:blip r:embed="rId10"/>
                <a:stretch>
                  <a:fillRect l="-3922" r="-2941"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3744934" y="5463972"/>
                <a:ext cx="13474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934" y="5463972"/>
                <a:ext cx="1347484" cy="276999"/>
              </a:xfrm>
              <a:prstGeom prst="rect">
                <a:avLst/>
              </a:prstGeom>
              <a:blipFill>
                <a:blip r:embed="rId11"/>
                <a:stretch>
                  <a:fillRect l="-3167" r="-3167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3744934" y="5981278"/>
                <a:ext cx="783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934" y="5981278"/>
                <a:ext cx="783163" cy="276999"/>
              </a:xfrm>
              <a:prstGeom prst="rect">
                <a:avLst/>
              </a:prstGeom>
              <a:blipFill>
                <a:blip r:embed="rId12"/>
                <a:stretch>
                  <a:fillRect l="-3101" r="-6202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diritto 28"/>
          <p:cNvCxnSpPr/>
          <p:nvPr/>
        </p:nvCxnSpPr>
        <p:spPr>
          <a:xfrm>
            <a:off x="2386750" y="4675810"/>
            <a:ext cx="522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931814" y="4571022"/>
            <a:ext cx="2835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L</a:t>
            </a:r>
          </a:p>
        </p:txBody>
      </p:sp>
      <p:cxnSp>
        <p:nvCxnSpPr>
          <p:cNvPr id="31" name="Connettore diritto 30"/>
          <p:cNvCxnSpPr/>
          <p:nvPr/>
        </p:nvCxnSpPr>
        <p:spPr>
          <a:xfrm>
            <a:off x="2337280" y="4604972"/>
            <a:ext cx="98938" cy="169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/>
          <p:cNvCxnSpPr/>
          <p:nvPr/>
        </p:nvCxnSpPr>
        <p:spPr>
          <a:xfrm>
            <a:off x="7583119" y="4581571"/>
            <a:ext cx="98938" cy="169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13"/>
          <a:srcRect l="92493" t="32144" r="4972" b="49833"/>
          <a:stretch/>
        </p:blipFill>
        <p:spPr>
          <a:xfrm>
            <a:off x="1904526" y="3643459"/>
            <a:ext cx="207576" cy="8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00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Welcome to PowerPoint_TP102923943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51E9DC2B1B8F42A2FD7A22D9E10DE9" ma:contentTypeVersion="2" ma:contentTypeDescription="Creare un nuovo documento." ma:contentTypeScope="" ma:versionID="5d187cf8b980f05b12537a824533f53a">
  <xsd:schema xmlns:xsd="http://www.w3.org/2001/XMLSchema" xmlns:xs="http://www.w3.org/2001/XMLSchema" xmlns:p="http://schemas.microsoft.com/office/2006/metadata/properties" xmlns:ns2="3e9bdf3d-12ed-4e5e-b626-5398c7ea5148" targetNamespace="http://schemas.microsoft.com/office/2006/metadata/properties" ma:root="true" ma:fieldsID="8e0150945d3925c7d932eb79e3b9ac92" ns2:_="">
    <xsd:import namespace="3e9bdf3d-12ed-4e5e-b626-5398c7ea5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df3d-12ed-4e5e-b626-5398c7ea5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256137-6C33-47F9-AF2B-C727109029A9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3e9bdf3d-12ed-4e5e-b626-5398c7ea5148"/>
  </ds:schemaRefs>
</ds:datastoreItem>
</file>

<file path=customXml/itemProps2.xml><?xml version="1.0" encoding="utf-8"?>
<ds:datastoreItem xmlns:ds="http://schemas.openxmlformats.org/officeDocument/2006/customXml" ds:itemID="{29A1BA70-E0FD-4883-B736-18F0034453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D8F802-78D1-4A8D-BB7D-9BC201CBC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df3d-12ed-4e5e-b626-5398c7ea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1076</Words>
  <Application>Microsoft Office PowerPoint</Application>
  <PresentationFormat>Widescreen</PresentationFormat>
  <Paragraphs>208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Gill Sans MT</vt:lpstr>
      <vt:lpstr>Times New Roman</vt:lpstr>
      <vt:lpstr>Welcome to PowerPoint_TP102923943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2014-10-15T17:58:38Z</dcterms:created>
  <dcterms:modified xsi:type="dcterms:W3CDTF">2021-06-11T08:27:56Z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0x010100E151E9DC2B1B8F42A2FD7A22D9E10DE9</vt:lpwstr>
  </property>
</Properties>
</file>