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69" r:id="rId2"/>
    <p:sldId id="370" r:id="rId3"/>
    <p:sldId id="371" r:id="rId4"/>
    <p:sldId id="373" r:id="rId5"/>
    <p:sldId id="375" r:id="rId6"/>
    <p:sldId id="376" r:id="rId7"/>
    <p:sldId id="377" r:id="rId8"/>
    <p:sldId id="378" r:id="rId9"/>
    <p:sldId id="379" r:id="rId10"/>
    <p:sldId id="381" r:id="rId11"/>
    <p:sldId id="38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kcll2OGVj5g0KMENU9LCg==" hashData="zohSdfTPLTKmiO6pWsg+hHAHCNow5WeNIVFhWWVUo7WoJR1BmAqojvZ2mhXrKxZ39kOtQZLzv0G5HoZON8vrU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3D3D-F63C-4D9E-816C-12D6B7416A02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30B76-C11F-4AA7-ADDB-E76CF064A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69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01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65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69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o15.officeredir.microsoft.com/r/rlid2013GettingStartedCntrPPT?clid=1040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478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cxnSp>
        <p:nvCxnSpPr>
          <p:cNvPr id="8" name="Connettore 1 11">
            <a:extLst>
              <a:ext uri="{FF2B5EF4-FFF2-40B4-BE49-F238E27FC236}">
                <a16:creationId xmlns:a16="http://schemas.microsoft.com/office/drawing/2014/main" id="{FB825907-4747-438C-BDA6-3BC013FBC56E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2792B98E-3082-4EAD-A28A-94CA3AEDAB8D}"/>
              </a:ext>
            </a:extLst>
          </p:cNvPr>
          <p:cNvSpPr/>
          <p:nvPr userDrawn="1"/>
        </p:nvSpPr>
        <p:spPr>
          <a:xfrm>
            <a:off x="8939023" y="6377844"/>
            <a:ext cx="3241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 / Carmela CONCILIO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3200ED5-C272-4EF3-AA2D-BD4C31442B12}"/>
              </a:ext>
            </a:extLst>
          </p:cNvPr>
          <p:cNvSpPr/>
          <p:nvPr userDrawn="1"/>
        </p:nvSpPr>
        <p:spPr>
          <a:xfrm>
            <a:off x="5377" y="6377844"/>
            <a:ext cx="59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ES. 04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735A660-F26F-4220-9560-400A267637B4}"/>
              </a:ext>
            </a:extLst>
          </p:cNvPr>
          <p:cNvSpPr/>
          <p:nvPr userDrawn="1"/>
        </p:nvSpPr>
        <p:spPr>
          <a:xfrm>
            <a:off x="4610633" y="6377843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DI TC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AD136DC-4449-45FA-A0A4-EEE64073003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9854B8-F348-4243-B1F1-0044478C1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530" y="-56412"/>
            <a:ext cx="2355705" cy="10691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6162E8-BC2B-45E0-8A45-6EECA60BEE98}"/>
              </a:ext>
            </a:extLst>
          </p:cNvPr>
          <p:cNvSpPr txBox="1"/>
          <p:nvPr userDrawn="1"/>
        </p:nvSpPr>
        <p:spPr>
          <a:xfrm>
            <a:off x="11255671" y="-51276"/>
            <a:ext cx="924560" cy="36933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  <a:tileRect/>
          </a:gradFill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fld id="{41DE471F-1DB3-4D6A-8C7E-9F7607CE2976}" type="slidenum">
              <a:rPr lang="it-IT" smtClean="0">
                <a:solidFill>
                  <a:schemeClr val="bg1"/>
                </a:solidFill>
              </a:rPr>
              <a:pPr algn="ctr"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1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181" y="2194849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egnaposto testo 2">
            <a:hlinkClick r:id="rId2" tooltip="Ulteriori informazioni"/>
          </p:cNvPr>
          <p:cNvSpPr txBox="1">
            <a:spLocks/>
          </p:cNvSpPr>
          <p:nvPr userDrawn="1"/>
        </p:nvSpPr>
        <p:spPr>
          <a:xfrm>
            <a:off x="4506012" y="6251799"/>
            <a:ext cx="7685987" cy="370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None/>
            </a:pPr>
            <a:r>
              <a:rPr lang="it-IT" sz="1200" i="0" noProof="1">
                <a:solidFill>
                  <a:schemeClr val="bg1">
                    <a:lumMod val="50000"/>
                  </a:schemeClr>
                </a:solidFill>
              </a:rPr>
              <a:t>CORSO PER ENERGY MANAGER</a:t>
            </a:r>
            <a:r>
              <a:rPr lang="it-IT" sz="1200" noProof="1">
                <a:solidFill>
                  <a:schemeClr val="accent1"/>
                </a:solidFill>
              </a:rPr>
              <a:t>			</a:t>
            </a:r>
            <a:r>
              <a:rPr lang="it-IT" sz="1200" noProof="1">
                <a:solidFill>
                  <a:schemeClr val="accent1">
                    <a:lumMod val="40000"/>
                    <a:lumOff val="60000"/>
                  </a:schemeClr>
                </a:solidFill>
              </a:rPr>
              <a:t>Gennaro CUCCURULLO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0" y="6251799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0"/>
            <a:ext cx="45060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1329992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cxnSp>
        <p:nvCxnSpPr>
          <p:cNvPr id="15" name="Connettore 1 11">
            <a:extLst>
              <a:ext uri="{FF2B5EF4-FFF2-40B4-BE49-F238E27FC236}">
                <a16:creationId xmlns:a16="http://schemas.microsoft.com/office/drawing/2014/main" id="{48BE110D-FDA9-4650-BDAC-4C259D0D1BC5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F57017C5-37BD-401C-84B8-AB98489BFFA2}"/>
              </a:ext>
            </a:extLst>
          </p:cNvPr>
          <p:cNvSpPr/>
          <p:nvPr userDrawn="1"/>
        </p:nvSpPr>
        <p:spPr>
          <a:xfrm>
            <a:off x="9696231" y="6377844"/>
            <a:ext cx="2484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5A61FEF-FB3A-472C-B17A-88012F054A90}"/>
              </a:ext>
            </a:extLst>
          </p:cNvPr>
          <p:cNvSpPr/>
          <p:nvPr userDrawn="1"/>
        </p:nvSpPr>
        <p:spPr>
          <a:xfrm>
            <a:off x="5377" y="6377844"/>
            <a:ext cx="2892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Centro direzionale Saccone, xx luglio 2019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D4FB911-14A3-4EC5-8AB7-C4077A00843F}"/>
              </a:ext>
            </a:extLst>
          </p:cNvPr>
          <p:cNvSpPr/>
          <p:nvPr userDrawn="1"/>
        </p:nvSpPr>
        <p:spPr>
          <a:xfrm>
            <a:off x="4788777" y="6377843"/>
            <a:ext cx="2385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PER ENERGY MANAGER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6006347-C9A9-4D02-B589-B6D83951726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0" name="Picture 2" descr="EGEEM_no_baseline-02">
            <a:extLst>
              <a:ext uri="{FF2B5EF4-FFF2-40B4-BE49-F238E27FC236}">
                <a16:creationId xmlns:a16="http://schemas.microsoft.com/office/drawing/2014/main" id="{DCDB3369-57EE-45BF-8F8A-A84F987DDE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29587" r="54059" b="27574"/>
          <a:stretch/>
        </p:blipFill>
        <p:spPr bwMode="auto">
          <a:xfrm>
            <a:off x="11353800" y="276036"/>
            <a:ext cx="710914" cy="7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2D2D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38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66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554B0-BDE3-4837-A724-8C92FB98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4E094F-9D74-4A87-9AD3-B620BE9E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537307-B25A-461B-BDCC-540514AA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38024D-90CE-48B2-A644-3CB07EBC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3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56800" y="41338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41370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3392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7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52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3.wmf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68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5.png"/><Relationship Id="rId4" Type="http://schemas.openxmlformats.org/officeDocument/2006/relationships/image" Target="../media/image3.wmf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9.png"/><Relationship Id="rId4" Type="http://schemas.openxmlformats.org/officeDocument/2006/relationships/image" Target="../media/image7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0.png"/><Relationship Id="rId7" Type="http://schemas.openxmlformats.org/officeDocument/2006/relationships/image" Target="../media/image1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1.png"/><Relationship Id="rId4" Type="http://schemas.openxmlformats.org/officeDocument/2006/relationships/image" Target="../media/image87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2.png"/><Relationship Id="rId7" Type="http://schemas.openxmlformats.org/officeDocument/2006/relationships/image" Target="../media/image1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94745" y="632858"/>
            <a:ext cx="11647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Una lastra piana (spessore L = 40 cm, altezza H =1 m, conducibilità k = 1 W/(m K)) è sede di generazione termica uniforme,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ugen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800 W/m3 . La temperatura sulla faccia di destra è imposta a T0 = 80°C, mentre sulla faccia di sinistra si ha aria stagnante 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Tf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20°C. Determinare: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temperatura di parete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massima temperatura nella lastra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il flusso scambiato sulla faccia di destra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il flusso scambiato sulla faccia di sinistra</a:t>
            </a: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Prova di esame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26/05/2021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10017239" y="1971329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Dati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922"/>
              <p:cNvSpPr txBox="1">
                <a:spLocks noChangeArrowheads="1"/>
              </p:cNvSpPr>
              <p:nvPr/>
            </p:nvSpPr>
            <p:spPr bwMode="auto">
              <a:xfrm>
                <a:off x="10220047" y="2548452"/>
                <a:ext cx="2133684" cy="25058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L = 40 cm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H = 1 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s = 0.6 cm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k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0808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𝑊</m:t>
                        </m:r>
                      </m:num>
                      <m:den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808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𝑚𝐾</m:t>
                        </m:r>
                      </m:den>
                    </m:f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T</a:t>
                </a:r>
                <a:r>
                  <a:rPr kumimoji="0" lang="it-IT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f</a:t>
                </a:r>
                <a:r>
                  <a:rPr kumimoji="0" lang="it-IT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20 °C;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h 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8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8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08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08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𝐾</m:t>
                        </m:r>
                      </m:den>
                    </m:f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 Box 29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0047" y="2548452"/>
                <a:ext cx="2133684" cy="2505859"/>
              </a:xfrm>
              <a:prstGeom prst="rect">
                <a:avLst/>
              </a:prstGeom>
              <a:blipFill>
                <a:blip r:embed="rId4"/>
                <a:stretch>
                  <a:fillRect l="-2571" t="-1217" b="-55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0220047" y="5188034"/>
                <a:ext cx="1776512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0808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0808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0808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0808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itchFamily="34" charset="0"/>
                            </a:rPr>
                            <m:t>𝑔𝑒𝑛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itchFamily="34" charset="0"/>
                        </a:rPr>
                        <m:t>=800 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0808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0808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itchFamily="34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0808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0808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0808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047" y="5188034"/>
                <a:ext cx="1776512" cy="6108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/>
          <p:cNvGrpSpPr/>
          <p:nvPr/>
        </p:nvGrpSpPr>
        <p:grpSpPr>
          <a:xfrm>
            <a:off x="1482759" y="3676003"/>
            <a:ext cx="2449758" cy="2308637"/>
            <a:chOff x="7954792" y="3177259"/>
            <a:chExt cx="1956686" cy="1986333"/>
          </a:xfrm>
        </p:grpSpPr>
        <p:cxnSp>
          <p:nvCxnSpPr>
            <p:cNvPr id="18" name="AutoShape 2155"/>
            <p:cNvCxnSpPr>
              <a:cxnSpLocks noChangeShapeType="1"/>
            </p:cNvCxnSpPr>
            <p:nvPr/>
          </p:nvCxnSpPr>
          <p:spPr bwMode="auto">
            <a:xfrm flipV="1">
              <a:off x="8436031" y="3350392"/>
              <a:ext cx="635" cy="1660525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156"/>
            <p:cNvCxnSpPr>
              <a:cxnSpLocks noChangeShapeType="1"/>
            </p:cNvCxnSpPr>
            <p:nvPr/>
          </p:nvCxnSpPr>
          <p:spPr bwMode="auto">
            <a:xfrm>
              <a:off x="8321731" y="4892081"/>
              <a:ext cx="1362075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20" name="Oggetto 19"/>
            <p:cNvGraphicFramePr>
              <a:graphicFrameLocks noChangeAspect="1"/>
            </p:cNvGraphicFramePr>
            <p:nvPr/>
          </p:nvGraphicFramePr>
          <p:xfrm>
            <a:off x="9480166" y="4905476"/>
            <a:ext cx="431312" cy="258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80880" imgH="215640" progId="Equation.DSMT4">
                    <p:embed/>
                  </p:oleObj>
                </mc:Choice>
                <mc:Fallback>
                  <p:oleObj name="Equation" r:id="rId6" imgW="380880" imgH="215640" progId="Equation.DSMT4">
                    <p:embed/>
                    <p:pic>
                      <p:nvPicPr>
                        <p:cNvPr id="20" name="Oggetto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80166" y="4905476"/>
                          <a:ext cx="431312" cy="258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ggetto 20"/>
            <p:cNvGraphicFramePr>
              <a:graphicFrameLocks noChangeAspect="1"/>
            </p:cNvGraphicFramePr>
            <p:nvPr/>
          </p:nvGraphicFramePr>
          <p:xfrm>
            <a:off x="7954792" y="3177259"/>
            <a:ext cx="431312" cy="278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55320" imgH="215640" progId="Equation.DSMT4">
                    <p:embed/>
                  </p:oleObj>
                </mc:Choice>
                <mc:Fallback>
                  <p:oleObj name="Equation" r:id="rId8" imgW="355320" imgH="215640" progId="Equation.DSMT4">
                    <p:embed/>
                    <p:pic>
                      <p:nvPicPr>
                        <p:cNvPr id="21" name="Oggetto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4792" y="3177259"/>
                          <a:ext cx="431312" cy="278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2157" descr="5%"/>
          <p:cNvSpPr>
            <a:spLocks noChangeArrowheads="1"/>
          </p:cNvSpPr>
          <p:nvPr/>
        </p:nvSpPr>
        <p:spPr bwMode="auto">
          <a:xfrm>
            <a:off x="2097274" y="4180715"/>
            <a:ext cx="766220" cy="1469815"/>
          </a:xfrm>
          <a:prstGeom prst="rect">
            <a:avLst/>
          </a:prstGeom>
          <a:pattFill prst="pct5">
            <a:fgClr>
              <a:srgbClr val="A5A5A5">
                <a:alpha val="47000"/>
              </a:srgbClr>
            </a:fgClr>
            <a:bgClr>
              <a:srgbClr val="999999">
                <a:alpha val="47000"/>
              </a:srgbClr>
            </a:bgClr>
          </a:pattFill>
          <a:ln w="1587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055539" y="3999244"/>
            <a:ext cx="854642" cy="1932181"/>
            <a:chOff x="9079599" y="2290243"/>
            <a:chExt cx="854642" cy="1932181"/>
          </a:xfrm>
        </p:grpSpPr>
        <p:grpSp>
          <p:nvGrpSpPr>
            <p:cNvPr id="23" name="Gruppo 22"/>
            <p:cNvGrpSpPr/>
            <p:nvPr/>
          </p:nvGrpSpPr>
          <p:grpSpPr>
            <a:xfrm>
              <a:off x="9346888" y="2805116"/>
              <a:ext cx="180000" cy="720000"/>
              <a:chOff x="5415073" y="2951545"/>
              <a:chExt cx="258332" cy="1134318"/>
            </a:xfrm>
          </p:grpSpPr>
          <p:sp>
            <p:nvSpPr>
              <p:cNvPr id="24" name="Figura a mano libera 23"/>
              <p:cNvSpPr/>
              <p:nvPr/>
            </p:nvSpPr>
            <p:spPr>
              <a:xfrm>
                <a:off x="5415073" y="3090440"/>
                <a:ext cx="258332" cy="995423"/>
              </a:xfrm>
              <a:custGeom>
                <a:avLst/>
                <a:gdLst>
                  <a:gd name="connsiteX0" fmla="*/ 140775 w 258332"/>
                  <a:gd name="connsiteY0" fmla="*/ 995423 h 995423"/>
                  <a:gd name="connsiteX1" fmla="*/ 140775 w 258332"/>
                  <a:gd name="connsiteY1" fmla="*/ 659757 h 995423"/>
                  <a:gd name="connsiteX2" fmla="*/ 1879 w 258332"/>
                  <a:gd name="connsiteY2" fmla="*/ 520861 h 995423"/>
                  <a:gd name="connsiteX3" fmla="*/ 256522 w 258332"/>
                  <a:gd name="connsiteY3" fmla="*/ 370390 h 995423"/>
                  <a:gd name="connsiteX4" fmla="*/ 117626 w 258332"/>
                  <a:gd name="connsiteY4" fmla="*/ 162046 h 995423"/>
                  <a:gd name="connsiteX5" fmla="*/ 152350 w 258332"/>
                  <a:gd name="connsiteY5" fmla="*/ 0 h 99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332" h="995423">
                    <a:moveTo>
                      <a:pt x="140775" y="995423"/>
                    </a:moveTo>
                    <a:cubicBezTo>
                      <a:pt x="152349" y="867137"/>
                      <a:pt x="163924" y="738851"/>
                      <a:pt x="140775" y="659757"/>
                    </a:cubicBezTo>
                    <a:cubicBezTo>
                      <a:pt x="117626" y="580663"/>
                      <a:pt x="-17412" y="569089"/>
                      <a:pt x="1879" y="520861"/>
                    </a:cubicBezTo>
                    <a:cubicBezTo>
                      <a:pt x="21170" y="472633"/>
                      <a:pt x="237231" y="430192"/>
                      <a:pt x="256522" y="370390"/>
                    </a:cubicBezTo>
                    <a:cubicBezTo>
                      <a:pt x="275813" y="310588"/>
                      <a:pt x="134988" y="223778"/>
                      <a:pt x="117626" y="162046"/>
                    </a:cubicBezTo>
                    <a:cubicBezTo>
                      <a:pt x="100264" y="100314"/>
                      <a:pt x="126307" y="50157"/>
                      <a:pt x="152350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" name="Triangolo isoscele 24"/>
              <p:cNvSpPr/>
              <p:nvPr/>
            </p:nvSpPr>
            <p:spPr>
              <a:xfrm>
                <a:off x="5485288" y="2951545"/>
                <a:ext cx="129166" cy="19619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sp>
          <p:nvSpPr>
            <p:cNvPr id="26" name="CasellaDiTesto 25"/>
            <p:cNvSpPr txBox="1"/>
            <p:nvPr/>
          </p:nvSpPr>
          <p:spPr>
            <a:xfrm>
              <a:off x="9230226" y="3470924"/>
              <a:ext cx="547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D462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u</a:t>
              </a:r>
              <a:r>
                <a:rPr kumimoji="0" lang="it-IT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D462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gen</a:t>
              </a:r>
              <a:endPara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DD462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cxnSp>
          <p:nvCxnSpPr>
            <p:cNvPr id="28" name="AutoShape 2159"/>
            <p:cNvCxnSpPr>
              <a:cxnSpLocks noChangeShapeType="1"/>
            </p:cNvCxnSpPr>
            <p:nvPr/>
          </p:nvCxnSpPr>
          <p:spPr bwMode="auto">
            <a:xfrm>
              <a:off x="9526887" y="2457650"/>
              <a:ext cx="371692" cy="23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163"/>
            <p:cNvCxnSpPr>
              <a:cxnSpLocks noChangeShapeType="1"/>
            </p:cNvCxnSpPr>
            <p:nvPr/>
          </p:nvCxnSpPr>
          <p:spPr bwMode="auto">
            <a:xfrm flipH="1" flipV="1">
              <a:off x="9487899" y="2290243"/>
              <a:ext cx="38989" cy="33655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164"/>
            <p:cNvCxnSpPr>
              <a:cxnSpLocks noChangeShapeType="1"/>
            </p:cNvCxnSpPr>
            <p:nvPr/>
          </p:nvCxnSpPr>
          <p:spPr bwMode="auto">
            <a:xfrm>
              <a:off x="9112308" y="2457650"/>
              <a:ext cx="37169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160"/>
            <p:cNvCxnSpPr>
              <a:cxnSpLocks noChangeShapeType="1"/>
            </p:cNvCxnSpPr>
            <p:nvPr/>
          </p:nvCxnSpPr>
          <p:spPr bwMode="auto">
            <a:xfrm>
              <a:off x="9898579" y="2459394"/>
              <a:ext cx="0" cy="14845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oup 2167"/>
            <p:cNvGrpSpPr>
              <a:grpSpLocks/>
            </p:cNvGrpSpPr>
            <p:nvPr/>
          </p:nvGrpSpPr>
          <p:grpSpPr bwMode="auto">
            <a:xfrm rot="5400000">
              <a:off x="9455257" y="3743441"/>
              <a:ext cx="103325" cy="854642"/>
              <a:chOff x="3760" y="3262"/>
              <a:chExt cx="122" cy="2186"/>
            </a:xfrm>
          </p:grpSpPr>
          <p:cxnSp>
            <p:nvCxnSpPr>
              <p:cNvPr id="38" name="AutoShape 2168"/>
              <p:cNvCxnSpPr>
                <a:cxnSpLocks noChangeShapeType="1"/>
              </p:cNvCxnSpPr>
              <p:nvPr/>
            </p:nvCxnSpPr>
            <p:spPr bwMode="auto">
              <a:xfrm flipH="1">
                <a:off x="3821" y="3282"/>
                <a:ext cx="0" cy="21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AutoShape 2169"/>
              <p:cNvCxnSpPr>
                <a:cxnSpLocks noChangeShapeType="1"/>
              </p:cNvCxnSpPr>
              <p:nvPr/>
            </p:nvCxnSpPr>
            <p:spPr bwMode="auto">
              <a:xfrm>
                <a:off x="3760" y="5394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2170"/>
              <p:cNvCxnSpPr>
                <a:cxnSpLocks noChangeShapeType="1"/>
              </p:cNvCxnSpPr>
              <p:nvPr/>
            </p:nvCxnSpPr>
            <p:spPr bwMode="auto">
              <a:xfrm>
                <a:off x="3769" y="3314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AutoShape 2171"/>
              <p:cNvCxnSpPr>
                <a:cxnSpLocks noChangeShapeType="1"/>
              </p:cNvCxnSpPr>
              <p:nvPr/>
            </p:nvCxnSpPr>
            <p:spPr bwMode="auto">
              <a:xfrm rot="2700000">
                <a:off x="3755" y="5392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AutoShape 2172"/>
              <p:cNvCxnSpPr>
                <a:cxnSpLocks noChangeShapeType="1"/>
              </p:cNvCxnSpPr>
              <p:nvPr/>
            </p:nvCxnSpPr>
            <p:spPr bwMode="auto">
              <a:xfrm rot="2700000">
                <a:off x="3764" y="3319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" name="Rettangolo 5"/>
          <p:cNvSpPr/>
          <p:nvPr/>
        </p:nvSpPr>
        <p:spPr>
          <a:xfrm>
            <a:off x="2323920" y="590530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2871576" y="4391716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636343" y="4379714"/>
                <a:ext cx="1121790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43" y="4379714"/>
                <a:ext cx="1121790" cy="391582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10"/>
          <p:cNvSpPr>
            <a:spLocks/>
          </p:cNvSpPr>
          <p:nvPr/>
        </p:nvSpPr>
        <p:spPr bwMode="auto">
          <a:xfrm rot="20853853" flipV="1">
            <a:off x="1503293" y="4342336"/>
            <a:ext cx="213381" cy="78345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2864820" y="4538166"/>
            <a:ext cx="45719" cy="84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236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6" grpId="0"/>
      <p:bldP spid="2" grpId="0"/>
      <p:bldP spid="22" grpId="0" animBg="1"/>
      <p:bldP spid="6" grpId="0"/>
      <p:bldP spid="44" grpId="0"/>
      <p:bldP spid="45" grpId="0"/>
      <p:bldP spid="4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ESERCITAZIONE                                                                                          TRASMISSIONE DEL CALORE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𝑁𝑢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Prova di esame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26/05/2021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35670" y="963369"/>
            <a:ext cx="277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La massima temperatura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2895573" y="1009535"/>
                <a:ext cx="46081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=−400 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+208.8 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+60.5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573" y="1009535"/>
                <a:ext cx="4608163" cy="276999"/>
              </a:xfrm>
              <a:prstGeom prst="rect">
                <a:avLst/>
              </a:prstGeom>
              <a:blipFill>
                <a:blip r:embed="rId3"/>
                <a:stretch>
                  <a:fillRect t="-2222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0" y="1422313"/>
            <a:ext cx="9220200" cy="50387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360" y="1589000"/>
            <a:ext cx="90487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94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ESERCITAZIONE                                                                                          TRASMISSIONE DEL CALORE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𝑁𝑢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Prova di esame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26/05/2021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35669" y="963369"/>
            <a:ext cx="460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Il flusso scambiato sulla faccia di destra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35669" y="1556512"/>
            <a:ext cx="460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Il flusso scambiato sulla faccia di sinistra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523188" y="2408258"/>
                <a:ext cx="5451749" cy="654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400 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∙0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+208.8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208.8 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88" y="2408258"/>
                <a:ext cx="5451749" cy="654090"/>
              </a:xfrm>
              <a:prstGeom prst="rect">
                <a:avLst/>
              </a:prstGeom>
              <a:blipFill>
                <a:blip r:embed="rId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523188" y="3558955"/>
                <a:ext cx="5970481" cy="652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sub>
                      </m:sSub>
                      <m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400 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∙0.4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+208.8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111.2 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88" y="3558955"/>
                <a:ext cx="5970481" cy="652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523188" y="4975127"/>
                <a:ext cx="8154186" cy="48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Verifica: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𝑔𝑒𝑛</m:t>
                        </m:r>
                      </m:sub>
                    </m:sSub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𝐿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it-IT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kumimoji="0" lang="it-IT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it-IT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kumimoji="0" lang="it-IT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0" lang="it-IT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it-IT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kumimoji="0" lang="it-IT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it-IT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kumimoji="0" lang="it-IT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kumimoji="0" lang="it-IT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=800</m:t>
                    </m:r>
                    <m:r>
                      <a:rPr kumimoji="0" 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0.4=112.2+208.8=320</m:t>
                    </m:r>
                    <m:f>
                      <m:f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88" y="4975127"/>
                <a:ext cx="8154186" cy="485646"/>
              </a:xfrm>
              <a:prstGeom prst="rect">
                <a:avLst/>
              </a:prstGeom>
              <a:blipFill>
                <a:blip r:embed="rId5"/>
                <a:stretch>
                  <a:fillRect l="-673" b="-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o 23">
            <a:extLst>
              <a:ext uri="{FF2B5EF4-FFF2-40B4-BE49-F238E27FC236}">
                <a16:creationId xmlns:a16="http://schemas.microsoft.com/office/drawing/2014/main" id="{0CFB646D-00F7-449A-89A2-784DF6284188}"/>
              </a:ext>
            </a:extLst>
          </p:cNvPr>
          <p:cNvGrpSpPr/>
          <p:nvPr/>
        </p:nvGrpSpPr>
        <p:grpSpPr>
          <a:xfrm>
            <a:off x="7949834" y="2972847"/>
            <a:ext cx="2831632" cy="2121901"/>
            <a:chOff x="285843" y="4059958"/>
            <a:chExt cx="2831632" cy="2121901"/>
          </a:xfrm>
        </p:grpSpPr>
        <p:sp>
          <p:nvSpPr>
            <p:cNvPr id="25" name="Figura a mano libera 73">
              <a:extLst>
                <a:ext uri="{FF2B5EF4-FFF2-40B4-BE49-F238E27FC236}">
                  <a16:creationId xmlns:a16="http://schemas.microsoft.com/office/drawing/2014/main" id="{2F2DA8AC-6CFD-4D37-9AB0-0F69546A37C1}"/>
                </a:ext>
              </a:extLst>
            </p:cNvPr>
            <p:cNvSpPr/>
            <p:nvPr/>
          </p:nvSpPr>
          <p:spPr>
            <a:xfrm rot="16200000" flipH="1">
              <a:off x="1968819" y="5427675"/>
              <a:ext cx="61448" cy="242237"/>
            </a:xfrm>
            <a:custGeom>
              <a:avLst/>
              <a:gdLst>
                <a:gd name="connsiteX0" fmla="*/ 140775 w 258332"/>
                <a:gd name="connsiteY0" fmla="*/ 995423 h 995423"/>
                <a:gd name="connsiteX1" fmla="*/ 140775 w 258332"/>
                <a:gd name="connsiteY1" fmla="*/ 659757 h 995423"/>
                <a:gd name="connsiteX2" fmla="*/ 1879 w 258332"/>
                <a:gd name="connsiteY2" fmla="*/ 520861 h 995423"/>
                <a:gd name="connsiteX3" fmla="*/ 256522 w 258332"/>
                <a:gd name="connsiteY3" fmla="*/ 370390 h 995423"/>
                <a:gd name="connsiteX4" fmla="*/ 117626 w 258332"/>
                <a:gd name="connsiteY4" fmla="*/ 162046 h 995423"/>
                <a:gd name="connsiteX5" fmla="*/ 152350 w 258332"/>
                <a:gd name="connsiteY5" fmla="*/ 0 h 9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32" h="995423">
                  <a:moveTo>
                    <a:pt x="140775" y="995423"/>
                  </a:moveTo>
                  <a:cubicBezTo>
                    <a:pt x="152349" y="867137"/>
                    <a:pt x="163924" y="738851"/>
                    <a:pt x="140775" y="659757"/>
                  </a:cubicBezTo>
                  <a:cubicBezTo>
                    <a:pt x="117626" y="580663"/>
                    <a:pt x="-17412" y="569089"/>
                    <a:pt x="1879" y="520861"/>
                  </a:cubicBezTo>
                  <a:cubicBezTo>
                    <a:pt x="21170" y="472633"/>
                    <a:pt x="237231" y="430192"/>
                    <a:pt x="256522" y="370390"/>
                  </a:cubicBezTo>
                  <a:cubicBezTo>
                    <a:pt x="275813" y="310588"/>
                    <a:pt x="134988" y="223778"/>
                    <a:pt x="117626" y="162046"/>
                  </a:cubicBezTo>
                  <a:cubicBezTo>
                    <a:pt x="100264" y="100314"/>
                    <a:pt x="126307" y="50157"/>
                    <a:pt x="152350" y="0"/>
                  </a:cubicBez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46C1B16F-049B-4F29-8474-D38843154C7A}"/>
                </a:ext>
              </a:extLst>
            </p:cNvPr>
            <p:cNvGrpSpPr/>
            <p:nvPr/>
          </p:nvGrpSpPr>
          <p:grpSpPr>
            <a:xfrm>
              <a:off x="1386992" y="4655440"/>
              <a:ext cx="180000" cy="720000"/>
              <a:chOff x="5415073" y="2951545"/>
              <a:chExt cx="258332" cy="1134318"/>
            </a:xfrm>
          </p:grpSpPr>
          <p:sp>
            <p:nvSpPr>
              <p:cNvPr id="53" name="Figura a mano libera 71">
                <a:extLst>
                  <a:ext uri="{FF2B5EF4-FFF2-40B4-BE49-F238E27FC236}">
                    <a16:creationId xmlns:a16="http://schemas.microsoft.com/office/drawing/2014/main" id="{88C4E56E-564A-4849-B65A-F16021F5D367}"/>
                  </a:ext>
                </a:extLst>
              </p:cNvPr>
              <p:cNvSpPr/>
              <p:nvPr/>
            </p:nvSpPr>
            <p:spPr>
              <a:xfrm>
                <a:off x="5415073" y="3090440"/>
                <a:ext cx="258332" cy="995423"/>
              </a:xfrm>
              <a:custGeom>
                <a:avLst/>
                <a:gdLst>
                  <a:gd name="connsiteX0" fmla="*/ 140775 w 258332"/>
                  <a:gd name="connsiteY0" fmla="*/ 995423 h 995423"/>
                  <a:gd name="connsiteX1" fmla="*/ 140775 w 258332"/>
                  <a:gd name="connsiteY1" fmla="*/ 659757 h 995423"/>
                  <a:gd name="connsiteX2" fmla="*/ 1879 w 258332"/>
                  <a:gd name="connsiteY2" fmla="*/ 520861 h 995423"/>
                  <a:gd name="connsiteX3" fmla="*/ 256522 w 258332"/>
                  <a:gd name="connsiteY3" fmla="*/ 370390 h 995423"/>
                  <a:gd name="connsiteX4" fmla="*/ 117626 w 258332"/>
                  <a:gd name="connsiteY4" fmla="*/ 162046 h 995423"/>
                  <a:gd name="connsiteX5" fmla="*/ 152350 w 258332"/>
                  <a:gd name="connsiteY5" fmla="*/ 0 h 99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332" h="995423">
                    <a:moveTo>
                      <a:pt x="140775" y="995423"/>
                    </a:moveTo>
                    <a:cubicBezTo>
                      <a:pt x="152349" y="867137"/>
                      <a:pt x="163924" y="738851"/>
                      <a:pt x="140775" y="659757"/>
                    </a:cubicBezTo>
                    <a:cubicBezTo>
                      <a:pt x="117626" y="580663"/>
                      <a:pt x="-17412" y="569089"/>
                      <a:pt x="1879" y="520861"/>
                    </a:cubicBezTo>
                    <a:cubicBezTo>
                      <a:pt x="21170" y="472633"/>
                      <a:pt x="237231" y="430192"/>
                      <a:pt x="256522" y="370390"/>
                    </a:cubicBezTo>
                    <a:cubicBezTo>
                      <a:pt x="275813" y="310588"/>
                      <a:pt x="134988" y="223778"/>
                      <a:pt x="117626" y="162046"/>
                    </a:cubicBezTo>
                    <a:cubicBezTo>
                      <a:pt x="100264" y="100314"/>
                      <a:pt x="126307" y="50157"/>
                      <a:pt x="152350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4" name="Triangolo isoscele 53">
                <a:extLst>
                  <a:ext uri="{FF2B5EF4-FFF2-40B4-BE49-F238E27FC236}">
                    <a16:creationId xmlns:a16="http://schemas.microsoft.com/office/drawing/2014/main" id="{23F56E64-7A42-44CF-81A9-402113B40702}"/>
                  </a:ext>
                </a:extLst>
              </p:cNvPr>
              <p:cNvSpPr/>
              <p:nvPr/>
            </p:nvSpPr>
            <p:spPr>
              <a:xfrm>
                <a:off x="5485288" y="2951545"/>
                <a:ext cx="129166" cy="196190"/>
              </a:xfrm>
              <a:prstGeom prst="triangle">
                <a:avLst/>
              </a:prstGeom>
              <a:solidFill>
                <a:srgbClr val="DD46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E49B1274-A5D7-4CF0-9ACD-8F9C4A39A5B1}"/>
                </a:ext>
              </a:extLst>
            </p:cNvPr>
            <p:cNvGrpSpPr/>
            <p:nvPr/>
          </p:nvGrpSpPr>
          <p:grpSpPr>
            <a:xfrm>
              <a:off x="994393" y="4059958"/>
              <a:ext cx="1705308" cy="1929963"/>
              <a:chOff x="8979505" y="2152124"/>
              <a:chExt cx="1705308" cy="1929963"/>
            </a:xfrm>
          </p:grpSpPr>
          <p:grpSp>
            <p:nvGrpSpPr>
              <p:cNvPr id="39" name="Gruppo 38">
                <a:extLst>
                  <a:ext uri="{FF2B5EF4-FFF2-40B4-BE49-F238E27FC236}">
                    <a16:creationId xmlns:a16="http://schemas.microsoft.com/office/drawing/2014/main" id="{02FBA626-85FE-4A8C-AF97-5CB06893D989}"/>
                  </a:ext>
                </a:extLst>
              </p:cNvPr>
              <p:cNvGrpSpPr/>
              <p:nvPr/>
            </p:nvGrpSpPr>
            <p:grpSpPr>
              <a:xfrm>
                <a:off x="8979505" y="2152124"/>
                <a:ext cx="1705308" cy="1929963"/>
                <a:chOff x="9249443" y="2349622"/>
                <a:chExt cx="1362075" cy="1660525"/>
              </a:xfrm>
            </p:grpSpPr>
            <p:grpSp>
              <p:nvGrpSpPr>
                <p:cNvPr id="41" name="Gruppo 40">
                  <a:extLst>
                    <a:ext uri="{FF2B5EF4-FFF2-40B4-BE49-F238E27FC236}">
                      <a16:creationId xmlns:a16="http://schemas.microsoft.com/office/drawing/2014/main" id="{541245A6-7431-4DAC-B6A1-C4A459A70807}"/>
                    </a:ext>
                  </a:extLst>
                </p:cNvPr>
                <p:cNvGrpSpPr/>
                <p:nvPr/>
              </p:nvGrpSpPr>
              <p:grpSpPr>
                <a:xfrm>
                  <a:off x="9355511" y="2468459"/>
                  <a:ext cx="628015" cy="1422853"/>
                  <a:chOff x="8441111" y="3469228"/>
                  <a:chExt cx="628015" cy="1422853"/>
                </a:xfrm>
              </p:grpSpPr>
              <p:sp>
                <p:nvSpPr>
                  <p:cNvPr id="45" name="Rectangle 2157" descr="5%">
                    <a:extLst>
                      <a:ext uri="{FF2B5EF4-FFF2-40B4-BE49-F238E27FC236}">
                        <a16:creationId xmlns:a16="http://schemas.microsoft.com/office/drawing/2014/main" id="{B3DEA3E9-0172-4D46-B737-463F5C43A1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47824" y="3613483"/>
                    <a:ext cx="612000" cy="1264617"/>
                  </a:xfrm>
                  <a:prstGeom prst="rect">
                    <a:avLst/>
                  </a:prstGeom>
                  <a:pattFill prst="pct5">
                    <a:fgClr>
                      <a:srgbClr val="A5A5A5">
                        <a:alpha val="47000"/>
                      </a:srgbClr>
                    </a:fgClr>
                    <a:bgClr>
                      <a:srgbClr val="999999">
                        <a:alpha val="47000"/>
                      </a:srgbClr>
                    </a:bgClr>
                  </a:pattFill>
                  <a:ln w="15875">
                    <a:solidFill>
                      <a:srgbClr val="A5A5A5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6" name="Group 2158">
                    <a:extLst>
                      <a:ext uri="{FF2B5EF4-FFF2-40B4-BE49-F238E27FC236}">
                        <a16:creationId xmlns:a16="http://schemas.microsoft.com/office/drawing/2014/main" id="{B924C546-0F5B-4A24-A8D0-381DDF4D11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441111" y="3469228"/>
                    <a:ext cx="628015" cy="1422853"/>
                    <a:chOff x="9450" y="3578"/>
                    <a:chExt cx="1815" cy="2845"/>
                  </a:xfrm>
                </p:grpSpPr>
                <p:cxnSp>
                  <p:nvCxnSpPr>
                    <p:cNvPr id="47" name="AutoShape 2159">
                      <a:extLst>
                        <a:ext uri="{FF2B5EF4-FFF2-40B4-BE49-F238E27FC236}">
                          <a16:creationId xmlns:a16="http://schemas.microsoft.com/office/drawing/2014/main" id="{DF5AB1AD-58A1-4939-9A74-B015033606E1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407" y="3866"/>
                      <a:ext cx="858" cy="4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8" name="AutoShape 2160">
                      <a:extLst>
                        <a:ext uri="{FF2B5EF4-FFF2-40B4-BE49-F238E27FC236}">
                          <a16:creationId xmlns:a16="http://schemas.microsoft.com/office/drawing/2014/main" id="{472B10A0-38AF-4D33-A411-34B78507B6D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1265" y="3869"/>
                      <a:ext cx="0" cy="2554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9" name="AutoShape 2161">
                      <a:extLst>
                        <a:ext uri="{FF2B5EF4-FFF2-40B4-BE49-F238E27FC236}">
                          <a16:creationId xmlns:a16="http://schemas.microsoft.com/office/drawing/2014/main" id="{92F835F4-DC2E-48C3-AE68-E1F030E627DC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0317" y="3578"/>
                      <a:ext cx="0" cy="29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0" name="AutoShape 2162">
                      <a:extLst>
                        <a:ext uri="{FF2B5EF4-FFF2-40B4-BE49-F238E27FC236}">
                          <a16:creationId xmlns:a16="http://schemas.microsoft.com/office/drawing/2014/main" id="{C3417460-F529-44E4-BF9E-9D7A0F5ABD9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0407" y="3866"/>
                      <a:ext cx="0" cy="29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1" name="AutoShape 2163">
                      <a:extLst>
                        <a:ext uri="{FF2B5EF4-FFF2-40B4-BE49-F238E27FC236}">
                          <a16:creationId xmlns:a16="http://schemas.microsoft.com/office/drawing/2014/main" id="{BAB8AB75-3C21-4A7F-B5E3-B2D5A15391D5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10317" y="3578"/>
                      <a:ext cx="90" cy="579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2" name="AutoShape 2164">
                      <a:extLst>
                        <a:ext uri="{FF2B5EF4-FFF2-40B4-BE49-F238E27FC236}">
                          <a16:creationId xmlns:a16="http://schemas.microsoft.com/office/drawing/2014/main" id="{8415444E-1E87-45EE-96DB-CC45335E8D8C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9450" y="3866"/>
                      <a:ext cx="858" cy="0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42" name="Gruppo 41">
                  <a:extLst>
                    <a:ext uri="{FF2B5EF4-FFF2-40B4-BE49-F238E27FC236}">
                      <a16:creationId xmlns:a16="http://schemas.microsoft.com/office/drawing/2014/main" id="{C94B2403-A2FE-4D60-A4FF-DF4451D6FE68}"/>
                    </a:ext>
                  </a:extLst>
                </p:cNvPr>
                <p:cNvGrpSpPr/>
                <p:nvPr/>
              </p:nvGrpSpPr>
              <p:grpSpPr>
                <a:xfrm>
                  <a:off x="9249443" y="2349622"/>
                  <a:ext cx="1362075" cy="1660525"/>
                  <a:chOff x="8321731" y="3350392"/>
                  <a:chExt cx="1362075" cy="1660525"/>
                </a:xfrm>
              </p:grpSpPr>
              <p:cxnSp>
                <p:nvCxnSpPr>
                  <p:cNvPr id="43" name="AutoShape 2155">
                    <a:extLst>
                      <a:ext uri="{FF2B5EF4-FFF2-40B4-BE49-F238E27FC236}">
                        <a16:creationId xmlns:a16="http://schemas.microsoft.com/office/drawing/2014/main" id="{3A68FA3A-35EA-4BB4-A785-FAD0BB81BF3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8436031" y="3350392"/>
                    <a:ext cx="635" cy="1660525"/>
                  </a:xfrm>
                  <a:prstGeom prst="straightConnector1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" name="AutoShape 2156">
                    <a:extLst>
                      <a:ext uri="{FF2B5EF4-FFF2-40B4-BE49-F238E27FC236}">
                        <a16:creationId xmlns:a16="http://schemas.microsoft.com/office/drawing/2014/main" id="{CBE6BB83-ACC3-48BF-B915-92E6FB16F81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321731" y="4892081"/>
                    <a:ext cx="1362075" cy="0"/>
                  </a:xfrm>
                  <a:prstGeom prst="straightConnector1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995A1BE6-DE2A-485E-8EFC-48BF2272D050}"/>
                  </a:ext>
                </a:extLst>
              </p:cNvPr>
              <p:cNvSpPr txBox="1"/>
              <p:nvPr/>
            </p:nvSpPr>
            <p:spPr>
              <a:xfrm>
                <a:off x="9230226" y="3470924"/>
                <a:ext cx="5473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DD462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</a:t>
                </a:r>
                <a:r>
                  <a:rPr kumimoji="0" lang="it-IT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DD462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gen</a:t>
                </a:r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6EDBE8FB-CCE0-4234-B491-069DD71E6932}"/>
                </a:ext>
              </a:extLst>
            </p:cNvPr>
            <p:cNvGrpSpPr/>
            <p:nvPr/>
          </p:nvGrpSpPr>
          <p:grpSpPr>
            <a:xfrm rot="16200000">
              <a:off x="602118" y="4638101"/>
              <a:ext cx="144000" cy="776550"/>
              <a:chOff x="5415073" y="2951545"/>
              <a:chExt cx="258332" cy="1134318"/>
            </a:xfrm>
          </p:grpSpPr>
          <p:sp>
            <p:nvSpPr>
              <p:cNvPr id="37" name="Figura a mano libera 76">
                <a:extLst>
                  <a:ext uri="{FF2B5EF4-FFF2-40B4-BE49-F238E27FC236}">
                    <a16:creationId xmlns:a16="http://schemas.microsoft.com/office/drawing/2014/main" id="{7BCC7BAB-7E01-47DA-ACFD-1944FA281365}"/>
                  </a:ext>
                </a:extLst>
              </p:cNvPr>
              <p:cNvSpPr/>
              <p:nvPr/>
            </p:nvSpPr>
            <p:spPr>
              <a:xfrm>
                <a:off x="5415073" y="3090440"/>
                <a:ext cx="258332" cy="995423"/>
              </a:xfrm>
              <a:custGeom>
                <a:avLst/>
                <a:gdLst>
                  <a:gd name="connsiteX0" fmla="*/ 140775 w 258332"/>
                  <a:gd name="connsiteY0" fmla="*/ 995423 h 995423"/>
                  <a:gd name="connsiteX1" fmla="*/ 140775 w 258332"/>
                  <a:gd name="connsiteY1" fmla="*/ 659757 h 995423"/>
                  <a:gd name="connsiteX2" fmla="*/ 1879 w 258332"/>
                  <a:gd name="connsiteY2" fmla="*/ 520861 h 995423"/>
                  <a:gd name="connsiteX3" fmla="*/ 256522 w 258332"/>
                  <a:gd name="connsiteY3" fmla="*/ 370390 h 995423"/>
                  <a:gd name="connsiteX4" fmla="*/ 117626 w 258332"/>
                  <a:gd name="connsiteY4" fmla="*/ 162046 h 995423"/>
                  <a:gd name="connsiteX5" fmla="*/ 152350 w 258332"/>
                  <a:gd name="connsiteY5" fmla="*/ 0 h 99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332" h="995423">
                    <a:moveTo>
                      <a:pt x="140775" y="995423"/>
                    </a:moveTo>
                    <a:cubicBezTo>
                      <a:pt x="152349" y="867137"/>
                      <a:pt x="163924" y="738851"/>
                      <a:pt x="140775" y="659757"/>
                    </a:cubicBezTo>
                    <a:cubicBezTo>
                      <a:pt x="117626" y="580663"/>
                      <a:pt x="-17412" y="569089"/>
                      <a:pt x="1879" y="520861"/>
                    </a:cubicBezTo>
                    <a:cubicBezTo>
                      <a:pt x="21170" y="472633"/>
                      <a:pt x="237231" y="430192"/>
                      <a:pt x="256522" y="370390"/>
                    </a:cubicBezTo>
                    <a:cubicBezTo>
                      <a:pt x="275813" y="310588"/>
                      <a:pt x="134988" y="223778"/>
                      <a:pt x="117626" y="162046"/>
                    </a:cubicBezTo>
                    <a:cubicBezTo>
                      <a:pt x="100264" y="100314"/>
                      <a:pt x="126307" y="50157"/>
                      <a:pt x="152350" y="0"/>
                    </a:cubicBezTo>
                  </a:path>
                </a:pathLst>
              </a:cu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" name="Triangolo isoscele 37">
                <a:extLst>
                  <a:ext uri="{FF2B5EF4-FFF2-40B4-BE49-F238E27FC236}">
                    <a16:creationId xmlns:a16="http://schemas.microsoft.com/office/drawing/2014/main" id="{F1D3CA5C-956B-4758-8277-2ACA9F62BAA5}"/>
                  </a:ext>
                </a:extLst>
              </p:cNvPr>
              <p:cNvSpPr/>
              <p:nvPr/>
            </p:nvSpPr>
            <p:spPr>
              <a:xfrm>
                <a:off x="5485288" y="2951545"/>
                <a:ext cx="129166" cy="19619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sp>
          <p:nvSpPr>
            <p:cNvPr id="31" name="Triangolo isoscele 30">
              <a:extLst>
                <a:ext uri="{FF2B5EF4-FFF2-40B4-BE49-F238E27FC236}">
                  <a16:creationId xmlns:a16="http://schemas.microsoft.com/office/drawing/2014/main" id="{4A2C0CF7-594B-4041-8AFB-47C8BB2FC581}"/>
                </a:ext>
              </a:extLst>
            </p:cNvPr>
            <p:cNvSpPr/>
            <p:nvPr/>
          </p:nvSpPr>
          <p:spPr>
            <a:xfrm rot="5400000" flipH="1">
              <a:off x="2649040" y="4959221"/>
              <a:ext cx="72000" cy="13431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E1257206-F484-4DED-A604-6DC82F4C1E71}"/>
                </a:ext>
              </a:extLst>
            </p:cNvPr>
            <p:cNvSpPr/>
            <p:nvPr/>
          </p:nvSpPr>
          <p:spPr>
            <a:xfrm>
              <a:off x="2605562" y="5936133"/>
              <a:ext cx="511913" cy="245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5" name="Figura a mano libera 79">
              <a:extLst>
                <a:ext uri="{FF2B5EF4-FFF2-40B4-BE49-F238E27FC236}">
                  <a16:creationId xmlns:a16="http://schemas.microsoft.com/office/drawing/2014/main" id="{214D46FE-69F3-4856-AF96-3F20CF813A7A}"/>
                </a:ext>
              </a:extLst>
            </p:cNvPr>
            <p:cNvSpPr/>
            <p:nvPr/>
          </p:nvSpPr>
          <p:spPr>
            <a:xfrm rot="5400000" flipH="1">
              <a:off x="2261206" y="4685645"/>
              <a:ext cx="144000" cy="681463"/>
            </a:xfrm>
            <a:custGeom>
              <a:avLst/>
              <a:gdLst>
                <a:gd name="connsiteX0" fmla="*/ 140775 w 258332"/>
                <a:gd name="connsiteY0" fmla="*/ 995423 h 995423"/>
                <a:gd name="connsiteX1" fmla="*/ 140775 w 258332"/>
                <a:gd name="connsiteY1" fmla="*/ 659757 h 995423"/>
                <a:gd name="connsiteX2" fmla="*/ 1879 w 258332"/>
                <a:gd name="connsiteY2" fmla="*/ 520861 h 995423"/>
                <a:gd name="connsiteX3" fmla="*/ 256522 w 258332"/>
                <a:gd name="connsiteY3" fmla="*/ 370390 h 995423"/>
                <a:gd name="connsiteX4" fmla="*/ 117626 w 258332"/>
                <a:gd name="connsiteY4" fmla="*/ 162046 h 995423"/>
                <a:gd name="connsiteX5" fmla="*/ 152350 w 258332"/>
                <a:gd name="connsiteY5" fmla="*/ 0 h 9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32" h="995423">
                  <a:moveTo>
                    <a:pt x="140775" y="995423"/>
                  </a:moveTo>
                  <a:cubicBezTo>
                    <a:pt x="152349" y="867137"/>
                    <a:pt x="163924" y="738851"/>
                    <a:pt x="140775" y="659757"/>
                  </a:cubicBezTo>
                  <a:cubicBezTo>
                    <a:pt x="117626" y="580663"/>
                    <a:pt x="-17412" y="569089"/>
                    <a:pt x="1879" y="520861"/>
                  </a:cubicBezTo>
                  <a:cubicBezTo>
                    <a:pt x="21170" y="472633"/>
                    <a:pt x="237231" y="430192"/>
                    <a:pt x="256522" y="370390"/>
                  </a:cubicBezTo>
                  <a:cubicBezTo>
                    <a:pt x="275813" y="310588"/>
                    <a:pt x="134988" y="223778"/>
                    <a:pt x="117626" y="162046"/>
                  </a:cubicBezTo>
                  <a:cubicBezTo>
                    <a:pt x="100264" y="100314"/>
                    <a:pt x="126307" y="50157"/>
                    <a:pt x="152350" y="0"/>
                  </a:cubicBez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8080661" y="3358657"/>
                <a:ext cx="476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661" y="3358657"/>
                <a:ext cx="476669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9721253" y="3374289"/>
                <a:ext cx="474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253" y="3374289"/>
                <a:ext cx="474745" cy="36933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62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Prova di esame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26/05/2021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1482759" y="3676003"/>
            <a:ext cx="2449758" cy="2308637"/>
            <a:chOff x="7954792" y="3177259"/>
            <a:chExt cx="1956686" cy="1986333"/>
          </a:xfrm>
        </p:grpSpPr>
        <p:cxnSp>
          <p:nvCxnSpPr>
            <p:cNvPr id="18" name="AutoShape 2155"/>
            <p:cNvCxnSpPr>
              <a:cxnSpLocks noChangeShapeType="1"/>
            </p:cNvCxnSpPr>
            <p:nvPr/>
          </p:nvCxnSpPr>
          <p:spPr bwMode="auto">
            <a:xfrm flipV="1">
              <a:off x="8436031" y="3350392"/>
              <a:ext cx="635" cy="1660525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156"/>
            <p:cNvCxnSpPr>
              <a:cxnSpLocks noChangeShapeType="1"/>
            </p:cNvCxnSpPr>
            <p:nvPr/>
          </p:nvCxnSpPr>
          <p:spPr bwMode="auto">
            <a:xfrm>
              <a:off x="8321731" y="4892081"/>
              <a:ext cx="1362075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20" name="Oggetto 19"/>
            <p:cNvGraphicFramePr>
              <a:graphicFrameLocks noChangeAspect="1"/>
            </p:cNvGraphicFramePr>
            <p:nvPr/>
          </p:nvGraphicFramePr>
          <p:xfrm>
            <a:off x="9480166" y="4905476"/>
            <a:ext cx="431312" cy="258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80880" imgH="215640" progId="Equation.DSMT4">
                    <p:embed/>
                  </p:oleObj>
                </mc:Choice>
                <mc:Fallback>
                  <p:oleObj name="Equation" r:id="rId3" imgW="380880" imgH="215640" progId="Equation.DSMT4">
                    <p:embed/>
                    <p:pic>
                      <p:nvPicPr>
                        <p:cNvPr id="20" name="Oggetto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80166" y="4905476"/>
                          <a:ext cx="431312" cy="258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ggetto 20"/>
            <p:cNvGraphicFramePr>
              <a:graphicFrameLocks noChangeAspect="1"/>
            </p:cNvGraphicFramePr>
            <p:nvPr/>
          </p:nvGraphicFramePr>
          <p:xfrm>
            <a:off x="7954792" y="3177259"/>
            <a:ext cx="431312" cy="278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5320" imgH="215640" progId="Equation.DSMT4">
                    <p:embed/>
                  </p:oleObj>
                </mc:Choice>
                <mc:Fallback>
                  <p:oleObj name="Equation" r:id="rId5" imgW="355320" imgH="215640" progId="Equation.DSMT4">
                    <p:embed/>
                    <p:pic>
                      <p:nvPicPr>
                        <p:cNvPr id="21" name="Oggetto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4792" y="3177259"/>
                          <a:ext cx="431312" cy="278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2157" descr="5%"/>
          <p:cNvSpPr>
            <a:spLocks noChangeArrowheads="1"/>
          </p:cNvSpPr>
          <p:nvPr/>
        </p:nvSpPr>
        <p:spPr bwMode="auto">
          <a:xfrm>
            <a:off x="2126458" y="4180715"/>
            <a:ext cx="766220" cy="1469815"/>
          </a:xfrm>
          <a:prstGeom prst="rect">
            <a:avLst/>
          </a:prstGeom>
          <a:pattFill prst="pct5">
            <a:fgClr>
              <a:srgbClr val="A5A5A5">
                <a:alpha val="47000"/>
              </a:srgbClr>
            </a:fgClr>
            <a:bgClr>
              <a:srgbClr val="999999">
                <a:alpha val="47000"/>
              </a:srgbClr>
            </a:bgClr>
          </a:pattFill>
          <a:ln w="1587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055539" y="3999244"/>
            <a:ext cx="854642" cy="1932181"/>
            <a:chOff x="9079599" y="2290243"/>
            <a:chExt cx="854642" cy="1932181"/>
          </a:xfrm>
        </p:grpSpPr>
        <p:grpSp>
          <p:nvGrpSpPr>
            <p:cNvPr id="23" name="Gruppo 22"/>
            <p:cNvGrpSpPr/>
            <p:nvPr/>
          </p:nvGrpSpPr>
          <p:grpSpPr>
            <a:xfrm>
              <a:off x="9346888" y="2805116"/>
              <a:ext cx="180000" cy="720000"/>
              <a:chOff x="5415073" y="2951545"/>
              <a:chExt cx="258332" cy="1134318"/>
            </a:xfrm>
          </p:grpSpPr>
          <p:sp>
            <p:nvSpPr>
              <p:cNvPr id="24" name="Figura a mano libera 23"/>
              <p:cNvSpPr/>
              <p:nvPr/>
            </p:nvSpPr>
            <p:spPr>
              <a:xfrm>
                <a:off x="5415073" y="3090440"/>
                <a:ext cx="258332" cy="995423"/>
              </a:xfrm>
              <a:custGeom>
                <a:avLst/>
                <a:gdLst>
                  <a:gd name="connsiteX0" fmla="*/ 140775 w 258332"/>
                  <a:gd name="connsiteY0" fmla="*/ 995423 h 995423"/>
                  <a:gd name="connsiteX1" fmla="*/ 140775 w 258332"/>
                  <a:gd name="connsiteY1" fmla="*/ 659757 h 995423"/>
                  <a:gd name="connsiteX2" fmla="*/ 1879 w 258332"/>
                  <a:gd name="connsiteY2" fmla="*/ 520861 h 995423"/>
                  <a:gd name="connsiteX3" fmla="*/ 256522 w 258332"/>
                  <a:gd name="connsiteY3" fmla="*/ 370390 h 995423"/>
                  <a:gd name="connsiteX4" fmla="*/ 117626 w 258332"/>
                  <a:gd name="connsiteY4" fmla="*/ 162046 h 995423"/>
                  <a:gd name="connsiteX5" fmla="*/ 152350 w 258332"/>
                  <a:gd name="connsiteY5" fmla="*/ 0 h 99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332" h="995423">
                    <a:moveTo>
                      <a:pt x="140775" y="995423"/>
                    </a:moveTo>
                    <a:cubicBezTo>
                      <a:pt x="152349" y="867137"/>
                      <a:pt x="163924" y="738851"/>
                      <a:pt x="140775" y="659757"/>
                    </a:cubicBezTo>
                    <a:cubicBezTo>
                      <a:pt x="117626" y="580663"/>
                      <a:pt x="-17412" y="569089"/>
                      <a:pt x="1879" y="520861"/>
                    </a:cubicBezTo>
                    <a:cubicBezTo>
                      <a:pt x="21170" y="472633"/>
                      <a:pt x="237231" y="430192"/>
                      <a:pt x="256522" y="370390"/>
                    </a:cubicBezTo>
                    <a:cubicBezTo>
                      <a:pt x="275813" y="310588"/>
                      <a:pt x="134988" y="223778"/>
                      <a:pt x="117626" y="162046"/>
                    </a:cubicBezTo>
                    <a:cubicBezTo>
                      <a:pt x="100264" y="100314"/>
                      <a:pt x="126307" y="50157"/>
                      <a:pt x="152350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" name="Triangolo isoscele 24"/>
              <p:cNvSpPr/>
              <p:nvPr/>
            </p:nvSpPr>
            <p:spPr>
              <a:xfrm>
                <a:off x="5485288" y="2951545"/>
                <a:ext cx="129166" cy="19619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sp>
          <p:nvSpPr>
            <p:cNvPr id="26" name="CasellaDiTesto 25"/>
            <p:cNvSpPr txBox="1"/>
            <p:nvPr/>
          </p:nvSpPr>
          <p:spPr>
            <a:xfrm>
              <a:off x="9230226" y="3470924"/>
              <a:ext cx="547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DD462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u</a:t>
              </a:r>
              <a:r>
                <a:rPr kumimoji="0" lang="it-IT" sz="1000" b="0" i="0" u="none" strike="noStrike" kern="1200" cap="none" spc="0" normalizeH="0" baseline="0" noProof="0">
                  <a:ln>
                    <a:noFill/>
                  </a:ln>
                  <a:solidFill>
                    <a:srgbClr val="DD462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gen</a:t>
              </a:r>
            </a:p>
          </p:txBody>
        </p:sp>
        <p:cxnSp>
          <p:nvCxnSpPr>
            <p:cNvPr id="28" name="AutoShape 2159"/>
            <p:cNvCxnSpPr>
              <a:cxnSpLocks noChangeShapeType="1"/>
            </p:cNvCxnSpPr>
            <p:nvPr/>
          </p:nvCxnSpPr>
          <p:spPr bwMode="auto">
            <a:xfrm>
              <a:off x="9526887" y="2457650"/>
              <a:ext cx="371692" cy="23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163"/>
            <p:cNvCxnSpPr>
              <a:cxnSpLocks noChangeShapeType="1"/>
            </p:cNvCxnSpPr>
            <p:nvPr/>
          </p:nvCxnSpPr>
          <p:spPr bwMode="auto">
            <a:xfrm flipH="1" flipV="1">
              <a:off x="9487899" y="2290243"/>
              <a:ext cx="38989" cy="33655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164"/>
            <p:cNvCxnSpPr>
              <a:cxnSpLocks noChangeShapeType="1"/>
            </p:cNvCxnSpPr>
            <p:nvPr/>
          </p:nvCxnSpPr>
          <p:spPr bwMode="auto">
            <a:xfrm>
              <a:off x="9112308" y="2457650"/>
              <a:ext cx="37169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160"/>
            <p:cNvCxnSpPr>
              <a:cxnSpLocks noChangeShapeType="1"/>
            </p:cNvCxnSpPr>
            <p:nvPr/>
          </p:nvCxnSpPr>
          <p:spPr bwMode="auto">
            <a:xfrm>
              <a:off x="9898579" y="2459394"/>
              <a:ext cx="0" cy="14845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oup 2167"/>
            <p:cNvGrpSpPr>
              <a:grpSpLocks/>
            </p:cNvGrpSpPr>
            <p:nvPr/>
          </p:nvGrpSpPr>
          <p:grpSpPr bwMode="auto">
            <a:xfrm rot="5400000">
              <a:off x="9455257" y="3743441"/>
              <a:ext cx="103325" cy="854642"/>
              <a:chOff x="3760" y="3262"/>
              <a:chExt cx="122" cy="2186"/>
            </a:xfrm>
          </p:grpSpPr>
          <p:cxnSp>
            <p:nvCxnSpPr>
              <p:cNvPr id="38" name="AutoShape 2168"/>
              <p:cNvCxnSpPr>
                <a:cxnSpLocks noChangeShapeType="1"/>
              </p:cNvCxnSpPr>
              <p:nvPr/>
            </p:nvCxnSpPr>
            <p:spPr bwMode="auto">
              <a:xfrm flipH="1">
                <a:off x="3821" y="3282"/>
                <a:ext cx="0" cy="21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AutoShape 2169"/>
              <p:cNvCxnSpPr>
                <a:cxnSpLocks noChangeShapeType="1"/>
              </p:cNvCxnSpPr>
              <p:nvPr/>
            </p:nvCxnSpPr>
            <p:spPr bwMode="auto">
              <a:xfrm>
                <a:off x="3760" y="5394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2170"/>
              <p:cNvCxnSpPr>
                <a:cxnSpLocks noChangeShapeType="1"/>
              </p:cNvCxnSpPr>
              <p:nvPr/>
            </p:nvCxnSpPr>
            <p:spPr bwMode="auto">
              <a:xfrm>
                <a:off x="3769" y="3314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AutoShape 2171"/>
              <p:cNvCxnSpPr>
                <a:cxnSpLocks noChangeShapeType="1"/>
              </p:cNvCxnSpPr>
              <p:nvPr/>
            </p:nvCxnSpPr>
            <p:spPr bwMode="auto">
              <a:xfrm rot="2700000">
                <a:off x="3755" y="5392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AutoShape 2172"/>
              <p:cNvCxnSpPr>
                <a:cxnSpLocks noChangeShapeType="1"/>
              </p:cNvCxnSpPr>
              <p:nvPr/>
            </p:nvCxnSpPr>
            <p:spPr bwMode="auto">
              <a:xfrm rot="2700000">
                <a:off x="3764" y="3319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" name="Rettangolo 5"/>
          <p:cNvSpPr/>
          <p:nvPr/>
        </p:nvSpPr>
        <p:spPr>
          <a:xfrm>
            <a:off x="2323920" y="590530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2871576" y="4391716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636343" y="4379714"/>
                <a:ext cx="1121790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43" y="4379714"/>
                <a:ext cx="1121790" cy="391582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10"/>
          <p:cNvSpPr>
            <a:spLocks/>
          </p:cNvSpPr>
          <p:nvPr/>
        </p:nvSpPr>
        <p:spPr bwMode="auto">
          <a:xfrm rot="20853853" flipV="1">
            <a:off x="1503293" y="4342336"/>
            <a:ext cx="213381" cy="78345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2864820" y="4538166"/>
            <a:ext cx="45719" cy="84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861591" y="1114037"/>
                <a:ext cx="1412503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𝑔𝑒𝑛</m:t>
                              </m:r>
                            </m:sub>
                          </m:sSub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91" y="1114037"/>
                <a:ext cx="1412503" cy="5557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897161" y="2158880"/>
                <a:ext cx="10485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61" y="2158880"/>
                <a:ext cx="1048556" cy="276999"/>
              </a:xfrm>
              <a:prstGeom prst="rect">
                <a:avLst/>
              </a:prstGeom>
              <a:blipFill>
                <a:blip r:embed="rId10"/>
                <a:stretch>
                  <a:fillRect l="-4070" r="-1744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636343" y="2803876"/>
                <a:ext cx="2351862" cy="654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43" y="2803876"/>
                <a:ext cx="2351862" cy="654090"/>
              </a:xfrm>
              <a:prstGeom prst="rect">
                <a:avLst/>
              </a:prstGeom>
              <a:blipFill>
                <a:blip r:embed="rId11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ccia a destra 6"/>
          <p:cNvSpPr/>
          <p:nvPr/>
        </p:nvSpPr>
        <p:spPr>
          <a:xfrm>
            <a:off x="3099089" y="1227008"/>
            <a:ext cx="659268" cy="29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4387756" y="1114319"/>
                <a:ext cx="2207784" cy="622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  <m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𝑔𝑒𝑛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56" y="1114319"/>
                <a:ext cx="2207784" cy="6220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8079803" y="1109931"/>
                <a:ext cx="2943242" cy="564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𝑔𝑒𝑛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2 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803" y="1109931"/>
                <a:ext cx="2943242" cy="5640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ccia a destra 42"/>
          <p:cNvSpPr/>
          <p:nvPr/>
        </p:nvSpPr>
        <p:spPr>
          <a:xfrm>
            <a:off x="6984674" y="1245815"/>
            <a:ext cx="659268" cy="29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Parentesi graffa aperta 10"/>
          <p:cNvSpPr/>
          <p:nvPr/>
        </p:nvSpPr>
        <p:spPr>
          <a:xfrm>
            <a:off x="179109" y="1027522"/>
            <a:ext cx="718052" cy="243044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4557559" y="2201950"/>
                <a:ext cx="2860527" cy="656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𝑔𝑒𝑛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2 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2 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559" y="2201950"/>
                <a:ext cx="2860527" cy="6563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7974800" y="2437007"/>
                <a:ext cx="1886286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800" y="2437007"/>
                <a:ext cx="1886286" cy="318998"/>
              </a:xfrm>
              <a:prstGeom prst="rect">
                <a:avLst/>
              </a:prstGeom>
              <a:blipFill>
                <a:blip r:embed="rId15"/>
                <a:stretch>
                  <a:fillRect l="-2258" b="-26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ccia a destra 46"/>
          <p:cNvSpPr/>
          <p:nvPr/>
        </p:nvSpPr>
        <p:spPr>
          <a:xfrm rot="5400000">
            <a:off x="7460423" y="3180418"/>
            <a:ext cx="659268" cy="29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6381223" y="3966182"/>
                <a:ext cx="3187155" cy="1002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𝑔𝑒𝑛</m:t>
                                  </m:r>
                                </m:sub>
                              </m:s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2 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h𝐿</m:t>
                              </m:r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den>
                          </m:f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223" y="3966182"/>
                <a:ext cx="3187155" cy="10027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6364104" y="4959640"/>
                <a:ext cx="2715422" cy="1129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𝑔𝑒𝑛</m:t>
                                  </m:r>
                                </m:sub>
                              </m:s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2 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h𝐿</m:t>
                              </m:r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h𝐿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104" y="4959640"/>
                <a:ext cx="2715422" cy="11299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431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" grpId="0"/>
      <p:bldP spid="5" grpId="0"/>
      <p:bldP spid="7" grpId="0" animBg="1"/>
      <p:bldP spid="9" grpId="0"/>
      <p:bldP spid="10" grpId="0"/>
      <p:bldP spid="43" grpId="0" animBg="1"/>
      <p:bldP spid="11" grpId="0" animBg="1"/>
      <p:bldP spid="12" grpId="0"/>
      <p:bldP spid="13" grpId="0"/>
      <p:bldP spid="47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1887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Prova di esame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26/05/2021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1482759" y="3676003"/>
            <a:ext cx="2449758" cy="2308637"/>
            <a:chOff x="7954792" y="3177259"/>
            <a:chExt cx="1956686" cy="1986333"/>
          </a:xfrm>
        </p:grpSpPr>
        <p:cxnSp>
          <p:nvCxnSpPr>
            <p:cNvPr id="18" name="AutoShape 2155"/>
            <p:cNvCxnSpPr>
              <a:cxnSpLocks noChangeShapeType="1"/>
            </p:cNvCxnSpPr>
            <p:nvPr/>
          </p:nvCxnSpPr>
          <p:spPr bwMode="auto">
            <a:xfrm flipV="1">
              <a:off x="8436031" y="3350392"/>
              <a:ext cx="635" cy="1660525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156"/>
            <p:cNvCxnSpPr>
              <a:cxnSpLocks noChangeShapeType="1"/>
            </p:cNvCxnSpPr>
            <p:nvPr/>
          </p:nvCxnSpPr>
          <p:spPr bwMode="auto">
            <a:xfrm>
              <a:off x="8321731" y="4892081"/>
              <a:ext cx="1362075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20" name="Oggetto 19"/>
            <p:cNvGraphicFramePr>
              <a:graphicFrameLocks noChangeAspect="1"/>
            </p:cNvGraphicFramePr>
            <p:nvPr/>
          </p:nvGraphicFramePr>
          <p:xfrm>
            <a:off x="9480166" y="4905476"/>
            <a:ext cx="431312" cy="258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80880" imgH="215640" progId="Equation.DSMT4">
                    <p:embed/>
                  </p:oleObj>
                </mc:Choice>
                <mc:Fallback>
                  <p:oleObj name="Equation" r:id="rId3" imgW="380880" imgH="215640" progId="Equation.DSMT4">
                    <p:embed/>
                    <p:pic>
                      <p:nvPicPr>
                        <p:cNvPr id="20" name="Oggetto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80166" y="4905476"/>
                          <a:ext cx="431312" cy="258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ggetto 20"/>
            <p:cNvGraphicFramePr>
              <a:graphicFrameLocks noChangeAspect="1"/>
            </p:cNvGraphicFramePr>
            <p:nvPr/>
          </p:nvGraphicFramePr>
          <p:xfrm>
            <a:off x="7954792" y="3177259"/>
            <a:ext cx="431312" cy="278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5320" imgH="215640" progId="Equation.DSMT4">
                    <p:embed/>
                  </p:oleObj>
                </mc:Choice>
                <mc:Fallback>
                  <p:oleObj name="Equation" r:id="rId5" imgW="355320" imgH="215640" progId="Equation.DSMT4">
                    <p:embed/>
                    <p:pic>
                      <p:nvPicPr>
                        <p:cNvPr id="21" name="Oggetto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4792" y="3177259"/>
                          <a:ext cx="431312" cy="278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2157" descr="5%"/>
          <p:cNvSpPr>
            <a:spLocks noChangeArrowheads="1"/>
          </p:cNvSpPr>
          <p:nvPr/>
        </p:nvSpPr>
        <p:spPr bwMode="auto">
          <a:xfrm>
            <a:off x="2097274" y="4180715"/>
            <a:ext cx="766220" cy="1469815"/>
          </a:xfrm>
          <a:prstGeom prst="rect">
            <a:avLst/>
          </a:prstGeom>
          <a:pattFill prst="pct5">
            <a:fgClr>
              <a:srgbClr val="A5A5A5">
                <a:alpha val="47000"/>
              </a:srgbClr>
            </a:fgClr>
            <a:bgClr>
              <a:srgbClr val="999999">
                <a:alpha val="47000"/>
              </a:srgbClr>
            </a:bgClr>
          </a:pattFill>
          <a:ln w="1587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055539" y="3999244"/>
            <a:ext cx="854642" cy="1932181"/>
            <a:chOff x="9079599" y="2290243"/>
            <a:chExt cx="854642" cy="1932181"/>
          </a:xfrm>
        </p:grpSpPr>
        <p:grpSp>
          <p:nvGrpSpPr>
            <p:cNvPr id="23" name="Gruppo 22"/>
            <p:cNvGrpSpPr/>
            <p:nvPr/>
          </p:nvGrpSpPr>
          <p:grpSpPr>
            <a:xfrm>
              <a:off x="9346888" y="2805116"/>
              <a:ext cx="180000" cy="720000"/>
              <a:chOff x="5415073" y="2951545"/>
              <a:chExt cx="258332" cy="1134318"/>
            </a:xfrm>
          </p:grpSpPr>
          <p:sp>
            <p:nvSpPr>
              <p:cNvPr id="24" name="Figura a mano libera 23"/>
              <p:cNvSpPr/>
              <p:nvPr/>
            </p:nvSpPr>
            <p:spPr>
              <a:xfrm>
                <a:off x="5415073" y="3090440"/>
                <a:ext cx="258332" cy="995423"/>
              </a:xfrm>
              <a:custGeom>
                <a:avLst/>
                <a:gdLst>
                  <a:gd name="connsiteX0" fmla="*/ 140775 w 258332"/>
                  <a:gd name="connsiteY0" fmla="*/ 995423 h 995423"/>
                  <a:gd name="connsiteX1" fmla="*/ 140775 w 258332"/>
                  <a:gd name="connsiteY1" fmla="*/ 659757 h 995423"/>
                  <a:gd name="connsiteX2" fmla="*/ 1879 w 258332"/>
                  <a:gd name="connsiteY2" fmla="*/ 520861 h 995423"/>
                  <a:gd name="connsiteX3" fmla="*/ 256522 w 258332"/>
                  <a:gd name="connsiteY3" fmla="*/ 370390 h 995423"/>
                  <a:gd name="connsiteX4" fmla="*/ 117626 w 258332"/>
                  <a:gd name="connsiteY4" fmla="*/ 162046 h 995423"/>
                  <a:gd name="connsiteX5" fmla="*/ 152350 w 258332"/>
                  <a:gd name="connsiteY5" fmla="*/ 0 h 995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332" h="995423">
                    <a:moveTo>
                      <a:pt x="140775" y="995423"/>
                    </a:moveTo>
                    <a:cubicBezTo>
                      <a:pt x="152349" y="867137"/>
                      <a:pt x="163924" y="738851"/>
                      <a:pt x="140775" y="659757"/>
                    </a:cubicBezTo>
                    <a:cubicBezTo>
                      <a:pt x="117626" y="580663"/>
                      <a:pt x="-17412" y="569089"/>
                      <a:pt x="1879" y="520861"/>
                    </a:cubicBezTo>
                    <a:cubicBezTo>
                      <a:pt x="21170" y="472633"/>
                      <a:pt x="237231" y="430192"/>
                      <a:pt x="256522" y="370390"/>
                    </a:cubicBezTo>
                    <a:cubicBezTo>
                      <a:pt x="275813" y="310588"/>
                      <a:pt x="134988" y="223778"/>
                      <a:pt x="117626" y="162046"/>
                    </a:cubicBezTo>
                    <a:cubicBezTo>
                      <a:pt x="100264" y="100314"/>
                      <a:pt x="126307" y="50157"/>
                      <a:pt x="152350" y="0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" name="Triangolo isoscele 24"/>
              <p:cNvSpPr/>
              <p:nvPr/>
            </p:nvSpPr>
            <p:spPr>
              <a:xfrm>
                <a:off x="5485288" y="2951545"/>
                <a:ext cx="129166" cy="19619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sp>
          <p:nvSpPr>
            <p:cNvPr id="26" name="CasellaDiTesto 25"/>
            <p:cNvSpPr txBox="1"/>
            <p:nvPr/>
          </p:nvSpPr>
          <p:spPr>
            <a:xfrm>
              <a:off x="9230226" y="3470924"/>
              <a:ext cx="547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DD462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u</a:t>
              </a:r>
              <a:r>
                <a:rPr kumimoji="0" lang="it-IT" sz="1000" b="0" i="0" u="none" strike="noStrike" kern="1200" cap="none" spc="0" normalizeH="0" baseline="0" noProof="0">
                  <a:ln>
                    <a:noFill/>
                  </a:ln>
                  <a:solidFill>
                    <a:srgbClr val="DD462F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gen</a:t>
              </a:r>
            </a:p>
          </p:txBody>
        </p:sp>
        <p:cxnSp>
          <p:nvCxnSpPr>
            <p:cNvPr id="28" name="AutoShape 2159"/>
            <p:cNvCxnSpPr>
              <a:cxnSpLocks noChangeShapeType="1"/>
            </p:cNvCxnSpPr>
            <p:nvPr/>
          </p:nvCxnSpPr>
          <p:spPr bwMode="auto">
            <a:xfrm>
              <a:off x="9526887" y="2457650"/>
              <a:ext cx="371692" cy="23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163"/>
            <p:cNvCxnSpPr>
              <a:cxnSpLocks noChangeShapeType="1"/>
            </p:cNvCxnSpPr>
            <p:nvPr/>
          </p:nvCxnSpPr>
          <p:spPr bwMode="auto">
            <a:xfrm flipH="1" flipV="1">
              <a:off x="9487899" y="2290243"/>
              <a:ext cx="38989" cy="33655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164"/>
            <p:cNvCxnSpPr>
              <a:cxnSpLocks noChangeShapeType="1"/>
            </p:cNvCxnSpPr>
            <p:nvPr/>
          </p:nvCxnSpPr>
          <p:spPr bwMode="auto">
            <a:xfrm>
              <a:off x="9112308" y="2457650"/>
              <a:ext cx="37169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160"/>
            <p:cNvCxnSpPr>
              <a:cxnSpLocks noChangeShapeType="1"/>
            </p:cNvCxnSpPr>
            <p:nvPr/>
          </p:nvCxnSpPr>
          <p:spPr bwMode="auto">
            <a:xfrm>
              <a:off x="9898579" y="2459394"/>
              <a:ext cx="0" cy="14845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2" name="Group 2167"/>
            <p:cNvGrpSpPr>
              <a:grpSpLocks/>
            </p:cNvGrpSpPr>
            <p:nvPr/>
          </p:nvGrpSpPr>
          <p:grpSpPr bwMode="auto">
            <a:xfrm rot="5400000">
              <a:off x="9455257" y="3743441"/>
              <a:ext cx="103325" cy="854642"/>
              <a:chOff x="3760" y="3262"/>
              <a:chExt cx="122" cy="2186"/>
            </a:xfrm>
          </p:grpSpPr>
          <p:cxnSp>
            <p:nvCxnSpPr>
              <p:cNvPr id="38" name="AutoShape 2168"/>
              <p:cNvCxnSpPr>
                <a:cxnSpLocks noChangeShapeType="1"/>
              </p:cNvCxnSpPr>
              <p:nvPr/>
            </p:nvCxnSpPr>
            <p:spPr bwMode="auto">
              <a:xfrm flipH="1">
                <a:off x="3821" y="3282"/>
                <a:ext cx="0" cy="21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AutoShape 2169"/>
              <p:cNvCxnSpPr>
                <a:cxnSpLocks noChangeShapeType="1"/>
              </p:cNvCxnSpPr>
              <p:nvPr/>
            </p:nvCxnSpPr>
            <p:spPr bwMode="auto">
              <a:xfrm>
                <a:off x="3760" y="5394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2170"/>
              <p:cNvCxnSpPr>
                <a:cxnSpLocks noChangeShapeType="1"/>
              </p:cNvCxnSpPr>
              <p:nvPr/>
            </p:nvCxnSpPr>
            <p:spPr bwMode="auto">
              <a:xfrm>
                <a:off x="3769" y="3314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AutoShape 2171"/>
              <p:cNvCxnSpPr>
                <a:cxnSpLocks noChangeShapeType="1"/>
              </p:cNvCxnSpPr>
              <p:nvPr/>
            </p:nvCxnSpPr>
            <p:spPr bwMode="auto">
              <a:xfrm rot="2700000">
                <a:off x="3755" y="5392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AutoShape 2172"/>
              <p:cNvCxnSpPr>
                <a:cxnSpLocks noChangeShapeType="1"/>
              </p:cNvCxnSpPr>
              <p:nvPr/>
            </p:nvCxnSpPr>
            <p:spPr bwMode="auto">
              <a:xfrm rot="2700000">
                <a:off x="3764" y="3319"/>
                <a:ext cx="1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" name="Rettangolo 5"/>
          <p:cNvSpPr/>
          <p:nvPr/>
        </p:nvSpPr>
        <p:spPr>
          <a:xfrm>
            <a:off x="2323920" y="590530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2871576" y="4391716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T0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636343" y="4379714"/>
                <a:ext cx="1121790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43" y="4379714"/>
                <a:ext cx="1121790" cy="391582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10"/>
          <p:cNvSpPr>
            <a:spLocks/>
          </p:cNvSpPr>
          <p:nvPr/>
        </p:nvSpPr>
        <p:spPr bwMode="auto">
          <a:xfrm rot="20853853" flipV="1">
            <a:off x="1503293" y="4342336"/>
            <a:ext cx="213381" cy="78345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2864820" y="4538166"/>
            <a:ext cx="45719" cy="84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680516" y="934204"/>
                <a:ext cx="3187155" cy="1002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𝑔𝑒𝑛</m:t>
                                  </m:r>
                                </m:sub>
                              </m:s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2 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h𝐿</m:t>
                              </m:r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den>
                          </m:f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16" y="934204"/>
                <a:ext cx="3187155" cy="10027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4928519" y="830997"/>
                <a:ext cx="2715422" cy="1129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𝑔𝑒𝑛</m:t>
                                  </m:r>
                                </m:sub>
                              </m:s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2 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h𝐿</m:t>
                              </m:r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h𝐿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519" y="830997"/>
                <a:ext cx="2715422" cy="11299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/>
              <p:cNvSpPr txBox="1"/>
              <p:nvPr/>
            </p:nvSpPr>
            <p:spPr>
              <a:xfrm>
                <a:off x="8372034" y="997299"/>
                <a:ext cx="2943242" cy="564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𝑔𝑒𝑛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2 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CasellaDiTes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034" y="997299"/>
                <a:ext cx="2943242" cy="5640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/>
              <p:cNvSpPr txBox="1"/>
              <p:nvPr/>
            </p:nvSpPr>
            <p:spPr>
              <a:xfrm>
                <a:off x="704231" y="2223850"/>
                <a:ext cx="7465890" cy="1050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𝑔𝑒𝑛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2 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kumimoji="0" lang="it-IT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it-IT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𝑢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𝑔𝑒𝑛</m:t>
                                          </m:r>
                                        </m:sub>
                                      </m:sSub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2 </m:t>
                                      </m:r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den>
                                  </m:f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h𝐿</m:t>
                                      </m:r>
                                      <m:sSub>
                                        <m:sSubPr>
                                          <m:ctrlP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h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𝑔𝑒𝑛</m:t>
                                  </m:r>
                                </m:sub>
                              </m:s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2 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h𝐿</m:t>
                              </m:r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h𝐿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CasellaDiTes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31" y="2223850"/>
                <a:ext cx="7465890" cy="10503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4587712" y="3701227"/>
                <a:ext cx="7604288" cy="1095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𝑔𝑒𝑛</m:t>
                                  </m:r>
                                </m:sub>
                              </m:s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2 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h𝐿</m:t>
                              </m:r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h𝐿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12" y="3701227"/>
                <a:ext cx="7604288" cy="1095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/>
              <p:cNvSpPr/>
              <p:nvPr/>
            </p:nvSpPr>
            <p:spPr>
              <a:xfrm>
                <a:off x="6824509" y="5070971"/>
                <a:ext cx="2913380" cy="62286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144+80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0.4 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ttango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509" y="5070971"/>
                <a:ext cx="2913380" cy="6228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4636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6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ESERCITAZIONE                                                                                          TRASMISSIONE DEL CALORE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𝑁𝑢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12650" r="9907" b="7541"/>
          <a:stretch/>
        </p:blipFill>
        <p:spPr>
          <a:xfrm>
            <a:off x="490065" y="694433"/>
            <a:ext cx="10577004" cy="52704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60" y="2295177"/>
            <a:ext cx="3860604" cy="97425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Prova di esame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26/05/2021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35670" y="963369"/>
            <a:ext cx="277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La temperatura di parete</a:t>
            </a:r>
          </a:p>
        </p:txBody>
      </p:sp>
    </p:spTree>
    <p:extLst>
      <p:ext uri="{BB962C8B-B14F-4D97-AF65-F5344CB8AC3E}">
        <p14:creationId xmlns:p14="http://schemas.microsoft.com/office/powerpoint/2010/main" val="332773439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ESERCITAZIONE                                                                                          TRASMISSIONE DEL CALORE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𝑁𝑢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391884" y="846396"/>
            <a:ext cx="412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Iterazione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476054" y="1386335"/>
                <a:ext cx="4475264" cy="524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80+20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=50°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=323 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4" y="1386335"/>
                <a:ext cx="4475264" cy="524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72012" y="1929857"/>
                <a:ext cx="5027467" cy="543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𝑓𝑖𝑙𝑚</m:t>
                          </m:r>
                        </m:sub>
                      </m:sSub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50+20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=35°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=308 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1929857"/>
                <a:ext cx="5027467" cy="543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72012" y="2427507"/>
                <a:ext cx="3704797" cy="59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p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𝑓𝑖𝑙𝑚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(1)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310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=3.22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−3</m:t>
                          </m:r>
                        </m:sup>
                      </m:sSup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2427507"/>
                <a:ext cx="3704797" cy="598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0" y="4980047"/>
                <a:ext cx="7499745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𝐺𝑟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(1)=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l-G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ν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9.81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3.22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−3</m:t>
                              </m:r>
                            </m:sup>
                          </m:s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50−20</m:t>
                              </m:r>
                            </m:e>
                          </m:d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∙1</m:t>
                          </m:r>
                        </m:num>
                        <m:den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1.67</m:t>
                                  </m:r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kumimoji="0" lang="it-IT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it-IT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kumimoji="0" lang="it-IT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=3.39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80047"/>
                <a:ext cx="7499745" cy="687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72012" y="5758826"/>
                <a:ext cx="3469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𝑅𝑎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=3.39∙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sup>
                      </m:sSup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∙0.711=2.4∙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5758826"/>
                <a:ext cx="3469604" cy="276999"/>
              </a:xfrm>
              <a:prstGeom prst="rect">
                <a:avLst/>
              </a:prstGeom>
              <a:blipFill>
                <a:blip r:embed="rId7"/>
                <a:stretch>
                  <a:fillRect l="-877" t="-2222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/>
          <p:cNvSpPr txBox="1"/>
          <p:nvPr/>
        </p:nvSpPr>
        <p:spPr>
          <a:xfrm>
            <a:off x="4335975" y="5667415"/>
            <a:ext cx="207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Moto turbolento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Prova di esame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26/05/2021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8"/>
          <a:srcRect l="60964" t="15921" r="6079" b="14136"/>
          <a:stretch/>
        </p:blipFill>
        <p:spPr>
          <a:xfrm>
            <a:off x="6538423" y="690778"/>
            <a:ext cx="4970894" cy="570882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5937" y="2437160"/>
            <a:ext cx="4795865" cy="354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ella 21"/>
              <p:cNvGraphicFramePr>
                <a:graphicFrameLocks noGrp="1"/>
              </p:cNvGraphicFramePr>
              <p:nvPr/>
            </p:nvGraphicFramePr>
            <p:xfrm>
              <a:off x="472012" y="3187597"/>
              <a:ext cx="3226554" cy="1474033"/>
            </p:xfrm>
            <a:graphic>
              <a:graphicData uri="http://schemas.openxmlformats.org/drawingml/2006/table">
                <a:tbl>
                  <a:tblPr firstRow="1" firstCol="1" bandRow="1">
                    <a:tableStyleId>{284E427A-3D55-4303-BF80-6455036E1DE7}</a:tableStyleId>
                  </a:tblPr>
                  <a:tblGrid>
                    <a:gridCol w="1075518">
                      <a:extLst>
                        <a:ext uri="{9D8B030D-6E8A-4147-A177-3AD203B41FA5}">
                          <a16:colId xmlns:a16="http://schemas.microsoft.com/office/drawing/2014/main" val="13627716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0151748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86694404"/>
                        </a:ext>
                      </a:extLst>
                    </a:gridCol>
                  </a:tblGrid>
                  <a:tr h="484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k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ν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it-IT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Pr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5759941"/>
                      </a:ext>
                    </a:extLst>
                  </a:tr>
                  <a:tr h="5127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𝑚𝐾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-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5166574"/>
                      </a:ext>
                    </a:extLst>
                  </a:tr>
                  <a:tr h="4770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0.0268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1.67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0.711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666309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ella 21"/>
              <p:cNvGraphicFramePr>
                <a:graphicFrameLocks noGrp="1"/>
              </p:cNvGraphicFramePr>
              <p:nvPr/>
            </p:nvGraphicFramePr>
            <p:xfrm>
              <a:off x="472012" y="3187597"/>
              <a:ext cx="3226554" cy="1474033"/>
            </p:xfrm>
            <a:graphic>
              <a:graphicData uri="http://schemas.openxmlformats.org/drawingml/2006/table">
                <a:tbl>
                  <a:tblPr firstRow="1" firstCol="1" bandRow="1">
                    <a:tableStyleId>{284E427A-3D55-4303-BF80-6455036E1DE7}</a:tableStyleId>
                  </a:tblPr>
                  <a:tblGrid>
                    <a:gridCol w="1075518">
                      <a:extLst>
                        <a:ext uri="{9D8B030D-6E8A-4147-A177-3AD203B41FA5}">
                          <a16:colId xmlns:a16="http://schemas.microsoft.com/office/drawing/2014/main" val="13627716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0151748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86694404"/>
                        </a:ext>
                      </a:extLst>
                    </a:gridCol>
                  </a:tblGrid>
                  <a:tr h="4843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k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104545" t="-12500" r="-10625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Pr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5759941"/>
                      </a:ext>
                    </a:extLst>
                  </a:tr>
                  <a:tr h="5127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3955" t="-107143" r="-205085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104545" t="-107143" r="-106250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-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5166574"/>
                      </a:ext>
                    </a:extLst>
                  </a:tr>
                  <a:tr h="477028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0.0268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1.67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0.711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666309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0973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ESERCITAZIONE                                                                                          TRASMISSIONE DEL CALORE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𝑁𝑢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391884" y="846396"/>
            <a:ext cx="412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Iterazione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669274" y="2324962"/>
                <a:ext cx="5007076" cy="402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𝑁𝑢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(1)=0.13∙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𝑅𝑎</m:t>
                          </m:r>
                        </m:e>
                        <m:sup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=0.13∙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2.4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9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=174.54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4" y="2324962"/>
                <a:ext cx="5007076" cy="402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6265525" y="2312295"/>
                <a:ext cx="4648901" cy="605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𝑁𝑢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(1)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(1)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174.54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∙0.0268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=4.7 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525" y="2312295"/>
                <a:ext cx="4648901" cy="605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5087175" y="3157990"/>
            <a:ext cx="117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VERIFICA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4903398" y="4618008"/>
                <a:ext cx="1795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=63.3°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98" y="4618008"/>
                <a:ext cx="17953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189997" y="5405199"/>
                <a:ext cx="3686971" cy="78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𝜀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d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𝑊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(2)</m:t>
                          </m:r>
                        </m:num>
                        <m:den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(2)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∙100=21 %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97" y="5405199"/>
                <a:ext cx="3686971" cy="7805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7"/>
          <a:srcRect l="12473" t="27274" r="40538" b="62791"/>
          <a:stretch/>
        </p:blipFill>
        <p:spPr>
          <a:xfrm>
            <a:off x="299689" y="905536"/>
            <a:ext cx="9891167" cy="113171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1764" y="1602861"/>
            <a:ext cx="8073994" cy="354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4219660" y="3593536"/>
                <a:ext cx="2913380" cy="62286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144+80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0.4 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660" y="3593536"/>
                <a:ext cx="2913380" cy="6228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Prova di esame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26/05/2021</a:t>
            </a:r>
          </a:p>
        </p:txBody>
      </p:sp>
    </p:spTree>
    <p:extLst>
      <p:ext uri="{BB962C8B-B14F-4D97-AF65-F5344CB8AC3E}">
        <p14:creationId xmlns:p14="http://schemas.microsoft.com/office/powerpoint/2010/main" val="1224564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8" grpId="0"/>
      <p:bldP spid="12" grpId="0"/>
      <p:bldP spid="13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ESERCITAZIONE                                                                                          TRASMISSIONE DEL CALORE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𝑁𝑢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391884" y="846396"/>
            <a:ext cx="412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Iterazione 1I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476054" y="1386335"/>
                <a:ext cx="25499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=63.3°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=336 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4" y="1386335"/>
                <a:ext cx="2549929" cy="276999"/>
              </a:xfrm>
              <a:prstGeom prst="rect">
                <a:avLst/>
              </a:prstGeom>
              <a:blipFill>
                <a:blip r:embed="rId3"/>
                <a:stretch>
                  <a:fillRect l="-1435" r="-1675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72012" y="1929857"/>
                <a:ext cx="5627245" cy="543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𝑓𝑖𝑙𝑚</m:t>
                          </m:r>
                        </m:sub>
                      </m:sSub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d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63.3+20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=41.62°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=315 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1929857"/>
                <a:ext cx="5627245" cy="543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72012" y="2427507"/>
                <a:ext cx="4051237" cy="59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𝛽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(2)=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𝑓𝑖𝑙𝑚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(1)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320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=3.125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−3</m:t>
                          </m:r>
                        </m:sup>
                      </m:sSup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2427507"/>
                <a:ext cx="4051237" cy="598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289578" y="5066824"/>
                <a:ext cx="7804316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𝐺𝑟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(2)=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l-G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ν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9.81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3.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125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−3</m:t>
                              </m:r>
                            </m:sup>
                          </m:s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63.3−20</m:t>
                              </m:r>
                            </m:e>
                          </m:d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∙1</m:t>
                          </m:r>
                        </m:num>
                        <m:den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1.77</m:t>
                                  </m:r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kumimoji="0" lang="it-IT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it-IT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kumimoji="0" lang="it-IT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=4.59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78" y="5066824"/>
                <a:ext cx="7804316" cy="687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72012" y="5758826"/>
                <a:ext cx="3918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𝑅𝑎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(2)=3.39∙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sup>
                      </m:sSup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∙0.71=3.01∙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" y="5758826"/>
                <a:ext cx="3918445" cy="276999"/>
              </a:xfrm>
              <a:prstGeom prst="rect">
                <a:avLst/>
              </a:prstGeom>
              <a:blipFill>
                <a:blip r:embed="rId7"/>
                <a:stretch>
                  <a:fillRect t="-2222" b="-3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/>
          <p:cNvSpPr txBox="1"/>
          <p:nvPr/>
        </p:nvSpPr>
        <p:spPr>
          <a:xfrm>
            <a:off x="4572891" y="5753271"/>
            <a:ext cx="207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Moto turbolento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Prova di esame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26/05/2021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8"/>
          <a:srcRect l="60964" t="15921" r="6079" b="14136"/>
          <a:stretch/>
        </p:blipFill>
        <p:spPr>
          <a:xfrm>
            <a:off x="6538423" y="690778"/>
            <a:ext cx="4970894" cy="570882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3452" y="2638419"/>
            <a:ext cx="4795865" cy="354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ella 21"/>
              <p:cNvGraphicFramePr>
                <a:graphicFrameLocks noGrp="1"/>
              </p:cNvGraphicFramePr>
              <p:nvPr/>
            </p:nvGraphicFramePr>
            <p:xfrm>
              <a:off x="472012" y="3187596"/>
              <a:ext cx="3226554" cy="1835169"/>
            </p:xfrm>
            <a:graphic>
              <a:graphicData uri="http://schemas.openxmlformats.org/drawingml/2006/table">
                <a:tbl>
                  <a:tblPr firstRow="1" firstCol="1" bandRow="1">
                    <a:tableStyleId>{284E427A-3D55-4303-BF80-6455036E1DE7}</a:tableStyleId>
                  </a:tblPr>
                  <a:tblGrid>
                    <a:gridCol w="1075518">
                      <a:extLst>
                        <a:ext uri="{9D8B030D-6E8A-4147-A177-3AD203B41FA5}">
                          <a16:colId xmlns:a16="http://schemas.microsoft.com/office/drawing/2014/main" val="13627716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0151748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86694404"/>
                        </a:ext>
                      </a:extLst>
                    </a:gridCol>
                  </a:tblGrid>
                  <a:tr h="6029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k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ν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it-IT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Pr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5759941"/>
                      </a:ext>
                    </a:extLst>
                  </a:tr>
                  <a:tr h="6383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𝑚𝐾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it-IT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-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5166574"/>
                      </a:ext>
                    </a:extLst>
                  </a:tr>
                  <a:tr h="59389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0.0275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1.77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0.710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666309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ella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5079999"/>
                  </p:ext>
                </p:extLst>
              </p:nvPr>
            </p:nvGraphicFramePr>
            <p:xfrm>
              <a:off x="472012" y="3187596"/>
              <a:ext cx="3226554" cy="1835169"/>
            </p:xfrm>
            <a:graphic>
              <a:graphicData uri="http://schemas.openxmlformats.org/drawingml/2006/table">
                <a:tbl>
                  <a:tblPr firstRow="1" firstCol="1" bandRow="1">
                    <a:tableStyleId>{284E427A-3D55-4303-BF80-6455036E1DE7}</a:tableStyleId>
                  </a:tblPr>
                  <a:tblGrid>
                    <a:gridCol w="1075518">
                      <a:extLst>
                        <a:ext uri="{9D8B030D-6E8A-4147-A177-3AD203B41FA5}">
                          <a16:colId xmlns:a16="http://schemas.microsoft.com/office/drawing/2014/main" val="136277164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40151748"/>
                        </a:ext>
                      </a:extLst>
                    </a:gridCol>
                    <a:gridCol w="1075518">
                      <a:extLst>
                        <a:ext uri="{9D8B030D-6E8A-4147-A177-3AD203B41FA5}">
                          <a16:colId xmlns:a16="http://schemas.microsoft.com/office/drawing/2014/main" val="186694404"/>
                        </a:ext>
                      </a:extLst>
                    </a:gridCol>
                  </a:tblGrid>
                  <a:tr h="6029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k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104545" t="-10101" r="-10625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</a:rPr>
                            <a:t>Pr</a:t>
                          </a:r>
                          <a:endParaRPr lang="it-IT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95759941"/>
                      </a:ext>
                    </a:extLst>
                  </a:tr>
                  <a:tr h="63831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3955" t="-103810" r="-205085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104545" t="-103810" r="-106250" b="-1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>
                              <a:effectLst/>
                            </a:rPr>
                            <a:t>-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35166574"/>
                      </a:ext>
                    </a:extLst>
                  </a:tr>
                  <a:tr h="59389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0.0275</a:t>
                          </a:r>
                          <a:endParaRPr lang="it-IT" sz="16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1.77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0.710</a:t>
                          </a:r>
                          <a:endParaRPr lang="it-IT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666309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5672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ESERCITAZIONE                                                                                          TRASMISSIONE DEL CALORE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𝑁𝑢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391884" y="846396"/>
            <a:ext cx="412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Iterazione 1I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669274" y="2324962"/>
                <a:ext cx="5135317" cy="402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𝑁𝑢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(1)=0.13∙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𝑅𝑎</m:t>
                          </m:r>
                        </m:e>
                        <m:sup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=0.13∙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3.01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9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=187.66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4" y="2324962"/>
                <a:ext cx="5135317" cy="402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6265525" y="2312295"/>
                <a:ext cx="4777142" cy="605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𝑁𝑢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(2)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(2)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187.66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∙0.0275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=5.16 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525" y="2312295"/>
                <a:ext cx="4777142" cy="605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5087175" y="3157990"/>
            <a:ext cx="117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VERIFICA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4903398" y="4618008"/>
                <a:ext cx="1795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=60.5°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𝐶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98" y="4618008"/>
                <a:ext cx="17953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189997" y="5405199"/>
                <a:ext cx="3619004" cy="787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𝜀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d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𝑊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(3)</m:t>
                          </m:r>
                        </m:num>
                        <m:den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∙100=4 %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97" y="5405199"/>
                <a:ext cx="3619004" cy="7872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7"/>
          <a:srcRect l="12473" t="27274" r="40538" b="62791"/>
          <a:stretch/>
        </p:blipFill>
        <p:spPr>
          <a:xfrm>
            <a:off x="367731" y="879307"/>
            <a:ext cx="9891167" cy="113171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1764" y="1602861"/>
            <a:ext cx="8073994" cy="354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4219660" y="3593536"/>
                <a:ext cx="2913380" cy="62286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144+80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∙5.16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0.4 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∙5.16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660" y="3593536"/>
                <a:ext cx="2913380" cy="6228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Prova di esame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26/05/2021</a:t>
            </a:r>
          </a:p>
        </p:txBody>
      </p:sp>
    </p:spTree>
    <p:extLst>
      <p:ext uri="{BB962C8B-B14F-4D97-AF65-F5344CB8AC3E}">
        <p14:creationId xmlns:p14="http://schemas.microsoft.com/office/powerpoint/2010/main" val="2363751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8" grpId="0"/>
      <p:bldP spid="12" grpId="0"/>
      <p:bldP spid="13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ESERCITAZIONE                                                                                          TRASMISSIONE DEL CALORE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𝑁𝑢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Prova di esame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26/05/2021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35670" y="963369"/>
            <a:ext cx="277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La massima temperatura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391884" y="1485416"/>
                <a:ext cx="7465890" cy="1050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𝑔𝑒𝑛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2 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kumimoji="0" lang="it-IT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it-IT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𝑢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𝑔𝑒𝑛</m:t>
                                          </m:r>
                                        </m:sub>
                                      </m:sSub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2 </m:t>
                                      </m:r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den>
                                  </m:f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h𝐿</m:t>
                                      </m:r>
                                      <m:sSub>
                                        <m:sSubPr>
                                          <m:ctrlP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kumimoji="0" lang="it-IT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h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𝑔𝑒𝑛</m:t>
                                  </m:r>
                                </m:sub>
                              </m:sSub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2 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h𝐿</m:t>
                              </m:r>
                              <m:sSub>
                                <m:sSubPr>
                                  <m:ctrlP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h𝐿</m:t>
                              </m:r>
                            </m:num>
                            <m:den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den>
                          </m:f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1485416"/>
                <a:ext cx="7465890" cy="10503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8286161" y="1635074"/>
            <a:ext cx="151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 è noto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91884" y="2925119"/>
                <a:ext cx="34099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=−400 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+208.8 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+60.5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2925119"/>
                <a:ext cx="3409972" cy="276999"/>
              </a:xfrm>
              <a:prstGeom prst="rect">
                <a:avLst/>
              </a:prstGeom>
              <a:blipFill>
                <a:blip r:embed="rId4"/>
                <a:stretch>
                  <a:fillRect l="-893" t="-2222" r="-1071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91884" y="3733588"/>
                <a:ext cx="949555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3733588"/>
                <a:ext cx="949555" cy="619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ccia a destra 5"/>
          <p:cNvSpPr/>
          <p:nvPr/>
        </p:nvSpPr>
        <p:spPr>
          <a:xfrm>
            <a:off x="1621410" y="3891729"/>
            <a:ext cx="895547" cy="245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3089802" y="3859827"/>
                <a:ext cx="2366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400 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+208.8=0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802" y="3859827"/>
                <a:ext cx="2366610" cy="276999"/>
              </a:xfrm>
              <a:prstGeom prst="rect">
                <a:avLst/>
              </a:prstGeom>
              <a:blipFill>
                <a:blip r:embed="rId6"/>
                <a:stretch>
                  <a:fillRect r="-1546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ccia a destra 25"/>
          <p:cNvSpPr/>
          <p:nvPr/>
        </p:nvSpPr>
        <p:spPr>
          <a:xfrm>
            <a:off x="5732701" y="3885528"/>
            <a:ext cx="895547" cy="245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7018256" y="3829340"/>
                <a:ext cx="16732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=0.261 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256" y="3829340"/>
                <a:ext cx="1673279" cy="276999"/>
              </a:xfrm>
              <a:prstGeom prst="rect">
                <a:avLst/>
              </a:prstGeom>
              <a:blipFill>
                <a:blip r:embed="rId7"/>
                <a:stretch>
                  <a:fillRect l="-1091" r="-1091" b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391884" y="4848831"/>
                <a:ext cx="60662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it-I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=−400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0.261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+208.8 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0.261+60.5=87.75°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4848831"/>
                <a:ext cx="6066276" cy="276999"/>
              </a:xfrm>
              <a:prstGeom prst="rect">
                <a:avLst/>
              </a:prstGeom>
              <a:blipFill>
                <a:blip r:embed="rId8"/>
                <a:stretch>
                  <a:fillRect l="-302" t="-2174" r="-302" b="-13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0667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" grpId="0"/>
      <p:bldP spid="5" grpId="0"/>
      <p:bldP spid="6" grpId="0" animBg="1"/>
      <p:bldP spid="7" grpId="0"/>
      <p:bldP spid="26" grpId="0" animBg="1"/>
      <p:bldP spid="9" grpId="0"/>
      <p:bldP spid="28" grpId="0"/>
    </p:bldLst>
  </p:timing>
</p:sld>
</file>

<file path=ppt/theme/theme1.xml><?xml version="1.0" encoding="utf-8"?>
<a:theme xmlns:a="http://schemas.openxmlformats.org/drawingml/2006/main" name="Welcome to PowerPoint_TP102923943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AF3C2725-E792-40C4-98FD-562AC06C582F}" vid="{94A984C3-3099-431C-9D91-059FD31E716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Widescreen</PresentationFormat>
  <Paragraphs>151</Paragraphs>
  <Slides>11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Gill Sans MT</vt:lpstr>
      <vt:lpstr>Welcome to PowerPoint_TP102923943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Gennaro CUCCURULLO (gcuccurullo@unisa.it)</dc:creator>
  <cp:lastModifiedBy>Gennaro CUCCURULLO (gcuccurullo@unisa.it)</cp:lastModifiedBy>
  <cp:revision>3</cp:revision>
  <dcterms:created xsi:type="dcterms:W3CDTF">2021-06-11T08:48:43Z</dcterms:created>
  <dcterms:modified xsi:type="dcterms:W3CDTF">2021-06-11T09:11:21Z</dcterms:modified>
</cp:coreProperties>
</file>