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300" r:id="rId5"/>
    <p:sldId id="354" r:id="rId6"/>
    <p:sldId id="357" r:id="rId7"/>
    <p:sldId id="358" r:id="rId8"/>
    <p:sldId id="363" r:id="rId9"/>
    <p:sldId id="365" r:id="rId10"/>
    <p:sldId id="360" r:id="rId11"/>
    <p:sldId id="361" r:id="rId12"/>
    <p:sldId id="364" r:id="rId13"/>
    <p:sldId id="366" r:id="rId14"/>
    <p:sldId id="368" r:id="rId15"/>
    <p:sldId id="3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4Joecimp6U75jEjPtMVAg==" hashData="mMrH39+AS39r7rgUhNgZig/sOqxhD9DzaTucZJeZ8eFVXPJczDOFY/9DD12yGO/UXOAK5FVNJ4x6siIRAYCXPg=="/>
  <p:extLst>
    <p:ext uri="{521415D9-36F7-43E2-AB2F-B90AF26B5E84}">
      <p14:sectionLst xmlns:p14="http://schemas.microsoft.com/office/powerpoint/2010/main">
        <p14:section name="lo scenario attuale" id="{B9B51309-D148-4332-87C2-07BE32FBCA3B}">
          <p14:sldIdLst>
            <p14:sldId id="300"/>
            <p14:sldId id="354"/>
            <p14:sldId id="357"/>
            <p14:sldId id="358"/>
            <p14:sldId id="363"/>
            <p14:sldId id="365"/>
            <p14:sldId id="360"/>
            <p14:sldId id="361"/>
            <p14:sldId id="364"/>
            <p14:sldId id="366"/>
            <p14:sldId id="368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ore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CC"/>
    <a:srgbClr val="C89800"/>
    <a:srgbClr val="BF9E13"/>
    <a:srgbClr val="DD462F"/>
    <a:srgbClr val="C55A11"/>
    <a:srgbClr val="86A24C"/>
    <a:srgbClr val="E07720"/>
    <a:srgbClr val="EFECE5"/>
    <a:srgbClr val="D24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3120" autoAdjust="0"/>
  </p:normalViewPr>
  <p:slideViewPr>
    <p:cSldViewPr snapToGrid="0">
      <p:cViewPr varScale="1">
        <p:scale>
          <a:sx n="82" d="100"/>
          <a:sy n="82" d="100"/>
        </p:scale>
        <p:origin x="571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2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6FF7A-B264-4A92-A92B-0F40D4B30006}" type="datetimeFigureOut">
              <a:rPr lang="it-IT" smtClean="0"/>
              <a:t>10/04/2021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A647D-13B0-4A74-A026-2E81A62251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30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15.officeredir.microsoft.com/r/rlid2013GettingStartedCntrPPT?clid=1040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cxnSp>
        <p:nvCxnSpPr>
          <p:cNvPr id="8" name="Connettore 1 11">
            <a:extLst>
              <a:ext uri="{FF2B5EF4-FFF2-40B4-BE49-F238E27FC236}">
                <a16:creationId xmlns:a16="http://schemas.microsoft.com/office/drawing/2014/main" id="{FB825907-4747-438C-BDA6-3BC013FBC56E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2792B98E-3082-4EAD-A28A-94CA3AEDAB8D}"/>
              </a:ext>
            </a:extLst>
          </p:cNvPr>
          <p:cNvSpPr/>
          <p:nvPr userDrawn="1"/>
        </p:nvSpPr>
        <p:spPr>
          <a:xfrm>
            <a:off x="10438408" y="6377844"/>
            <a:ext cx="1741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Ing. </a:t>
            </a:r>
            <a:r>
              <a:rPr kumimoji="0" lang="it-IT" altLang="it-IT" sz="1200" b="0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Carmela CONCILIO</a:t>
            </a:r>
            <a:endParaRPr kumimoji="0" lang="it-IT" altLang="it-IT" sz="1200" b="0" i="0" u="none" strike="noStrike" kern="1200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AD136DC-4449-45FA-A0A4-EEE64073003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B9854B8-F348-4243-B1F1-0044478C13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02530" y="-56412"/>
            <a:ext cx="2355705" cy="1069194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18A11D8-5219-4891-996E-FDDD204BB877}"/>
              </a:ext>
            </a:extLst>
          </p:cNvPr>
          <p:cNvSpPr txBox="1"/>
          <p:nvPr userDrawn="1"/>
        </p:nvSpPr>
        <p:spPr>
          <a:xfrm>
            <a:off x="0" y="6416111"/>
            <a:ext cx="9120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>
                    <a:lumMod val="65000"/>
                  </a:schemeClr>
                </a:solidFill>
              </a:rPr>
              <a:t>ESERCITAZIONE n°1                                                                                           TRASMISSIONE DEL CALORE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181" y="2194849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1" name="Segnaposto testo 2">
            <a:hlinkClick r:id="rId2" tooltip="Ulteriori informazioni"/>
          </p:cNvPr>
          <p:cNvSpPr txBox="1">
            <a:spLocks/>
          </p:cNvSpPr>
          <p:nvPr userDrawn="1"/>
        </p:nvSpPr>
        <p:spPr>
          <a:xfrm>
            <a:off x="4506012" y="6251799"/>
            <a:ext cx="7685987" cy="37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None/>
            </a:pPr>
            <a:r>
              <a:rPr lang="it-IT" sz="1200" i="0" noProof="1">
                <a:solidFill>
                  <a:schemeClr val="bg1">
                    <a:lumMod val="50000"/>
                  </a:schemeClr>
                </a:solidFill>
              </a:rPr>
              <a:t>CORSO PER ENERGY MANAGER</a:t>
            </a:r>
            <a:r>
              <a:rPr lang="it-IT" sz="1200" noProof="1">
                <a:solidFill>
                  <a:schemeClr val="accent1"/>
                </a:solidFill>
              </a:rPr>
              <a:t>			</a:t>
            </a:r>
            <a:r>
              <a:rPr lang="it-IT" sz="12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Gennaro CUCCURULLO</a:t>
            </a:r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0" y="6251799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" y="0"/>
            <a:ext cx="45060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1510887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cxnSp>
        <p:nvCxnSpPr>
          <p:cNvPr id="15" name="Connettore 1 11">
            <a:extLst>
              <a:ext uri="{FF2B5EF4-FFF2-40B4-BE49-F238E27FC236}">
                <a16:creationId xmlns:a16="http://schemas.microsoft.com/office/drawing/2014/main" id="{48BE110D-FDA9-4650-BDAC-4C259D0D1BC5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F57017C5-37BD-401C-84B8-AB98489BFFA2}"/>
              </a:ext>
            </a:extLst>
          </p:cNvPr>
          <p:cNvSpPr/>
          <p:nvPr userDrawn="1"/>
        </p:nvSpPr>
        <p:spPr>
          <a:xfrm>
            <a:off x="9696231" y="6377844"/>
            <a:ext cx="2484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5A61FEF-FB3A-472C-B17A-88012F054A90}"/>
              </a:ext>
            </a:extLst>
          </p:cNvPr>
          <p:cNvSpPr/>
          <p:nvPr userDrawn="1"/>
        </p:nvSpPr>
        <p:spPr>
          <a:xfrm>
            <a:off x="5377" y="6377844"/>
            <a:ext cx="2892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Centro direzionale Saccone, xx luglio 2019 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D4FB911-14A3-4EC5-8AB7-C4077A00843F}"/>
              </a:ext>
            </a:extLst>
          </p:cNvPr>
          <p:cNvSpPr/>
          <p:nvPr userDrawn="1"/>
        </p:nvSpPr>
        <p:spPr>
          <a:xfrm>
            <a:off x="4788777" y="6377843"/>
            <a:ext cx="2385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PER ENERGY MANAGER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6006347-C9A9-4D02-B589-B6D83951726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0" name="Picture 2" descr="EGEEM_no_baseline-02">
            <a:extLst>
              <a:ext uri="{FF2B5EF4-FFF2-40B4-BE49-F238E27FC236}">
                <a16:creationId xmlns:a16="http://schemas.microsoft.com/office/drawing/2014/main" id="{DCDB3369-57EE-45BF-8F8A-A84F987DDE5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4" t="29587" r="54059" b="27574"/>
          <a:stretch/>
        </p:blipFill>
        <p:spPr bwMode="auto">
          <a:xfrm>
            <a:off x="11353800" y="276036"/>
            <a:ext cx="710914" cy="78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2D2D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cxnSp>
        <p:nvCxnSpPr>
          <p:cNvPr id="14" name="Connettore 1 11">
            <a:extLst>
              <a:ext uri="{FF2B5EF4-FFF2-40B4-BE49-F238E27FC236}">
                <a16:creationId xmlns:a16="http://schemas.microsoft.com/office/drawing/2014/main" id="{0DDECB52-7594-46A0-BE73-92FDD595DF54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793A09A2-9C4C-4E4C-BC4E-E6AAE362F706}"/>
              </a:ext>
            </a:extLst>
          </p:cNvPr>
          <p:cNvSpPr/>
          <p:nvPr userDrawn="1"/>
        </p:nvSpPr>
        <p:spPr>
          <a:xfrm>
            <a:off x="9696231" y="6377844"/>
            <a:ext cx="2484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A56CA547-03C3-443A-9EAC-603583B8A678}"/>
              </a:ext>
            </a:extLst>
          </p:cNvPr>
          <p:cNvSpPr/>
          <p:nvPr userDrawn="1"/>
        </p:nvSpPr>
        <p:spPr>
          <a:xfrm>
            <a:off x="5377" y="6377844"/>
            <a:ext cx="2892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Centro direzionale Saccone, xx luglio 2019 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CD97619-1580-4A8D-A3B3-8AA28B1E2F14}"/>
              </a:ext>
            </a:extLst>
          </p:cNvPr>
          <p:cNvSpPr/>
          <p:nvPr userDrawn="1"/>
        </p:nvSpPr>
        <p:spPr>
          <a:xfrm>
            <a:off x="4788777" y="6377843"/>
            <a:ext cx="2385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PER ENERGY MANAGER</a:t>
            </a:r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>
            <a:extLst>
              <a:ext uri="{FF2B5EF4-FFF2-40B4-BE49-F238E27FC236}">
                <a16:creationId xmlns:a16="http://schemas.microsoft.com/office/drawing/2014/main" id="{D11810F2-3931-47DE-8FEC-39758FB88199}"/>
              </a:ext>
            </a:extLst>
          </p:cNvPr>
          <p:cNvGrpSpPr/>
          <p:nvPr userDrawn="1"/>
        </p:nvGrpSpPr>
        <p:grpSpPr>
          <a:xfrm>
            <a:off x="206" y="1"/>
            <a:ext cx="12184750" cy="1251632"/>
            <a:chOff x="206" y="1"/>
            <a:chExt cx="12184750" cy="1251632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1508954B-E166-45DC-B52D-318058040B8D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42" name="Connettore diritto 41">
                <a:extLst>
                  <a:ext uri="{FF2B5EF4-FFF2-40B4-BE49-F238E27FC236}">
                    <a16:creationId xmlns:a16="http://schemas.microsoft.com/office/drawing/2014/main" id="{B46FC76D-6BCC-4DAD-AD7E-2F6EC4493E21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>
                <a:extLst>
                  <a:ext uri="{FF2B5EF4-FFF2-40B4-BE49-F238E27FC236}">
                    <a16:creationId xmlns:a16="http://schemas.microsoft.com/office/drawing/2014/main" id="{1BE3CC5C-F585-4334-ABBB-497D56FB871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>
                <a:extLst>
                  <a:ext uri="{FF2B5EF4-FFF2-40B4-BE49-F238E27FC236}">
                    <a16:creationId xmlns:a16="http://schemas.microsoft.com/office/drawing/2014/main" id="{9366B4DD-9C23-416C-B5A2-9242D1E2AFF9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CC1BD9A1-5979-43D5-A0DD-AD63AA8FA123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39D2476B-D23C-4EC4-A32E-A7A32AF61252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574C4E4A-CABF-4942-BAA6-D02A6F3AA1E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49D63911-3BC2-4AD6-961B-D079D29B4273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3CC300D4-C8AD-4B75-8292-4F34F76D916E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15DC9BD4-51C7-4E8C-8894-3CDC565A662C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1C45222D-F5E2-4BFC-9F27-26E6AC068D7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E0BB17AA-6D92-4431-85A3-3861EEE927FA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12816A9C-8D92-4561-A222-0C1B801D9078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10F4B14E-A20A-4CC5-A708-94D975355D1D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52FA3B3D-C1FE-4C8D-90E8-8215FF1D78B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0A70293A-874D-4489-8048-9DC7EAF4194E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4AD65A78-CE65-49DE-9AD7-6F8978A2958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id="{57D1FE50-B2CF-430C-AEB9-A8A4A944410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4B46FFC1-EA53-4B70-91E7-C04C14ACBC1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9436B177-806D-4263-B3B9-9C86DE94179F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097236D0-7562-4E25-BF95-E30BB6BC42CC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EF254EDB-117B-4639-A38B-3F1E1923FEF6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114BC7D0-2A10-4775-88EA-CD248E15D60C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8123A1F3-218A-4E8C-8EEA-460A3AF04D95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0F838469-D4D1-4259-B418-CD3062028C71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188A355D-C3DA-4E6C-B272-576BEE9A4A1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045FF6A5-1164-4CC8-9643-30C95BBB038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4BD80A0A-8F78-41AF-BAAA-E659E655F97D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AC425BF4-43C8-4578-A906-44CE12EB80FA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8402A916-675D-43EA-A3D4-8F8E74CB0AFD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9E4BF8D5-8F8D-4867-A7C5-2D93A24EFDBF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50FF7FF0-7648-444B-8D0E-AE4E4C23486E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A04FB52F-3D63-401E-B22A-7E541CEAF08F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0BCD74C7-02F8-4167-BE71-C3D4E27CF267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74679CF5-D864-46C3-8793-1D9C6724F4B9}"/>
              </a:ext>
            </a:extLst>
          </p:cNvPr>
          <p:cNvGrpSpPr/>
          <p:nvPr userDrawn="1"/>
        </p:nvGrpSpPr>
        <p:grpSpPr>
          <a:xfrm>
            <a:off x="206" y="1194817"/>
            <a:ext cx="12184750" cy="1251632"/>
            <a:chOff x="206" y="1"/>
            <a:chExt cx="12184750" cy="1251632"/>
          </a:xfrm>
        </p:grpSpPr>
        <p:grpSp>
          <p:nvGrpSpPr>
            <p:cNvPr id="46" name="Gruppo 45">
              <a:extLst>
                <a:ext uri="{FF2B5EF4-FFF2-40B4-BE49-F238E27FC236}">
                  <a16:creationId xmlns:a16="http://schemas.microsoft.com/office/drawing/2014/main" id="{3A0CE5AB-A72F-4AF1-8EB2-BD78126DEE75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77" name="Connettore diritto 76">
                <a:extLst>
                  <a:ext uri="{FF2B5EF4-FFF2-40B4-BE49-F238E27FC236}">
                    <a16:creationId xmlns:a16="http://schemas.microsoft.com/office/drawing/2014/main" id="{D654507B-C0EC-43A5-88F7-41EDE95B3079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F7C2294D-62FC-40E7-BE31-D00869603BAE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ttore diritto 78">
                <a:extLst>
                  <a:ext uri="{FF2B5EF4-FFF2-40B4-BE49-F238E27FC236}">
                    <a16:creationId xmlns:a16="http://schemas.microsoft.com/office/drawing/2014/main" id="{8C9A3F13-633A-4DAA-91FC-4023EAB9189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8DEA854C-E440-4B62-ADEF-52DBF1BCBA21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diritto 47">
              <a:extLst>
                <a:ext uri="{FF2B5EF4-FFF2-40B4-BE49-F238E27FC236}">
                  <a16:creationId xmlns:a16="http://schemas.microsoft.com/office/drawing/2014/main" id="{E6CCA685-630B-469F-999D-59193CF48CB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FA2BC82C-5CDD-4848-9EAF-F061CD20CFAE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6DF46602-409E-4B89-9523-6FC1CEBD163A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53B8D2A1-BA1D-4CC8-A1B5-32D3972A5831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172ADB5F-9DA8-4C3D-98BF-DF6988F75F2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2C2BA6CD-0462-4FCC-AC27-424201907C8B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id="{BF7FF009-9D11-4764-82F9-4810C1DB558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F0159066-D9C5-4857-AD71-9F6EF758B10C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diritto 55">
              <a:extLst>
                <a:ext uri="{FF2B5EF4-FFF2-40B4-BE49-F238E27FC236}">
                  <a16:creationId xmlns:a16="http://schemas.microsoft.com/office/drawing/2014/main" id="{ABFB8A84-F202-4CC3-BAD2-E8A7716BF847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diritto 56">
              <a:extLst>
                <a:ext uri="{FF2B5EF4-FFF2-40B4-BE49-F238E27FC236}">
                  <a16:creationId xmlns:a16="http://schemas.microsoft.com/office/drawing/2014/main" id="{5C38FEE2-1022-4487-8DAC-5F0A0B3DD0C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diritto 57">
              <a:extLst>
                <a:ext uri="{FF2B5EF4-FFF2-40B4-BE49-F238E27FC236}">
                  <a16:creationId xmlns:a16="http://schemas.microsoft.com/office/drawing/2014/main" id="{9FB24C34-4D1A-4EA7-9A30-F314CB6873C7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E6EE8107-0A86-440B-A5BC-8691DEFC89B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diritto 59">
              <a:extLst>
                <a:ext uri="{FF2B5EF4-FFF2-40B4-BE49-F238E27FC236}">
                  <a16:creationId xmlns:a16="http://schemas.microsoft.com/office/drawing/2014/main" id="{2607AC59-A924-46EF-94F3-8E7CC7D02F48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DBD5E8F1-540D-4FC1-AB0E-1871DCDCF8B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diritto 61">
              <a:extLst>
                <a:ext uri="{FF2B5EF4-FFF2-40B4-BE49-F238E27FC236}">
                  <a16:creationId xmlns:a16="http://schemas.microsoft.com/office/drawing/2014/main" id="{39091C29-6249-4C83-97A0-E24BC846050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F0499396-4573-4976-BBD1-B58E418CE0E3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4FEE71F6-72F6-4606-8356-5C985EDF793F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diritto 64">
              <a:extLst>
                <a:ext uri="{FF2B5EF4-FFF2-40B4-BE49-F238E27FC236}">
                  <a16:creationId xmlns:a16="http://schemas.microsoft.com/office/drawing/2014/main" id="{DC3398AE-A5AE-4364-9174-D8E2A35A1D1B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580C0DAB-1EEA-4810-8955-8EFC20674308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9D340999-62F1-412A-BEB9-66C7E6CFC68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D994CAA5-9E1D-49D9-94F9-A35373C1587A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diritto 68">
              <a:extLst>
                <a:ext uri="{FF2B5EF4-FFF2-40B4-BE49-F238E27FC236}">
                  <a16:creationId xmlns:a16="http://schemas.microsoft.com/office/drawing/2014/main" id="{AD5E4789-F4A2-4DE2-A74C-7A8654F2B299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diritto 69">
              <a:extLst>
                <a:ext uri="{FF2B5EF4-FFF2-40B4-BE49-F238E27FC236}">
                  <a16:creationId xmlns:a16="http://schemas.microsoft.com/office/drawing/2014/main" id="{8A0DA7E2-9894-4408-962F-0C04AF2D73C7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diritto 70">
              <a:extLst>
                <a:ext uri="{FF2B5EF4-FFF2-40B4-BE49-F238E27FC236}">
                  <a16:creationId xmlns:a16="http://schemas.microsoft.com/office/drawing/2014/main" id="{9BED7600-0195-4B1E-BD7B-612156175BFB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00AF0F55-3ACE-4653-A2E2-D5CE110F033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diritto 72">
              <a:extLst>
                <a:ext uri="{FF2B5EF4-FFF2-40B4-BE49-F238E27FC236}">
                  <a16:creationId xmlns:a16="http://schemas.microsoft.com/office/drawing/2014/main" id="{D8EB1895-E332-445B-9815-8CB7E916A96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diritto 73">
              <a:extLst>
                <a:ext uri="{FF2B5EF4-FFF2-40B4-BE49-F238E27FC236}">
                  <a16:creationId xmlns:a16="http://schemas.microsoft.com/office/drawing/2014/main" id="{F7EC05B8-F349-421A-B863-37CF22B4C4BF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459724DE-7EDC-4886-BE32-F53C3956F5A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BB3A4FF5-375E-4722-80AA-72068546DA0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91D019F5-E8C2-4413-93BE-5879AFAF312A}"/>
              </a:ext>
            </a:extLst>
          </p:cNvPr>
          <p:cNvGrpSpPr/>
          <p:nvPr userDrawn="1"/>
        </p:nvGrpSpPr>
        <p:grpSpPr>
          <a:xfrm>
            <a:off x="206" y="2387480"/>
            <a:ext cx="12184750" cy="1251632"/>
            <a:chOff x="206" y="1"/>
            <a:chExt cx="12184750" cy="1251632"/>
          </a:xfrm>
        </p:grpSpPr>
        <p:grpSp>
          <p:nvGrpSpPr>
            <p:cNvPr id="81" name="Gruppo 80">
              <a:extLst>
                <a:ext uri="{FF2B5EF4-FFF2-40B4-BE49-F238E27FC236}">
                  <a16:creationId xmlns:a16="http://schemas.microsoft.com/office/drawing/2014/main" id="{F3594BCF-ACCB-4D08-A0F4-86BAA1C30F40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12" name="Connettore diritto 111">
                <a:extLst>
                  <a:ext uri="{FF2B5EF4-FFF2-40B4-BE49-F238E27FC236}">
                    <a16:creationId xmlns:a16="http://schemas.microsoft.com/office/drawing/2014/main" id="{940F2B50-9E47-4422-BA08-70103BFE81CC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ttore diritto 112">
                <a:extLst>
                  <a:ext uri="{FF2B5EF4-FFF2-40B4-BE49-F238E27FC236}">
                    <a16:creationId xmlns:a16="http://schemas.microsoft.com/office/drawing/2014/main" id="{60B2B3EA-FA2A-4EA3-9D71-0F8BDEEFB6D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ttore diritto 113">
                <a:extLst>
                  <a:ext uri="{FF2B5EF4-FFF2-40B4-BE49-F238E27FC236}">
                    <a16:creationId xmlns:a16="http://schemas.microsoft.com/office/drawing/2014/main" id="{9DE6185D-2BB1-4434-B47E-4046B827E614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28478209-1E03-44E0-B405-530AE380886F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5C351DEA-3078-489C-9549-D27A05237DAA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diritto 83">
              <a:extLst>
                <a:ext uri="{FF2B5EF4-FFF2-40B4-BE49-F238E27FC236}">
                  <a16:creationId xmlns:a16="http://schemas.microsoft.com/office/drawing/2014/main" id="{904EB86E-35AE-4AD8-949C-28C8979076C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diritto 84">
              <a:extLst>
                <a:ext uri="{FF2B5EF4-FFF2-40B4-BE49-F238E27FC236}">
                  <a16:creationId xmlns:a16="http://schemas.microsoft.com/office/drawing/2014/main" id="{5F85A58D-53B1-4670-BBE1-A46F08657635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85FDAD7D-9657-45AF-8796-F385202A32A3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D3D1155F-2967-4EFC-9B3D-72FCCE5ECFAE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6C75EA90-FFD9-4278-B4BA-0ACF2EA89308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ttore diritto 88">
              <a:extLst>
                <a:ext uri="{FF2B5EF4-FFF2-40B4-BE49-F238E27FC236}">
                  <a16:creationId xmlns:a16="http://schemas.microsoft.com/office/drawing/2014/main" id="{5E56C7B9-0F4F-4717-B647-A519D73D694F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ECCE9BEB-9A36-4AC9-BC9F-77CCDF284B91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6E5C384E-DBCC-469E-99F8-2D11A9A04F98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24170918-D8D4-4C95-935F-59082D5E064F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CBC67B8F-4127-4C7B-9601-B6F3BDC11E35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EC0D6AD7-2156-408A-939E-AB4187C35668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diritto 94">
              <a:extLst>
                <a:ext uri="{FF2B5EF4-FFF2-40B4-BE49-F238E27FC236}">
                  <a16:creationId xmlns:a16="http://schemas.microsoft.com/office/drawing/2014/main" id="{5D8B0B93-448C-4B33-80A7-6BBC4059C336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diritto 95">
              <a:extLst>
                <a:ext uri="{FF2B5EF4-FFF2-40B4-BE49-F238E27FC236}">
                  <a16:creationId xmlns:a16="http://schemas.microsoft.com/office/drawing/2014/main" id="{883F4D52-8A8D-4D74-B638-D9653FFD2ACB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729EAF4A-4F2E-4962-B666-B88459C30D1D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3742AAD7-BA11-4D38-99F1-923E7C11A9E2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D0196959-16FE-403A-8811-607D65333141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id="{3093D9A4-CFFD-43D2-B753-9A76F9C91E02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DA3FC64E-7C24-436D-8664-632D7A9624CF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7B1D08B4-ECF6-4186-8A05-0CCA9F96925A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BC8768B9-734C-4C86-9080-0336055A0699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BB21A95F-5018-498C-A9E2-D9AE5DCAF404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8E6F5500-683D-4FCB-B6FF-3A6D7CB12EB0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id="{B01DF5DD-309D-43EC-A1B9-19C6A590D32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405386A0-C2A2-485C-8DE8-EA8C9DEC6D6F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id="{E8F62318-44B8-472E-B599-48A171CE9B90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0D290C48-F5FB-4F7F-B197-FAE34A3F18C2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2EE58D96-872A-474F-ACF8-0624C445EBD7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FDFFE756-D8CF-4260-869B-265D622E1B41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uppo 114">
            <a:extLst>
              <a:ext uri="{FF2B5EF4-FFF2-40B4-BE49-F238E27FC236}">
                <a16:creationId xmlns:a16="http://schemas.microsoft.com/office/drawing/2014/main" id="{C0570BBF-C659-4B59-85CC-ABA629D32C37}"/>
              </a:ext>
            </a:extLst>
          </p:cNvPr>
          <p:cNvGrpSpPr/>
          <p:nvPr userDrawn="1"/>
        </p:nvGrpSpPr>
        <p:grpSpPr>
          <a:xfrm>
            <a:off x="206" y="3582296"/>
            <a:ext cx="12184750" cy="1251632"/>
            <a:chOff x="206" y="1"/>
            <a:chExt cx="12184750" cy="1251632"/>
          </a:xfrm>
        </p:grpSpPr>
        <p:grpSp>
          <p:nvGrpSpPr>
            <p:cNvPr id="116" name="Gruppo 115">
              <a:extLst>
                <a:ext uri="{FF2B5EF4-FFF2-40B4-BE49-F238E27FC236}">
                  <a16:creationId xmlns:a16="http://schemas.microsoft.com/office/drawing/2014/main" id="{4F3E153E-1C35-4D90-9001-D704507C5023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47" name="Connettore diritto 146">
                <a:extLst>
                  <a:ext uri="{FF2B5EF4-FFF2-40B4-BE49-F238E27FC236}">
                    <a16:creationId xmlns:a16="http://schemas.microsoft.com/office/drawing/2014/main" id="{335A09C8-63B4-4F37-B2AE-67282242765E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Connettore diritto 147">
                <a:extLst>
                  <a:ext uri="{FF2B5EF4-FFF2-40B4-BE49-F238E27FC236}">
                    <a16:creationId xmlns:a16="http://schemas.microsoft.com/office/drawing/2014/main" id="{C960672E-0054-4686-84C3-36850798E878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84A0C2B2-8225-4DD8-9CC8-D3698C77BA26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CC4685B6-E7E6-4D25-81D4-489B5231ED08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738A9DA8-8574-4D0B-A5EE-BE4A818E336C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id="{A8DAAA06-4BDF-413A-B4F4-334D16965E4A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E97086EB-E286-4D35-B4B7-60EE9E25891D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165CEA87-F789-4E67-9206-B3CE2F0BE6D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C6B20762-C6CE-47B3-9991-E1F9EFBE2B95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6145F0BB-34A3-44C0-8AAB-8973E8452624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07D49F64-FED5-4EF6-B424-9C7C57BB02A6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diritto 124">
              <a:extLst>
                <a:ext uri="{FF2B5EF4-FFF2-40B4-BE49-F238E27FC236}">
                  <a16:creationId xmlns:a16="http://schemas.microsoft.com/office/drawing/2014/main" id="{3BD90F52-5A8D-441D-8010-CD469D8600D6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0EDAC3EA-7D5A-49B6-BADD-B4B5CC1DD9A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265C8AC5-E01C-47C3-B030-0C25AC531441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diritto 127">
              <a:extLst>
                <a:ext uri="{FF2B5EF4-FFF2-40B4-BE49-F238E27FC236}">
                  <a16:creationId xmlns:a16="http://schemas.microsoft.com/office/drawing/2014/main" id="{0CB764D7-D3F9-4D76-9BF2-B9F469ECD7A1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C332CA84-2B29-4712-838E-5343F69ECBD1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diritto 129">
              <a:extLst>
                <a:ext uri="{FF2B5EF4-FFF2-40B4-BE49-F238E27FC236}">
                  <a16:creationId xmlns:a16="http://schemas.microsoft.com/office/drawing/2014/main" id="{D98958FF-3EFE-41F6-A50B-9E0EB8D4EDF2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diritto 130">
              <a:extLst>
                <a:ext uri="{FF2B5EF4-FFF2-40B4-BE49-F238E27FC236}">
                  <a16:creationId xmlns:a16="http://schemas.microsoft.com/office/drawing/2014/main" id="{DE0EDED2-52D3-4B0E-98A1-9C365A430CA4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BFB8BDAA-D5F7-4CF9-9E6C-DE340C5A6618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62A88D99-5D25-4E2E-B432-1F5437BE1409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BE41DEC5-0EFD-446B-84DD-3DE1FAFC7C99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87110DDB-E214-4FE2-9FC7-A7FE85E58D8D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7C16EF8F-7112-428E-8E0D-A2203D250A62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diritto 136">
              <a:extLst>
                <a:ext uri="{FF2B5EF4-FFF2-40B4-BE49-F238E27FC236}">
                  <a16:creationId xmlns:a16="http://schemas.microsoft.com/office/drawing/2014/main" id="{57C42DE4-80F8-43DA-9A5C-FA1D15FDC6A3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diritto 137">
              <a:extLst>
                <a:ext uri="{FF2B5EF4-FFF2-40B4-BE49-F238E27FC236}">
                  <a16:creationId xmlns:a16="http://schemas.microsoft.com/office/drawing/2014/main" id="{1648768E-5596-4120-A0B4-C9D9F395D408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diritto 138">
              <a:extLst>
                <a:ext uri="{FF2B5EF4-FFF2-40B4-BE49-F238E27FC236}">
                  <a16:creationId xmlns:a16="http://schemas.microsoft.com/office/drawing/2014/main" id="{FAD85AA5-28CF-4961-A232-D439A069875E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86354FF6-1FEA-4A66-BAEF-06AB0FCB93E6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98CADB3B-BC81-4AB3-836C-327342697A40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10C34CA5-6BE9-4F5B-9559-85D4BC1D113B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D7BE6309-D9D8-4688-8938-0F0783C4E73C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254060CF-8F22-4BE6-9617-BCC1FD0AB41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B691C096-E77A-4126-95D6-2FFFFE60E6E4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D22AE5A7-A7A0-4940-9172-68F8B08A9322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6DCD9BD8-E67B-4287-B347-DC27F908AB0F}"/>
              </a:ext>
            </a:extLst>
          </p:cNvPr>
          <p:cNvGrpSpPr/>
          <p:nvPr userDrawn="1"/>
        </p:nvGrpSpPr>
        <p:grpSpPr>
          <a:xfrm>
            <a:off x="206" y="4805012"/>
            <a:ext cx="12184750" cy="1251632"/>
            <a:chOff x="206" y="1"/>
            <a:chExt cx="12184750" cy="1251632"/>
          </a:xfrm>
        </p:grpSpPr>
        <p:grpSp>
          <p:nvGrpSpPr>
            <p:cNvPr id="151" name="Gruppo 150">
              <a:extLst>
                <a:ext uri="{FF2B5EF4-FFF2-40B4-BE49-F238E27FC236}">
                  <a16:creationId xmlns:a16="http://schemas.microsoft.com/office/drawing/2014/main" id="{28F279CF-6725-4978-8EE3-F20C95AD4A47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0FB1A4EA-452E-4055-8AB6-6DEA55063BC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35D767C0-70E3-4447-8709-FB3C5217F00F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16983739-4F55-4CA5-8079-8FDD4ACC0448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1C54A191-15A3-426E-A576-5C882D18A2C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ttore diritto 152">
              <a:extLst>
                <a:ext uri="{FF2B5EF4-FFF2-40B4-BE49-F238E27FC236}">
                  <a16:creationId xmlns:a16="http://schemas.microsoft.com/office/drawing/2014/main" id="{503A8E37-86A6-4A04-B2C5-FB64C463B76B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ttore diritto 153">
              <a:extLst>
                <a:ext uri="{FF2B5EF4-FFF2-40B4-BE49-F238E27FC236}">
                  <a16:creationId xmlns:a16="http://schemas.microsoft.com/office/drawing/2014/main" id="{6F12B8A4-BF1E-4F99-BEBF-4A160B175FB2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B4819588-EAE5-4367-A0D7-C12EBA166107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ttore diritto 155">
              <a:extLst>
                <a:ext uri="{FF2B5EF4-FFF2-40B4-BE49-F238E27FC236}">
                  <a16:creationId xmlns:a16="http://schemas.microsoft.com/office/drawing/2014/main" id="{11192A86-39D3-41F8-B2F4-DAC38DD2824C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CB96E97A-630E-49F0-8BC2-27D216412A91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diritto 157">
              <a:extLst>
                <a:ext uri="{FF2B5EF4-FFF2-40B4-BE49-F238E27FC236}">
                  <a16:creationId xmlns:a16="http://schemas.microsoft.com/office/drawing/2014/main" id="{A6DA4853-6240-4A7F-9711-B4C0EE3ED269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76443FD6-F230-4DAE-B98D-4551A8066ABE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diritto 159">
              <a:extLst>
                <a:ext uri="{FF2B5EF4-FFF2-40B4-BE49-F238E27FC236}">
                  <a16:creationId xmlns:a16="http://schemas.microsoft.com/office/drawing/2014/main" id="{28F5E475-C956-43BD-9043-58EDB83A4E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13A11A83-A69D-4719-8EB4-BF1F60BF4183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diritto 161">
              <a:extLst>
                <a:ext uri="{FF2B5EF4-FFF2-40B4-BE49-F238E27FC236}">
                  <a16:creationId xmlns:a16="http://schemas.microsoft.com/office/drawing/2014/main" id="{84488789-A2E8-4151-BB99-E81F5408B126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4BB2FC3D-38E2-4107-AB08-637EF0BD657C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DE841033-8FBC-4C17-A0BC-D4BFF5CCC096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>
              <a:extLst>
                <a:ext uri="{FF2B5EF4-FFF2-40B4-BE49-F238E27FC236}">
                  <a16:creationId xmlns:a16="http://schemas.microsoft.com/office/drawing/2014/main" id="{547EFB91-20C9-4827-80A7-F25D6A45C6D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6A09CAC2-565D-4719-9DE5-FA4893D1EED3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EC305856-A58A-4B4C-8D13-8ED2B25D6510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>
              <a:extLst>
                <a:ext uri="{FF2B5EF4-FFF2-40B4-BE49-F238E27FC236}">
                  <a16:creationId xmlns:a16="http://schemas.microsoft.com/office/drawing/2014/main" id="{8F79FCAE-E138-4E07-A9EE-F38A0FB2431F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>
              <a:extLst>
                <a:ext uri="{FF2B5EF4-FFF2-40B4-BE49-F238E27FC236}">
                  <a16:creationId xmlns:a16="http://schemas.microsoft.com/office/drawing/2014/main" id="{603A8574-D9CD-473A-8205-3EE45C1971DB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6F34E887-7398-434C-803B-1A42ED4C872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34091DFB-BB4A-40D6-91B2-066308E75C39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id="{F710CBA2-7843-4B02-A8E9-BC7F6FB2E97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>
              <a:extLst>
                <a:ext uri="{FF2B5EF4-FFF2-40B4-BE49-F238E27FC236}">
                  <a16:creationId xmlns:a16="http://schemas.microsoft.com/office/drawing/2014/main" id="{ABDD4005-11F3-45B1-854E-395BDE8D17B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3E02C59A-3610-4A5C-AD6B-34CE82D5C8C8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205026F7-0722-4AC4-B3CF-9F00E3F79635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F16539AC-5E8D-4A28-A796-A04D11B4F59E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2AAFC757-7400-4D86-8BF6-6D07F61E7C48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1CABADA3-B651-4251-B7C8-A98C50BABE06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6904FAD3-68ED-4F49-B9BE-2BDA24A01E7A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FD842FC7-183E-4B7A-B774-3D2851E5494C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81C23204-0BB5-4CD1-B217-D1F7BBBCAAF5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uppo 184">
            <a:extLst>
              <a:ext uri="{FF2B5EF4-FFF2-40B4-BE49-F238E27FC236}">
                <a16:creationId xmlns:a16="http://schemas.microsoft.com/office/drawing/2014/main" id="{90867986-FEC9-4017-AE77-D98E5BC4AC72}"/>
              </a:ext>
            </a:extLst>
          </p:cNvPr>
          <p:cNvGrpSpPr/>
          <p:nvPr userDrawn="1"/>
        </p:nvGrpSpPr>
        <p:grpSpPr>
          <a:xfrm>
            <a:off x="206" y="5999828"/>
            <a:ext cx="12184750" cy="1251632"/>
            <a:chOff x="206" y="1"/>
            <a:chExt cx="12184750" cy="1251632"/>
          </a:xfrm>
        </p:grpSpPr>
        <p:grpSp>
          <p:nvGrpSpPr>
            <p:cNvPr id="186" name="Gruppo 185">
              <a:extLst>
                <a:ext uri="{FF2B5EF4-FFF2-40B4-BE49-F238E27FC236}">
                  <a16:creationId xmlns:a16="http://schemas.microsoft.com/office/drawing/2014/main" id="{89B9772D-673E-4089-8109-A00C2122F59C}"/>
                </a:ext>
              </a:extLst>
            </p:cNvPr>
            <p:cNvGrpSpPr/>
            <p:nvPr userDrawn="1"/>
          </p:nvGrpSpPr>
          <p:grpSpPr>
            <a:xfrm>
              <a:off x="206" y="402522"/>
              <a:ext cx="12184750" cy="797668"/>
              <a:chOff x="206" y="402522"/>
              <a:chExt cx="12184750" cy="797668"/>
            </a:xfrm>
          </p:grpSpPr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id="{39375B2C-528A-4AE3-AC73-EC80AE67C653}"/>
                  </a:ext>
                </a:extLst>
              </p:cNvPr>
              <p:cNvCxnSpPr/>
              <p:nvPr userDrawn="1"/>
            </p:nvCxnSpPr>
            <p:spPr>
              <a:xfrm>
                <a:off x="206" y="402522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Connettore diritto 217">
                <a:extLst>
                  <a:ext uri="{FF2B5EF4-FFF2-40B4-BE49-F238E27FC236}">
                    <a16:creationId xmlns:a16="http://schemas.microsoft.com/office/drawing/2014/main" id="{4B52F323-43FB-4DBE-8E9D-AD0A7F6EB634}"/>
                  </a:ext>
                </a:extLst>
              </p:cNvPr>
              <p:cNvCxnSpPr/>
              <p:nvPr userDrawn="1"/>
            </p:nvCxnSpPr>
            <p:spPr>
              <a:xfrm>
                <a:off x="206" y="801356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id="{008ADF15-3153-4AD4-AD9F-58B4D5D2A2F7}"/>
                  </a:ext>
                </a:extLst>
              </p:cNvPr>
              <p:cNvCxnSpPr/>
              <p:nvPr userDrawn="1"/>
            </p:nvCxnSpPr>
            <p:spPr>
              <a:xfrm>
                <a:off x="206" y="1200190"/>
                <a:ext cx="1218475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7587B6E1-258F-45E0-928E-B795E160A07D}"/>
                </a:ext>
              </a:extLst>
            </p:cNvPr>
            <p:cNvCxnSpPr/>
            <p:nvPr userDrawn="1"/>
          </p:nvCxnSpPr>
          <p:spPr>
            <a:xfrm rot="5400000">
              <a:off x="559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69640873-4A6E-4E8D-9501-C91800D496E9}"/>
                </a:ext>
              </a:extLst>
            </p:cNvPr>
            <p:cNvCxnSpPr/>
            <p:nvPr userDrawn="1"/>
          </p:nvCxnSpPr>
          <p:spPr>
            <a:xfrm rot="5400000">
              <a:off x="160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9EAA1B40-E626-4495-8A80-D2AC8F147E40}"/>
                </a:ext>
              </a:extLst>
            </p:cNvPr>
            <p:cNvCxnSpPr/>
            <p:nvPr userDrawn="1"/>
          </p:nvCxnSpPr>
          <p:spPr>
            <a:xfrm rot="5400000">
              <a:off x="-2380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2167A783-70AB-4ACE-A031-243D245AEA5E}"/>
                </a:ext>
              </a:extLst>
            </p:cNvPr>
            <p:cNvCxnSpPr/>
            <p:nvPr userDrawn="1"/>
          </p:nvCxnSpPr>
          <p:spPr>
            <a:xfrm rot="5400000">
              <a:off x="13567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7B052F96-DA82-4E54-8304-BE9080ED5619}"/>
                </a:ext>
              </a:extLst>
            </p:cNvPr>
            <p:cNvCxnSpPr/>
            <p:nvPr userDrawn="1"/>
          </p:nvCxnSpPr>
          <p:spPr>
            <a:xfrm rot="5400000">
              <a:off x="9580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6DF01A18-9B39-4082-BCAC-991ACCF3288D}"/>
                </a:ext>
              </a:extLst>
            </p:cNvPr>
            <p:cNvCxnSpPr/>
            <p:nvPr userDrawn="1"/>
          </p:nvCxnSpPr>
          <p:spPr>
            <a:xfrm rot="5400000">
              <a:off x="21542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6210D9C7-325B-4CB1-A1F8-450778DB054C}"/>
                </a:ext>
              </a:extLst>
            </p:cNvPr>
            <p:cNvCxnSpPr/>
            <p:nvPr userDrawn="1"/>
          </p:nvCxnSpPr>
          <p:spPr>
            <a:xfrm rot="5400000">
              <a:off x="17554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diritto 193">
              <a:extLst>
                <a:ext uri="{FF2B5EF4-FFF2-40B4-BE49-F238E27FC236}">
                  <a16:creationId xmlns:a16="http://schemas.microsoft.com/office/drawing/2014/main" id="{4768A166-EAD6-4040-A1BD-1C30ACAF9A10}"/>
                </a:ext>
              </a:extLst>
            </p:cNvPr>
            <p:cNvCxnSpPr/>
            <p:nvPr userDrawn="1"/>
          </p:nvCxnSpPr>
          <p:spPr>
            <a:xfrm rot="5400000">
              <a:off x="29516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2795EB64-FF01-4F1E-90AC-CD1D0BC84CFB}"/>
                </a:ext>
              </a:extLst>
            </p:cNvPr>
            <p:cNvCxnSpPr/>
            <p:nvPr userDrawn="1"/>
          </p:nvCxnSpPr>
          <p:spPr>
            <a:xfrm rot="5400000">
              <a:off x="25529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83481BA0-7521-4762-995B-D69A68180952}"/>
                </a:ext>
              </a:extLst>
            </p:cNvPr>
            <p:cNvCxnSpPr/>
            <p:nvPr userDrawn="1"/>
          </p:nvCxnSpPr>
          <p:spPr>
            <a:xfrm rot="5400000">
              <a:off x="37490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diritto 196">
              <a:extLst>
                <a:ext uri="{FF2B5EF4-FFF2-40B4-BE49-F238E27FC236}">
                  <a16:creationId xmlns:a16="http://schemas.microsoft.com/office/drawing/2014/main" id="{642CEF7B-91FB-4F32-B92B-3E95FC9B1F7D}"/>
                </a:ext>
              </a:extLst>
            </p:cNvPr>
            <p:cNvCxnSpPr/>
            <p:nvPr userDrawn="1"/>
          </p:nvCxnSpPr>
          <p:spPr>
            <a:xfrm rot="5400000">
              <a:off x="33503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63AF5206-2455-43E3-A4C6-74DC5498C843}"/>
                </a:ext>
              </a:extLst>
            </p:cNvPr>
            <p:cNvCxnSpPr/>
            <p:nvPr userDrawn="1"/>
          </p:nvCxnSpPr>
          <p:spPr>
            <a:xfrm rot="5400000">
              <a:off x="45464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4A5D2AFA-C78A-4EE0-87F6-5889127BEC2B}"/>
                </a:ext>
              </a:extLst>
            </p:cNvPr>
            <p:cNvCxnSpPr/>
            <p:nvPr userDrawn="1"/>
          </p:nvCxnSpPr>
          <p:spPr>
            <a:xfrm rot="5400000">
              <a:off x="41477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C82CA98B-4E0A-43B3-8EBF-7680B9B1F450}"/>
                </a:ext>
              </a:extLst>
            </p:cNvPr>
            <p:cNvCxnSpPr/>
            <p:nvPr userDrawn="1"/>
          </p:nvCxnSpPr>
          <p:spPr>
            <a:xfrm rot="5400000">
              <a:off x="534388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81CD628E-F409-41A6-BF1A-AC28042B3D99}"/>
                </a:ext>
              </a:extLst>
            </p:cNvPr>
            <p:cNvCxnSpPr/>
            <p:nvPr userDrawn="1"/>
          </p:nvCxnSpPr>
          <p:spPr>
            <a:xfrm rot="5400000">
              <a:off x="49451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951D0B0D-9B57-428E-A1F5-02562377663E}"/>
                </a:ext>
              </a:extLst>
            </p:cNvPr>
            <p:cNvCxnSpPr/>
            <p:nvPr userDrawn="1"/>
          </p:nvCxnSpPr>
          <p:spPr>
            <a:xfrm rot="5400000">
              <a:off x="614130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D7D0BBAC-18C4-4FBE-A32D-511B3278DC21}"/>
                </a:ext>
              </a:extLst>
            </p:cNvPr>
            <p:cNvCxnSpPr/>
            <p:nvPr userDrawn="1"/>
          </p:nvCxnSpPr>
          <p:spPr>
            <a:xfrm rot="5400000">
              <a:off x="574259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B19F1343-D963-4B69-B8C6-B7614F173C07}"/>
                </a:ext>
              </a:extLst>
            </p:cNvPr>
            <p:cNvCxnSpPr/>
            <p:nvPr userDrawn="1"/>
          </p:nvCxnSpPr>
          <p:spPr>
            <a:xfrm rot="5400000">
              <a:off x="69387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6EA118EB-841A-4454-A501-DF8FBC12F2CE}"/>
                </a:ext>
              </a:extLst>
            </p:cNvPr>
            <p:cNvCxnSpPr/>
            <p:nvPr userDrawn="1"/>
          </p:nvCxnSpPr>
          <p:spPr>
            <a:xfrm rot="5400000">
              <a:off x="654001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DC19DC7E-46A2-4D56-91B4-0135D2FFB6DB}"/>
                </a:ext>
              </a:extLst>
            </p:cNvPr>
            <p:cNvCxnSpPr/>
            <p:nvPr userDrawn="1"/>
          </p:nvCxnSpPr>
          <p:spPr>
            <a:xfrm rot="5400000">
              <a:off x="77361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A5355904-EE2F-4402-86B0-3F4F690E72C6}"/>
                </a:ext>
              </a:extLst>
            </p:cNvPr>
            <p:cNvCxnSpPr/>
            <p:nvPr userDrawn="1"/>
          </p:nvCxnSpPr>
          <p:spPr>
            <a:xfrm rot="5400000">
              <a:off x="73374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7FBA9450-73FA-4193-B6E4-AFAA0C7E1F47}"/>
                </a:ext>
              </a:extLst>
            </p:cNvPr>
            <p:cNvCxnSpPr/>
            <p:nvPr userDrawn="1"/>
          </p:nvCxnSpPr>
          <p:spPr>
            <a:xfrm rot="5400000">
              <a:off x="85335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BC57179C-3CBE-4742-B2A4-0047855422A6}"/>
                </a:ext>
              </a:extLst>
            </p:cNvPr>
            <p:cNvCxnSpPr/>
            <p:nvPr userDrawn="1"/>
          </p:nvCxnSpPr>
          <p:spPr>
            <a:xfrm rot="5400000">
              <a:off x="81348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>
              <a:extLst>
                <a:ext uri="{FF2B5EF4-FFF2-40B4-BE49-F238E27FC236}">
                  <a16:creationId xmlns:a16="http://schemas.microsoft.com/office/drawing/2014/main" id="{F8F74C23-2E00-4527-A253-27187D89B972}"/>
                </a:ext>
              </a:extLst>
            </p:cNvPr>
            <p:cNvCxnSpPr/>
            <p:nvPr userDrawn="1"/>
          </p:nvCxnSpPr>
          <p:spPr>
            <a:xfrm rot="5400000">
              <a:off x="9330984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4E3CC904-27DE-4E25-B66E-E0D85CB067DC}"/>
                </a:ext>
              </a:extLst>
            </p:cNvPr>
            <p:cNvCxnSpPr/>
            <p:nvPr userDrawn="1"/>
          </p:nvCxnSpPr>
          <p:spPr>
            <a:xfrm rot="5400000">
              <a:off x="893227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56BFC36D-F44E-49BA-9DD2-67D606E1C542}"/>
                </a:ext>
              </a:extLst>
            </p:cNvPr>
            <p:cNvCxnSpPr/>
            <p:nvPr userDrawn="1"/>
          </p:nvCxnSpPr>
          <p:spPr>
            <a:xfrm rot="5400000">
              <a:off x="1012723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>
              <a:extLst>
                <a:ext uri="{FF2B5EF4-FFF2-40B4-BE49-F238E27FC236}">
                  <a16:creationId xmlns:a16="http://schemas.microsoft.com/office/drawing/2014/main" id="{A930EA80-0677-49D3-A7E5-4A64FB35F752}"/>
                </a:ext>
              </a:extLst>
            </p:cNvPr>
            <p:cNvCxnSpPr/>
            <p:nvPr userDrawn="1"/>
          </p:nvCxnSpPr>
          <p:spPr>
            <a:xfrm rot="5400000">
              <a:off x="972852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AAF13734-B927-4CA0-9F35-DD1EFB2CC5C0}"/>
                </a:ext>
              </a:extLst>
            </p:cNvPr>
            <p:cNvCxnSpPr/>
            <p:nvPr userDrawn="1"/>
          </p:nvCxnSpPr>
          <p:spPr>
            <a:xfrm rot="5400000">
              <a:off x="1092465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diritto 214">
              <a:extLst>
                <a:ext uri="{FF2B5EF4-FFF2-40B4-BE49-F238E27FC236}">
                  <a16:creationId xmlns:a16="http://schemas.microsoft.com/office/drawing/2014/main" id="{E669893F-F061-498F-9407-627CE2C3BF11}"/>
                </a:ext>
              </a:extLst>
            </p:cNvPr>
            <p:cNvCxnSpPr/>
            <p:nvPr userDrawn="1"/>
          </p:nvCxnSpPr>
          <p:spPr>
            <a:xfrm rot="5400000">
              <a:off x="1052594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id="{634072FA-E9FC-4214-929E-EFCEA4310316}"/>
                </a:ext>
              </a:extLst>
            </p:cNvPr>
            <p:cNvCxnSpPr/>
            <p:nvPr userDrawn="1"/>
          </p:nvCxnSpPr>
          <p:spPr>
            <a:xfrm rot="5400000">
              <a:off x="11323360" y="625817"/>
              <a:ext cx="1251632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74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88FE-68FF-40ED-87DC-EB5470FCE122}" type="datetimeFigureOut">
              <a:rPr lang="it-IT" smtClean="0"/>
              <a:t>10/04/2021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AFCE-3839-40EA-AE23-91DA022F83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767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56800" y="41338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413702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3392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5" r:id="rId4"/>
    <p:sldLayoutId id="2147483668" r:id="rId5"/>
    <p:sldLayoutId id="2147483675" r:id="rId6"/>
    <p:sldLayoutId id="214748367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6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11" Type="http://schemas.openxmlformats.org/officeDocument/2006/relationships/image" Target="../media/image63.png"/><Relationship Id="rId10" Type="http://schemas.openxmlformats.org/officeDocument/2006/relationships/image" Target="../media/image62.png"/><Relationship Id="rId4" Type="http://schemas.openxmlformats.org/officeDocument/2006/relationships/image" Target="../media/image9.png"/><Relationship Id="rId9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18" Type="http://schemas.openxmlformats.org/officeDocument/2006/relationships/image" Target="../media/image8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17" Type="http://schemas.openxmlformats.org/officeDocument/2006/relationships/image" Target="../media/image79.png"/><Relationship Id="rId2" Type="http://schemas.openxmlformats.org/officeDocument/2006/relationships/image" Target="../media/image9.png"/><Relationship Id="rId16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5" Type="http://schemas.openxmlformats.org/officeDocument/2006/relationships/image" Target="../media/image7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0.png"/><Relationship Id="rId11" Type="http://schemas.openxmlformats.org/officeDocument/2006/relationships/image" Target="../media/image6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8.PNG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7.PNG"/><Relationship Id="rId21" Type="http://schemas.openxmlformats.org/officeDocument/2006/relationships/image" Target="../media/image24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9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33.png"/><Relationship Id="rId18" Type="http://schemas.openxmlformats.org/officeDocument/2006/relationships/image" Target="../media/image37.png"/><Relationship Id="rId3" Type="http://schemas.openxmlformats.org/officeDocument/2006/relationships/image" Target="../media/image2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32.png"/><Relationship Id="rId1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png"/><Relationship Id="rId20" Type="http://schemas.openxmlformats.org/officeDocument/2006/relationships/image" Target="../media/image39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38.png"/><Relationship Id="rId4" Type="http://schemas.openxmlformats.org/officeDocument/2006/relationships/image" Target="../media/image9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8" Type="http://schemas.openxmlformats.org/officeDocument/2006/relationships/image" Target="../media/image40.png"/><Relationship Id="rId3" Type="http://schemas.openxmlformats.org/officeDocument/2006/relationships/image" Target="../media/image2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32.png"/><Relationship Id="rId1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11" Type="http://schemas.openxmlformats.org/officeDocument/2006/relationships/image" Target="../media/image31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0.png"/><Relationship Id="rId19" Type="http://schemas.openxmlformats.org/officeDocument/2006/relationships/image" Target="../media/image41.PNG"/><Relationship Id="rId4" Type="http://schemas.openxmlformats.org/officeDocument/2006/relationships/image" Target="../media/image9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png"/><Relationship Id="rId18" Type="http://schemas.openxmlformats.org/officeDocument/2006/relationships/image" Target="../media/image5.wmf"/><Relationship Id="rId3" Type="http://schemas.openxmlformats.org/officeDocument/2006/relationships/image" Target="../media/image9.png"/><Relationship Id="rId7" Type="http://schemas.openxmlformats.org/officeDocument/2006/relationships/image" Target="../media/image44.png"/><Relationship Id="rId12" Type="http://schemas.openxmlformats.org/officeDocument/2006/relationships/image" Target="../media/image45.png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image" Target="../media/image27.png"/><Relationship Id="rId5" Type="http://schemas.openxmlformats.org/officeDocument/2006/relationships/oleObject" Target="../embeddings/oleObject3.bin"/><Relationship Id="rId15" Type="http://schemas.openxmlformats.org/officeDocument/2006/relationships/image" Target="../media/image48.png"/><Relationship Id="rId4" Type="http://schemas.openxmlformats.org/officeDocument/2006/relationships/image" Target="../media/image43.PNG"/><Relationship Id="rId14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52.png"/><Relationship Id="rId3" Type="http://schemas.openxmlformats.org/officeDocument/2006/relationships/image" Target="../media/image9.png"/><Relationship Id="rId7" Type="http://schemas.openxmlformats.org/officeDocument/2006/relationships/image" Target="../media/image420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11" Type="http://schemas.openxmlformats.org/officeDocument/2006/relationships/image" Target="../media/image50.png"/><Relationship Id="rId5" Type="http://schemas.openxmlformats.org/officeDocument/2006/relationships/oleObject" Target="../embeddings/oleObject4.bin"/><Relationship Id="rId15" Type="http://schemas.openxmlformats.org/officeDocument/2006/relationships/image" Target="../media/image54.png"/><Relationship Id="rId10" Type="http://schemas.openxmlformats.org/officeDocument/2006/relationships/image" Target="../media/image440.png"/><Relationship Id="rId4" Type="http://schemas.openxmlformats.org/officeDocument/2006/relationships/image" Target="../media/image43.PNG"/><Relationship Id="rId9" Type="http://schemas.openxmlformats.org/officeDocument/2006/relationships/image" Target="../media/image430.PNG"/><Relationship Id="rId1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06AAE692-ED83-4896-B6CE-FBADBD11E8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5110609"/>
            <a:ext cx="12192000" cy="1591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600" dirty="0">
                <a:solidFill>
                  <a:schemeClr val="bg1"/>
                </a:solidFill>
              </a:rPr>
              <a:t>prof. Gennaro Cuccurullo</a:t>
            </a: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66FD6231-7773-41E6-A756-B5AA716967C1}"/>
              </a:ext>
            </a:extLst>
          </p:cNvPr>
          <p:cNvSpPr txBox="1">
            <a:spLocks/>
          </p:cNvSpPr>
          <p:nvPr/>
        </p:nvSpPr>
        <p:spPr>
          <a:xfrm>
            <a:off x="0" y="60355"/>
            <a:ext cx="12192000" cy="5819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300"/>
              </a:spcBef>
            </a:pPr>
            <a:r>
              <a:rPr lang="it-IT" sz="2800" b="0" dirty="0"/>
              <a:t>corso di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TRASMISSIONE </a:t>
            </a:r>
          </a:p>
          <a:p>
            <a:pPr algn="ctr">
              <a:spcBef>
                <a:spcPts val="300"/>
              </a:spcBef>
            </a:pPr>
            <a:r>
              <a:rPr lang="it-IT" sz="4400" dirty="0"/>
              <a:t>DEL CALORE</a:t>
            </a:r>
          </a:p>
          <a:p>
            <a:pPr algn="ctr">
              <a:spcBef>
                <a:spcPts val="300"/>
              </a:spcBef>
            </a:pPr>
            <a:r>
              <a:rPr lang="it-IT" sz="2800" b="0" i="1" dirty="0"/>
              <a:t>aa </a:t>
            </a:r>
            <a:r>
              <a:rPr lang="it-IT" sz="2800" b="0" i="1" dirty="0" smtClean="0"/>
              <a:t>2020/21</a:t>
            </a:r>
            <a:endParaRPr lang="it-IT" sz="2800" b="0" i="1" dirty="0"/>
          </a:p>
          <a:p>
            <a:pPr algn="ctr">
              <a:spcBef>
                <a:spcPts val="300"/>
              </a:spcBef>
            </a:pPr>
            <a:r>
              <a:rPr lang="it-IT" sz="2800" b="0" dirty="0"/>
              <a:t>Prof. Gennaro CUCCURULLO</a:t>
            </a:r>
          </a:p>
          <a:p>
            <a:pPr algn="ctr"/>
            <a:endParaRPr lang="it-IT" sz="2800" b="0" i="1" dirty="0"/>
          </a:p>
          <a:p>
            <a:pPr algn="ctr"/>
            <a:endParaRPr lang="it-IT" sz="2800" b="0" dirty="0"/>
          </a:p>
          <a:p>
            <a:pPr algn="ctr"/>
            <a:r>
              <a:rPr lang="it-IT" sz="4400" dirty="0"/>
              <a:t>ESERCITAZIONE </a:t>
            </a:r>
            <a:r>
              <a:rPr lang="it-IT" sz="4400" dirty="0" smtClean="0"/>
              <a:t>03</a:t>
            </a:r>
            <a:endParaRPr lang="it-IT" sz="4400" dirty="0"/>
          </a:p>
          <a:p>
            <a:pPr algn="ctr">
              <a:spcBef>
                <a:spcPts val="1200"/>
              </a:spcBef>
            </a:pPr>
            <a:r>
              <a:rPr lang="it-IT" sz="4400" b="0" i="1" dirty="0" smtClean="0"/>
              <a:t>Geometria cilindrica</a:t>
            </a:r>
            <a:endParaRPr lang="it-IT" sz="4400" b="0" i="1" dirty="0"/>
          </a:p>
          <a:p>
            <a:pPr algn="ctr">
              <a:spcBef>
                <a:spcPts val="1200"/>
              </a:spcBef>
            </a:pPr>
            <a:endParaRPr lang="en-GB" sz="2800" b="0" dirty="0">
              <a:ln>
                <a:solidFill>
                  <a:schemeClr val="accent1"/>
                </a:solidFill>
              </a:ln>
            </a:endParaRPr>
          </a:p>
          <a:p>
            <a:pPr algn="ctr">
              <a:spcBef>
                <a:spcPts val="1200"/>
              </a:spcBef>
            </a:pPr>
            <a:r>
              <a:rPr lang="en-GB" sz="2800" b="0" dirty="0">
                <a:ln>
                  <a:solidFill>
                    <a:schemeClr val="accent1"/>
                  </a:solidFill>
                </a:ln>
              </a:rPr>
              <a:t>a </a:t>
            </a:r>
            <a:r>
              <a:rPr lang="en-GB" sz="2800" b="0" dirty="0" err="1">
                <a:ln>
                  <a:solidFill>
                    <a:schemeClr val="accent1"/>
                  </a:solidFill>
                </a:ln>
              </a:rPr>
              <a:t>cura</a:t>
            </a:r>
            <a:r>
              <a:rPr lang="en-GB" sz="2800" b="0" dirty="0">
                <a:ln>
                  <a:solidFill>
                    <a:schemeClr val="accent1"/>
                  </a:solidFill>
                </a:ln>
              </a:rPr>
              <a:t> </a:t>
            </a:r>
            <a:r>
              <a:rPr lang="en-GB" sz="2800" b="0" dirty="0" err="1">
                <a:ln>
                  <a:solidFill>
                    <a:schemeClr val="accent1"/>
                  </a:solidFill>
                </a:ln>
              </a:rPr>
              <a:t>dell’ing</a:t>
            </a:r>
            <a:r>
              <a:rPr lang="en-GB" sz="2800" b="0" dirty="0">
                <a:ln>
                  <a:solidFill>
                    <a:schemeClr val="accent1"/>
                  </a:solidFill>
                </a:ln>
              </a:rPr>
              <a:t>. </a:t>
            </a:r>
            <a:r>
              <a:rPr lang="en-GB" sz="2800" b="0" dirty="0" smtClean="0">
                <a:ln>
                  <a:solidFill>
                    <a:schemeClr val="accent1"/>
                  </a:solidFill>
                </a:ln>
              </a:rPr>
              <a:t>Carmela CONCILIO</a:t>
            </a:r>
            <a:endParaRPr lang="it-IT" sz="2800" b="0" dirty="0">
              <a:ln>
                <a:solidFill>
                  <a:schemeClr val="accent1"/>
                </a:solidFill>
              </a:ln>
            </a:endParaRPr>
          </a:p>
          <a:p>
            <a:pPr algn="ctr">
              <a:spcBef>
                <a:spcPts val="1200"/>
              </a:spcBef>
            </a:pPr>
            <a:endParaRPr lang="it-IT" sz="4400" b="0" i="1" dirty="0"/>
          </a:p>
        </p:txBody>
      </p:sp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13DE10AA-D2C0-410A-91E3-CC4472FB81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492" y="144342"/>
            <a:ext cx="2161905" cy="885714"/>
          </a:xfrm>
          <a:prstGeom prst="rect">
            <a:avLst/>
          </a:prstGeom>
        </p:spPr>
      </p:pic>
      <p:pic>
        <p:nvPicPr>
          <p:cNvPr id="10" name="Immagine 9" descr="Immagine che contiene chitarra&#10;&#10;Descrizione generata automaticamente">
            <a:extLst>
              <a:ext uri="{FF2B5EF4-FFF2-40B4-BE49-F238E27FC236}">
                <a16:creationId xmlns:a16="http://schemas.microsoft.com/office/drawing/2014/main" id="{179829D3-4DD9-49A9-9934-035558D81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309" y="88058"/>
            <a:ext cx="2065412" cy="9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8552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146199">
        <p159:morph option="byObject"/>
      </p:transition>
    </mc:Choice>
    <mc:Fallback>
      <p:transition spd="slow" advTm="1461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n°2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837"/>
            <a:ext cx="5791702" cy="363505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169" y="1311635"/>
            <a:ext cx="5505665" cy="330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20" y="2130424"/>
            <a:ext cx="2823202" cy="409624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6" t="9967" r="8937" b="13956"/>
          <a:stretch/>
        </p:blipFill>
        <p:spPr>
          <a:xfrm>
            <a:off x="7901519" y="674398"/>
            <a:ext cx="3539814" cy="252034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Metodo canonico e C.C. di I tipo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71483" y="958040"/>
            <a:ext cx="7786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Determinare la temperatura in corrispondenza del raggio medio attraverso il metodo canonico, conoscendo le temperature di parete Ti e Te pari rispettivamente a 120°C e 110°C.</a:t>
            </a:r>
            <a:r>
              <a:rPr lang="it-IT" dirty="0"/>
              <a:t/>
            </a:r>
            <a:br>
              <a:rPr lang="it-IT" dirty="0"/>
            </a:br>
            <a:endParaRPr lang="it-IT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FD8A88E-34E8-488B-ABEA-F50E550CE1BD}"/>
              </a:ext>
            </a:extLst>
          </p:cNvPr>
          <p:cNvSpPr txBox="1"/>
          <p:nvPr/>
        </p:nvSpPr>
        <p:spPr>
          <a:xfrm>
            <a:off x="5034302" y="2554654"/>
            <a:ext cx="2947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Equazione fondamentale della conduzione di Fourier</a:t>
            </a:r>
          </a:p>
          <a:p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63" name="Rettangolo 62"/>
          <p:cNvSpPr/>
          <p:nvPr/>
        </p:nvSpPr>
        <p:spPr>
          <a:xfrm>
            <a:off x="8222572" y="1365509"/>
            <a:ext cx="3517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Flusso termico 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diretto radialmente</a:t>
            </a:r>
            <a:endParaRPr lang="it-IT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8222572" y="2418826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Condizioni stazionarie</a:t>
            </a:r>
          </a:p>
        </p:txBody>
      </p:sp>
      <p:grpSp>
        <p:nvGrpSpPr>
          <p:cNvPr id="70" name="Gruppo 69"/>
          <p:cNvGrpSpPr/>
          <p:nvPr/>
        </p:nvGrpSpPr>
        <p:grpSpPr>
          <a:xfrm rot="2846821">
            <a:off x="7364331" y="3510519"/>
            <a:ext cx="485775" cy="485775"/>
            <a:chOff x="0" y="0"/>
            <a:chExt cx="485775" cy="485775"/>
          </a:xfrm>
        </p:grpSpPr>
        <p:cxnSp>
          <p:nvCxnSpPr>
            <p:cNvPr id="71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97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Fumetto 3 76"/>
          <p:cNvSpPr/>
          <p:nvPr/>
        </p:nvSpPr>
        <p:spPr>
          <a:xfrm rot="10800000" flipH="1" flipV="1">
            <a:off x="7793233" y="4268564"/>
            <a:ext cx="1729110" cy="1718145"/>
          </a:xfrm>
          <a:prstGeom prst="wedgeEllipseCallout">
            <a:avLst>
              <a:gd name="adj1" fmla="val -68914"/>
              <a:gd name="adj2" fmla="val -15324"/>
            </a:avLst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ODE II ordine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5022790" y="3318510"/>
                <a:ext cx="297087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790" y="3318510"/>
                <a:ext cx="2970877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091959" y="4629266"/>
                <a:ext cx="192552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959" y="4629266"/>
                <a:ext cx="1925527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90F37FBD-383A-44BA-8C06-537D5A081BDF}"/>
              </a:ext>
            </a:extLst>
          </p:cNvPr>
          <p:cNvSpPr txBox="1"/>
          <p:nvPr/>
        </p:nvSpPr>
        <p:spPr>
          <a:xfrm>
            <a:off x="5091959" y="4119369"/>
            <a:ext cx="236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Equazione di Laplace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82" name="Gruppo 81"/>
          <p:cNvGrpSpPr/>
          <p:nvPr/>
        </p:nvGrpSpPr>
        <p:grpSpPr>
          <a:xfrm rot="2846821">
            <a:off x="5133676" y="3450576"/>
            <a:ext cx="485775" cy="485775"/>
            <a:chOff x="19561" y="0"/>
            <a:chExt cx="485775" cy="485775"/>
          </a:xfrm>
        </p:grpSpPr>
        <p:cxnSp>
          <p:nvCxnSpPr>
            <p:cNvPr id="84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97"/>
            <p:cNvCxnSpPr/>
            <p:nvPr/>
          </p:nvCxnSpPr>
          <p:spPr>
            <a:xfrm rot="5400000">
              <a:off x="262449" y="-23147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3" r="20624"/>
          <a:stretch/>
        </p:blipFill>
        <p:spPr>
          <a:xfrm>
            <a:off x="60135" y="2164948"/>
            <a:ext cx="1812929" cy="38217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/>
              <p:cNvSpPr/>
              <p:nvPr/>
            </p:nvSpPr>
            <p:spPr>
              <a:xfrm>
                <a:off x="9529180" y="3539158"/>
                <a:ext cx="22111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=120°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Rettango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9180" y="3539158"/>
                <a:ext cx="2211118" cy="369332"/>
              </a:xfrm>
              <a:prstGeom prst="rect">
                <a:avLst/>
              </a:prstGeom>
              <a:blipFill>
                <a:blip r:embed="rId9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tangolo 16"/>
              <p:cNvSpPr/>
              <p:nvPr/>
            </p:nvSpPr>
            <p:spPr>
              <a:xfrm>
                <a:off x="9523625" y="4002292"/>
                <a:ext cx="22670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=110°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7" name="Rettango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3625" y="4002292"/>
                <a:ext cx="226709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ttangolo 35"/>
              <p:cNvSpPr/>
              <p:nvPr/>
            </p:nvSpPr>
            <p:spPr>
              <a:xfrm>
                <a:off x="9547553" y="4550075"/>
                <a:ext cx="1633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it-I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=12.5 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it-I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ttango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553" y="4550075"/>
                <a:ext cx="1633717" cy="369332"/>
              </a:xfrm>
              <a:prstGeom prst="rect">
                <a:avLst/>
              </a:prstGeom>
              <a:blipFill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tangolo 36"/>
              <p:cNvSpPr/>
              <p:nvPr/>
            </p:nvSpPr>
            <p:spPr>
              <a:xfrm>
                <a:off x="9547553" y="5129010"/>
                <a:ext cx="16650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  <m:r>
                        <a:rPr lang="it-I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=13.7 </m:t>
                      </m:r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mm</m:t>
                      </m:r>
                    </m:oMath>
                  </m:oMathPara>
                </a14:m>
                <a:endParaRPr lang="it-I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ttango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553" y="5129010"/>
                <a:ext cx="166500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57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3" grpId="0"/>
      <p:bldP spid="64" grpId="0"/>
      <p:bldP spid="65" grpId="0"/>
      <p:bldP spid="77" grpId="0" animBg="1"/>
      <p:bldP spid="9" grpId="0"/>
      <p:bldP spid="10" grpId="0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Metodo canonico e C.C. di I tipo</a:t>
            </a: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29687" y="883997"/>
                <a:ext cx="192552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7" y="883997"/>
                <a:ext cx="1925527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/>
              <p:cNvSpPr/>
              <p:nvPr/>
            </p:nvSpPr>
            <p:spPr>
              <a:xfrm>
                <a:off x="379210" y="1787597"/>
                <a:ext cx="1890838" cy="1362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num>
                                    <m:den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Rettango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10" y="1787597"/>
                <a:ext cx="1890838" cy="13621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ttangolo 16"/>
              <p:cNvSpPr/>
              <p:nvPr/>
            </p:nvSpPr>
            <p:spPr>
              <a:xfrm>
                <a:off x="3698964" y="1845674"/>
                <a:ext cx="1031564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7" name="Rettango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964" y="1845674"/>
                <a:ext cx="1031564" cy="619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/>
              <p:cNvSpPr/>
              <p:nvPr/>
            </p:nvSpPr>
            <p:spPr>
              <a:xfrm>
                <a:off x="6000205" y="1934971"/>
                <a:ext cx="21461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func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8" name="Rettango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205" y="1934971"/>
                <a:ext cx="214616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/>
              <p:cNvSpPr/>
              <p:nvPr/>
            </p:nvSpPr>
            <p:spPr>
              <a:xfrm>
                <a:off x="452453" y="3338618"/>
                <a:ext cx="2079993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9" name="Rettango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53" y="3338618"/>
                <a:ext cx="2079993" cy="7101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tangolo 19"/>
              <p:cNvSpPr/>
              <p:nvPr/>
            </p:nvSpPr>
            <p:spPr>
              <a:xfrm>
                <a:off x="475314" y="4237729"/>
                <a:ext cx="1459181" cy="8842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0" name="Rettango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14" y="4237729"/>
                <a:ext cx="1459181" cy="8842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tangolo 20"/>
              <p:cNvSpPr/>
              <p:nvPr/>
            </p:nvSpPr>
            <p:spPr>
              <a:xfrm>
                <a:off x="2354741" y="4194106"/>
                <a:ext cx="2413738" cy="8842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func>
                        <m:func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1" name="Rettango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741" y="4194106"/>
                <a:ext cx="2413738" cy="8842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ttangolo 21"/>
              <p:cNvSpPr/>
              <p:nvPr/>
            </p:nvSpPr>
            <p:spPr>
              <a:xfrm>
                <a:off x="491119" y="5078267"/>
                <a:ext cx="2886751" cy="11092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2" name="Rettango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19" y="5078267"/>
                <a:ext cx="2886751" cy="11092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reccia a destra 24"/>
          <p:cNvSpPr/>
          <p:nvPr/>
        </p:nvSpPr>
        <p:spPr>
          <a:xfrm>
            <a:off x="2520750" y="2021801"/>
            <a:ext cx="864817" cy="207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a destra 38"/>
          <p:cNvSpPr/>
          <p:nvPr/>
        </p:nvSpPr>
        <p:spPr>
          <a:xfrm>
            <a:off x="4906485" y="2015776"/>
            <a:ext cx="864817" cy="207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3385567" y="3356213"/>
            <a:ext cx="4055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Sottraendo membro a membro e applicando le proprietà dei logaritmi:</a:t>
            </a:r>
            <a:endParaRPr lang="it-IT" dirty="0"/>
          </a:p>
        </p:txBody>
      </p:sp>
      <p:pic>
        <p:nvPicPr>
          <p:cNvPr id="27" name="Immagine 2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9" t="-2201" r="22419" b="9303"/>
          <a:stretch/>
        </p:blipFill>
        <p:spPr>
          <a:xfrm>
            <a:off x="8386504" y="2121374"/>
            <a:ext cx="1516253" cy="3283088"/>
          </a:xfrm>
          <a:prstGeom prst="rect">
            <a:avLst/>
          </a:prstGeom>
        </p:spPr>
      </p:pic>
      <p:cxnSp>
        <p:nvCxnSpPr>
          <p:cNvPr id="42" name="Connettore 2 41"/>
          <p:cNvCxnSpPr/>
          <p:nvPr/>
        </p:nvCxnSpPr>
        <p:spPr>
          <a:xfrm>
            <a:off x="8102161" y="5411517"/>
            <a:ext cx="2259534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ttangolo 45"/>
              <p:cNvSpPr/>
              <p:nvPr/>
            </p:nvSpPr>
            <p:spPr>
              <a:xfrm>
                <a:off x="9500326" y="5455021"/>
                <a:ext cx="46512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46" name="Rettangolo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0326" y="5455021"/>
                <a:ext cx="46512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ttangolo 46"/>
              <p:cNvSpPr/>
              <p:nvPr/>
            </p:nvSpPr>
            <p:spPr>
              <a:xfrm>
                <a:off x="8343274" y="5446001"/>
                <a:ext cx="4368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47" name="Rettangolo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3274" y="5446001"/>
                <a:ext cx="43685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Connettore 2 47"/>
          <p:cNvCxnSpPr/>
          <p:nvPr/>
        </p:nvCxnSpPr>
        <p:spPr>
          <a:xfrm rot="16200000">
            <a:off x="6858753" y="4130358"/>
            <a:ext cx="252000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ttangolo 49"/>
              <p:cNvSpPr/>
              <p:nvPr/>
            </p:nvSpPr>
            <p:spPr>
              <a:xfrm>
                <a:off x="7627662" y="3081738"/>
                <a:ext cx="40870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50" name="Rettangolo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662" y="3081738"/>
                <a:ext cx="408702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ttangolo 50"/>
              <p:cNvSpPr/>
              <p:nvPr/>
            </p:nvSpPr>
            <p:spPr>
              <a:xfrm>
                <a:off x="7605771" y="4098366"/>
                <a:ext cx="43101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51" name="Rettangolo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771" y="4098366"/>
                <a:ext cx="431015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ttangolo 51"/>
          <p:cNvSpPr/>
          <p:nvPr/>
        </p:nvSpPr>
        <p:spPr>
          <a:xfrm>
            <a:off x="10279937" y="5328923"/>
            <a:ext cx="214210" cy="34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7605771" y="2712413"/>
            <a:ext cx="214210" cy="34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3" name="Connettore diritto 32"/>
          <p:cNvCxnSpPr/>
          <p:nvPr/>
        </p:nvCxnSpPr>
        <p:spPr>
          <a:xfrm>
            <a:off x="7919177" y="4358420"/>
            <a:ext cx="1800000" cy="0"/>
          </a:xfrm>
          <a:prstGeom prst="line">
            <a:avLst/>
          </a:prstGeom>
          <a:ln>
            <a:solidFill>
              <a:srgbClr val="FF006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/>
          <p:cNvCxnSpPr/>
          <p:nvPr/>
        </p:nvCxnSpPr>
        <p:spPr>
          <a:xfrm>
            <a:off x="7919177" y="3338618"/>
            <a:ext cx="720000" cy="0"/>
          </a:xfrm>
          <a:prstGeom prst="line">
            <a:avLst/>
          </a:prstGeom>
          <a:ln>
            <a:solidFill>
              <a:srgbClr val="FF0066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ttangolo 58"/>
              <p:cNvSpPr/>
              <p:nvPr/>
            </p:nvSpPr>
            <p:spPr>
              <a:xfrm>
                <a:off x="10244611" y="3153952"/>
                <a:ext cx="1633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it-IT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=12.5 </m:t>
                      </m:r>
                      <m:r>
                        <a:rPr lang="it-I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it-IT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Rettangolo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4611" y="3153952"/>
                <a:ext cx="1633717" cy="369332"/>
              </a:xfrm>
              <a:prstGeom prst="rect">
                <a:avLst/>
              </a:prstGeom>
              <a:blipFill>
                <a:blip r:embed="rId1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ttangolo 60"/>
              <p:cNvSpPr/>
              <p:nvPr/>
            </p:nvSpPr>
            <p:spPr>
              <a:xfrm>
                <a:off x="10244611" y="2616200"/>
                <a:ext cx="16650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sub>
                      </m:sSub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=13.7 </m:t>
                      </m:r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mm</m:t>
                      </m:r>
                    </m:oMath>
                  </m:oMathPara>
                </a14:m>
                <a:endParaRPr lang="it-IT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61" name="Rettangolo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4611" y="2616200"/>
                <a:ext cx="166500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Freccia a destra 61"/>
          <p:cNvSpPr/>
          <p:nvPr/>
        </p:nvSpPr>
        <p:spPr>
          <a:xfrm>
            <a:off x="3595015" y="5468774"/>
            <a:ext cx="864817" cy="207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ttangolo 65"/>
              <p:cNvSpPr/>
              <p:nvPr/>
            </p:nvSpPr>
            <p:spPr>
              <a:xfrm>
                <a:off x="4561021" y="5415223"/>
                <a:ext cx="3011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it-IT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it-IT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=13.1 </m:t>
                          </m:r>
                          <m:r>
                            <a:rPr lang="it-IT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𝑚𝑚</m:t>
                          </m:r>
                        </m:e>
                      </m:d>
                      <m:r>
                        <a:rPr lang="it-IT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=114.8°</m:t>
                      </m:r>
                      <m:r>
                        <a:rPr lang="it-IT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66" name="Rettangolo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021" y="5415223"/>
                <a:ext cx="301185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652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 animBg="1"/>
      <p:bldP spid="39" grpId="0" animBg="1"/>
      <p:bldP spid="26" grpId="0"/>
      <p:bldP spid="46" grpId="0"/>
      <p:bldP spid="47" grpId="0"/>
      <p:bldP spid="50" grpId="0"/>
      <p:bldP spid="51" grpId="0"/>
      <p:bldP spid="52" grpId="0"/>
      <p:bldP spid="53" grpId="0"/>
      <p:bldP spid="59" grpId="0"/>
      <p:bldP spid="61" grpId="0"/>
      <p:bldP spid="62" grpId="0" animBg="1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20" y="2622093"/>
            <a:ext cx="2484335" cy="360457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6" t="9967" r="8937" b="13956"/>
          <a:stretch/>
        </p:blipFill>
        <p:spPr>
          <a:xfrm>
            <a:off x="7901519" y="674398"/>
            <a:ext cx="3539814" cy="252034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n°1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485" y="649671"/>
            <a:ext cx="77867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Un tubo di acciaio (k = 38 W/(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mK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)) di 25 mm di diametro interno, spessore 1.2 mm e lunghezza 10 m, trasporta vapore a 120°C attraversando un ambiente a 10°C. Il coefficiente di scambio termico esterno è pari a 23 W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/(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K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), quello interno tende ad infinito. Determinare, supponendo condizioni stazionarie, l’energia dispersa in 8 ore e la temperatura superficiale esterna.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it-IT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FD8A88E-34E8-488B-ABEA-F50E550CE1BD}"/>
              </a:ext>
            </a:extLst>
          </p:cNvPr>
          <p:cNvSpPr txBox="1"/>
          <p:nvPr/>
        </p:nvSpPr>
        <p:spPr>
          <a:xfrm>
            <a:off x="5034302" y="2554654"/>
            <a:ext cx="2947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Equazione fondamentale della conduzione di Fourier</a:t>
            </a:r>
          </a:p>
          <a:p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63" name="Rettangolo 62"/>
          <p:cNvSpPr/>
          <p:nvPr/>
        </p:nvSpPr>
        <p:spPr>
          <a:xfrm>
            <a:off x="8222572" y="1365509"/>
            <a:ext cx="3517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Flusso termico 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diretto radialmente</a:t>
            </a:r>
            <a:endParaRPr lang="it-IT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8222572" y="2418826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Condizioni stazionarie</a:t>
            </a:r>
          </a:p>
        </p:txBody>
      </p:sp>
      <p:grpSp>
        <p:nvGrpSpPr>
          <p:cNvPr id="70" name="Gruppo 69"/>
          <p:cNvGrpSpPr/>
          <p:nvPr/>
        </p:nvGrpSpPr>
        <p:grpSpPr>
          <a:xfrm rot="2846821">
            <a:off x="7364331" y="3510519"/>
            <a:ext cx="485775" cy="485775"/>
            <a:chOff x="0" y="0"/>
            <a:chExt cx="485775" cy="485775"/>
          </a:xfrm>
        </p:grpSpPr>
        <p:cxnSp>
          <p:nvCxnSpPr>
            <p:cNvPr id="71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97"/>
            <p:cNvCxnSpPr/>
            <p:nvPr/>
          </p:nvCxnSpPr>
          <p:spPr>
            <a:xfrm rot="5400000">
              <a:off x="242888" y="-14288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Fumetto 3 76"/>
          <p:cNvSpPr/>
          <p:nvPr/>
        </p:nvSpPr>
        <p:spPr>
          <a:xfrm rot="10800000" flipH="1" flipV="1">
            <a:off x="7793233" y="4268564"/>
            <a:ext cx="1729110" cy="1718145"/>
          </a:xfrm>
          <a:prstGeom prst="wedgeEllipseCallout">
            <a:avLst>
              <a:gd name="adj1" fmla="val -68914"/>
              <a:gd name="adj2" fmla="val -15324"/>
            </a:avLst>
          </a:prstGeom>
          <a:solidFill>
            <a:srgbClr val="FFC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ODE II ordine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5022790" y="3318510"/>
                <a:ext cx="297087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𝑔𝑒𝑛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790" y="3318510"/>
                <a:ext cx="2970877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091959" y="4629266"/>
                <a:ext cx="192552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959" y="4629266"/>
                <a:ext cx="1925527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90F37FBD-383A-44BA-8C06-537D5A081BDF}"/>
              </a:ext>
            </a:extLst>
          </p:cNvPr>
          <p:cNvSpPr txBox="1"/>
          <p:nvPr/>
        </p:nvSpPr>
        <p:spPr>
          <a:xfrm>
            <a:off x="5091959" y="4119369"/>
            <a:ext cx="236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Equazione di Laplace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82" name="Gruppo 81"/>
          <p:cNvGrpSpPr/>
          <p:nvPr/>
        </p:nvGrpSpPr>
        <p:grpSpPr>
          <a:xfrm rot="2846821">
            <a:off x="5133676" y="3450576"/>
            <a:ext cx="485775" cy="485775"/>
            <a:chOff x="19561" y="0"/>
            <a:chExt cx="485775" cy="485775"/>
          </a:xfrm>
        </p:grpSpPr>
        <p:cxnSp>
          <p:nvCxnSpPr>
            <p:cNvPr id="84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1 97"/>
            <p:cNvCxnSpPr/>
            <p:nvPr/>
          </p:nvCxnSpPr>
          <p:spPr>
            <a:xfrm rot="5400000">
              <a:off x="262449" y="-23147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uppo 48"/>
          <p:cNvGrpSpPr/>
          <p:nvPr/>
        </p:nvGrpSpPr>
        <p:grpSpPr>
          <a:xfrm>
            <a:off x="3003614" y="4265247"/>
            <a:ext cx="1296288" cy="687770"/>
            <a:chOff x="5953960" y="4781121"/>
            <a:chExt cx="1296288" cy="687770"/>
          </a:xfrm>
        </p:grpSpPr>
        <p:sp>
          <p:nvSpPr>
            <p:cNvPr id="90" name="Arc 10"/>
            <p:cNvSpPr>
              <a:spLocks/>
            </p:cNvSpPr>
            <p:nvPr/>
          </p:nvSpPr>
          <p:spPr bwMode="auto">
            <a:xfrm flipV="1">
              <a:off x="6335697" y="4940253"/>
              <a:ext cx="45719" cy="5286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aphicFrame>
          <p:nvGraphicFramePr>
            <p:cNvPr id="91" name="Oggetto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6416418"/>
                </p:ext>
              </p:extLst>
            </p:nvPr>
          </p:nvGraphicFramePr>
          <p:xfrm>
            <a:off x="5953960" y="4781121"/>
            <a:ext cx="40640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5" name="Equation" r:id="rId8" imgW="291960" imgH="228600" progId="Equation.DSMT4">
                    <p:embed/>
                  </p:oleObj>
                </mc:Choice>
                <mc:Fallback>
                  <p:oleObj name="Equation" r:id="rId8" imgW="291960" imgH="228600" progId="Equation.DSMT4">
                    <p:embed/>
                    <p:pic>
                      <p:nvPicPr>
                        <p:cNvPr id="261" name="Oggetto 2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3960" y="4781121"/>
                          <a:ext cx="406400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" name="Oggetto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8845680"/>
                </p:ext>
              </p:extLst>
            </p:nvPr>
          </p:nvGraphicFramePr>
          <p:xfrm>
            <a:off x="6791461" y="4793799"/>
            <a:ext cx="458787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6" name="Equation" r:id="rId10" imgW="330120" imgH="228600" progId="Equation.DSMT4">
                    <p:embed/>
                  </p:oleObj>
                </mc:Choice>
                <mc:Fallback>
                  <p:oleObj name="Equation" r:id="rId10" imgW="330120" imgH="228600" progId="Equation.DSMT4">
                    <p:embed/>
                    <p:pic>
                      <p:nvPicPr>
                        <p:cNvPr id="268" name="Oggetto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1461" y="4793799"/>
                          <a:ext cx="458787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4" name="Arc 11"/>
          <p:cNvSpPr>
            <a:spLocks/>
          </p:cNvSpPr>
          <p:nvPr/>
        </p:nvSpPr>
        <p:spPr bwMode="auto">
          <a:xfrm flipH="1" flipV="1">
            <a:off x="3794707" y="4422903"/>
            <a:ext cx="67465" cy="53011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3" r="20624"/>
          <a:stretch/>
        </p:blipFill>
        <p:spPr>
          <a:xfrm>
            <a:off x="246348" y="2623526"/>
            <a:ext cx="1605065" cy="33835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tangolo 14"/>
              <p:cNvSpPr/>
              <p:nvPr/>
            </p:nvSpPr>
            <p:spPr>
              <a:xfrm>
                <a:off x="9650123" y="3391357"/>
                <a:ext cx="1957292" cy="2003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=25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=1.2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=10 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=120°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h𝑖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=10°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h𝑒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=10°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5" name="Rettango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0123" y="3391357"/>
                <a:ext cx="1957292" cy="20033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044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3" grpId="0"/>
      <p:bldP spid="64" grpId="0"/>
      <p:bldP spid="65" grpId="0"/>
      <p:bldP spid="77" grpId="0" animBg="1"/>
      <p:bldP spid="9" grpId="0"/>
      <p:bldP spid="10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3"/>
          <a:stretch/>
        </p:blipFill>
        <p:spPr>
          <a:xfrm>
            <a:off x="1515470" y="2613199"/>
            <a:ext cx="3134703" cy="3465153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n°1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graphicFrame>
        <p:nvGraphicFramePr>
          <p:cNvPr id="91" name="Oggetto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964961"/>
              </p:ext>
            </p:extLst>
          </p:nvPr>
        </p:nvGraphicFramePr>
        <p:xfrm>
          <a:off x="3245663" y="3708943"/>
          <a:ext cx="4064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5" imgW="291960" imgH="228600" progId="Equation.DSMT4">
                  <p:embed/>
                </p:oleObj>
              </mc:Choice>
              <mc:Fallback>
                <p:oleObj name="Equation" r:id="rId5" imgW="291960" imgH="228600" progId="Equation.DSMT4">
                  <p:embed/>
                  <p:pic>
                    <p:nvPicPr>
                      <p:cNvPr id="91" name="Oggetto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663" y="3708943"/>
                        <a:ext cx="40640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ggetto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146310"/>
              </p:ext>
            </p:extLst>
          </p:nvPr>
        </p:nvGraphicFramePr>
        <p:xfrm>
          <a:off x="3988010" y="3706321"/>
          <a:ext cx="4587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92" name="Oggetto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8010" y="3706321"/>
                        <a:ext cx="45878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Arc 11"/>
          <p:cNvSpPr>
            <a:spLocks/>
          </p:cNvSpPr>
          <p:nvPr/>
        </p:nvSpPr>
        <p:spPr bwMode="auto">
          <a:xfrm flipH="1" flipV="1">
            <a:off x="3919371" y="4011074"/>
            <a:ext cx="76927" cy="52185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6484" y="649671"/>
            <a:ext cx="94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Il coefficiente di scambio termico interno tende ad infinito (es. tubazione che trasporta vapore)  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Freccia a destra 32"/>
          <p:cNvSpPr/>
          <p:nvPr/>
        </p:nvSpPr>
        <p:spPr>
          <a:xfrm rot="5400000">
            <a:off x="4427831" y="1201542"/>
            <a:ext cx="586649" cy="221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3634679" y="1580641"/>
                <a:ext cx="9694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→∞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679" y="1580641"/>
                <a:ext cx="969433" cy="369332"/>
              </a:xfrm>
              <a:prstGeom prst="rect">
                <a:avLst/>
              </a:prstGeom>
              <a:blipFill>
                <a:blip r:embed="rId10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4950822" y="1566568"/>
                <a:ext cx="1384482" cy="36933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°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822" y="1566568"/>
                <a:ext cx="138448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ttangolo 35"/>
              <p:cNvSpPr/>
              <p:nvPr/>
            </p:nvSpPr>
            <p:spPr>
              <a:xfrm>
                <a:off x="3363719" y="4483904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it-IT" sz="1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it-IT" sz="1400" b="1" dirty="0"/>
              </a:p>
            </p:txBody>
          </p:sp>
        </mc:Choice>
        <mc:Fallback xmlns="">
          <p:sp>
            <p:nvSpPr>
              <p:cNvPr id="36" name="Rettango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719" y="4483904"/>
                <a:ext cx="43255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2 15"/>
          <p:cNvCxnSpPr/>
          <p:nvPr/>
        </p:nvCxnSpPr>
        <p:spPr>
          <a:xfrm flipV="1">
            <a:off x="2921862" y="5811607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6454184" y="1553104"/>
            <a:ext cx="94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Temperatura interna di parete (interfaccia vapore-solido)  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5941342" y="2850958"/>
            <a:ext cx="94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Il calore attraversa una resistenza conduttiva ed una convettiva  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1" name="Gruppo 50"/>
          <p:cNvGrpSpPr/>
          <p:nvPr/>
        </p:nvGrpSpPr>
        <p:grpSpPr>
          <a:xfrm>
            <a:off x="6621059" y="3267619"/>
            <a:ext cx="3956050" cy="609600"/>
            <a:chOff x="455212" y="3741326"/>
            <a:chExt cx="3956050" cy="609600"/>
          </a:xfrm>
        </p:grpSpPr>
        <p:sp>
          <p:nvSpPr>
            <p:cNvPr id="54" name="Text Box 169"/>
            <p:cNvSpPr txBox="1">
              <a:spLocks noChangeArrowheads="1"/>
            </p:cNvSpPr>
            <p:nvPr/>
          </p:nvSpPr>
          <p:spPr bwMode="auto">
            <a:xfrm>
              <a:off x="1079100" y="3741326"/>
              <a:ext cx="368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lang="it-IT" sz="1200" baseline="-30000" dirty="0" err="1" smtClean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k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 Box 167"/>
            <p:cNvSpPr txBox="1">
              <a:spLocks noChangeArrowheads="1"/>
            </p:cNvSpPr>
            <p:nvPr/>
          </p:nvSpPr>
          <p:spPr bwMode="auto">
            <a:xfrm>
              <a:off x="1495025" y="3907586"/>
              <a:ext cx="407987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lang="it-IT" sz="1200" baseline="-30000" dirty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2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 Box 166"/>
            <p:cNvSpPr txBox="1">
              <a:spLocks noChangeArrowheads="1"/>
            </p:cNvSpPr>
            <p:nvPr/>
          </p:nvSpPr>
          <p:spPr bwMode="auto">
            <a:xfrm>
              <a:off x="2687237" y="3885788"/>
              <a:ext cx="35401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Te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 Box 165"/>
            <p:cNvSpPr txBox="1">
              <a:spLocks noChangeArrowheads="1"/>
            </p:cNvSpPr>
            <p:nvPr/>
          </p:nvSpPr>
          <p:spPr bwMode="auto">
            <a:xfrm>
              <a:off x="691750" y="3896901"/>
              <a:ext cx="354012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lang="it-IT" sz="1200" baseline="-30000" dirty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1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 Box 163"/>
            <p:cNvSpPr txBox="1">
              <a:spLocks noChangeArrowheads="1"/>
            </p:cNvSpPr>
            <p:nvPr/>
          </p:nvSpPr>
          <p:spPr bwMode="auto">
            <a:xfrm>
              <a:off x="2058586" y="3741326"/>
              <a:ext cx="574595" cy="300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lang="it-IT" sz="1200" baseline="-30000" dirty="0" err="1" smtClean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he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AutoShape 158"/>
            <p:cNvSpPr>
              <a:spLocks noChangeShapeType="1"/>
            </p:cNvSpPr>
            <p:nvPr/>
          </p:nvSpPr>
          <p:spPr bwMode="auto">
            <a:xfrm>
              <a:off x="455212" y="4228688"/>
              <a:ext cx="3000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" name="AutoShape 157"/>
            <p:cNvSpPr>
              <a:spLocks noChangeShapeType="1"/>
            </p:cNvSpPr>
            <p:nvPr/>
          </p:nvSpPr>
          <p:spPr bwMode="auto">
            <a:xfrm>
              <a:off x="3070618" y="4217576"/>
              <a:ext cx="3000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68" name="Group 138"/>
            <p:cNvGrpSpPr>
              <a:grpSpLocks/>
            </p:cNvGrpSpPr>
            <p:nvPr/>
          </p:nvGrpSpPr>
          <p:grpSpPr bwMode="auto">
            <a:xfrm>
              <a:off x="1112437" y="4092163"/>
              <a:ext cx="354013" cy="258763"/>
              <a:chOff x="12645" y="3170"/>
              <a:chExt cx="5956" cy="2571"/>
            </a:xfrm>
          </p:grpSpPr>
          <p:grpSp>
            <p:nvGrpSpPr>
              <p:cNvPr id="131" name="Group 148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141" name="Group 153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46" name="AutoShape 1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7" name="AutoShape 155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8" name="AutoShap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42" name="Group 149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43" name="AutoShape 1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4" name="AutoShape 151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5" name="AutoShape 1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32" name="Group 139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133" name="Group 144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38" name="AutoShap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9" name="AutoShape 146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0" name="AutoShape 1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34" name="Group 140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35" name="AutoShape 1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6" name="AutoShape 142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7" name="AutoShape 1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73" name="Group 119"/>
            <p:cNvGrpSpPr>
              <a:grpSpLocks/>
            </p:cNvGrpSpPr>
            <p:nvPr/>
          </p:nvGrpSpPr>
          <p:grpSpPr bwMode="auto">
            <a:xfrm>
              <a:off x="2101450" y="4092163"/>
              <a:ext cx="354012" cy="258763"/>
              <a:chOff x="12645" y="3170"/>
              <a:chExt cx="5956" cy="2571"/>
            </a:xfrm>
          </p:grpSpPr>
          <p:grpSp>
            <p:nvGrpSpPr>
              <p:cNvPr id="113" name="Group 129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123" name="Group 134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28" name="AutoShape 1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9" name="AutoShape 136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0" name="AutoShap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24" name="Group 130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25" name="AutoShap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6" name="AutoShape 132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7" name="AutoShape 1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14" name="Group 120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115" name="Group 125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20" name="AutoShape 1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1" name="AutoShape 127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2" name="AutoShap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16" name="Group 121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17" name="AutoShape 1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8" name="AutoShape 123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9" name="AutoShap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sp>
          <p:nvSpPr>
            <p:cNvPr id="75" name="AutoShape 99"/>
            <p:cNvSpPr>
              <a:spLocks noChangeShapeType="1"/>
            </p:cNvSpPr>
            <p:nvPr/>
          </p:nvSpPr>
          <p:spPr bwMode="auto">
            <a:xfrm>
              <a:off x="1464862" y="4217576"/>
              <a:ext cx="1651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6" name="AutoShape 98"/>
            <p:cNvSpPr>
              <a:spLocks noChangeShapeType="1"/>
            </p:cNvSpPr>
            <p:nvPr/>
          </p:nvSpPr>
          <p:spPr bwMode="auto">
            <a:xfrm>
              <a:off x="2455462" y="4220751"/>
              <a:ext cx="3651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8" name="AutoShape 97"/>
            <p:cNvSpPr>
              <a:spLocks noChangeShapeType="1"/>
            </p:cNvSpPr>
            <p:nvPr/>
          </p:nvSpPr>
          <p:spPr bwMode="auto">
            <a:xfrm>
              <a:off x="848912" y="4225513"/>
              <a:ext cx="25876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0" name="AutoShape 95"/>
            <p:cNvSpPr>
              <a:spLocks noChangeArrowheads="1"/>
            </p:cNvSpPr>
            <p:nvPr/>
          </p:nvSpPr>
          <p:spPr bwMode="auto">
            <a:xfrm>
              <a:off x="821925" y="4177888"/>
              <a:ext cx="90487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1" name="AutoShape 94"/>
            <p:cNvSpPr>
              <a:spLocks noChangeArrowheads="1"/>
            </p:cNvSpPr>
            <p:nvPr/>
          </p:nvSpPr>
          <p:spPr bwMode="auto">
            <a:xfrm>
              <a:off x="1634725" y="4182651"/>
              <a:ext cx="90487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" name="AutoShape 93"/>
            <p:cNvSpPr>
              <a:spLocks noChangeArrowheads="1"/>
            </p:cNvSpPr>
            <p:nvPr/>
          </p:nvSpPr>
          <p:spPr bwMode="auto">
            <a:xfrm>
              <a:off x="2820587" y="4173126"/>
              <a:ext cx="90488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7" name="AutoShape 91"/>
            <p:cNvSpPr>
              <a:spLocks noChangeShapeType="1"/>
            </p:cNvSpPr>
            <p:nvPr/>
          </p:nvSpPr>
          <p:spPr bwMode="auto">
            <a:xfrm>
              <a:off x="1725212" y="4225513"/>
              <a:ext cx="3778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9" name="Rectangle 179"/>
            <p:cNvSpPr>
              <a:spLocks noChangeArrowheads="1"/>
            </p:cNvSpPr>
            <p:nvPr/>
          </p:nvSpPr>
          <p:spPr bwMode="auto">
            <a:xfrm>
              <a:off x="4411262" y="3968338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3" name="Rectangle 187"/>
            <p:cNvSpPr>
              <a:spLocks noChangeArrowheads="1"/>
            </p:cNvSpPr>
            <p:nvPr/>
          </p:nvSpPr>
          <p:spPr bwMode="auto">
            <a:xfrm>
              <a:off x="4411262" y="4273138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tangolo 26"/>
              <p:cNvSpPr/>
              <p:nvPr/>
            </p:nvSpPr>
            <p:spPr>
              <a:xfrm>
                <a:off x="6599194" y="3811698"/>
                <a:ext cx="387862" cy="347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27" name="Rettango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194" y="3811698"/>
                <a:ext cx="387862" cy="347916"/>
              </a:xfrm>
              <a:prstGeom prst="rect">
                <a:avLst/>
              </a:prstGeom>
              <a:blipFill>
                <a:blip r:embed="rId13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Rettangolo 148"/>
              <p:cNvSpPr/>
              <p:nvPr/>
            </p:nvSpPr>
            <p:spPr>
              <a:xfrm>
                <a:off x="9168221" y="3735526"/>
                <a:ext cx="387862" cy="347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149" name="Rettangolo 1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8221" y="3735526"/>
                <a:ext cx="387862" cy="347916"/>
              </a:xfrm>
              <a:prstGeom prst="rect">
                <a:avLst/>
              </a:prstGeom>
              <a:blipFill>
                <a:blip r:embed="rId14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ttangolo 149"/>
              <p:cNvSpPr/>
              <p:nvPr/>
            </p:nvSpPr>
            <p:spPr>
              <a:xfrm>
                <a:off x="3730575" y="4675666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it-IT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it-IT" sz="1400" b="1" dirty="0"/>
              </a:p>
            </p:txBody>
          </p:sp>
        </mc:Choice>
        <mc:Fallback xmlns="">
          <p:sp>
            <p:nvSpPr>
              <p:cNvPr id="150" name="Rettangolo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575" y="4675666"/>
                <a:ext cx="432554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tangolo 29"/>
              <p:cNvSpPr/>
              <p:nvPr/>
            </p:nvSpPr>
            <p:spPr>
              <a:xfrm>
                <a:off x="5469802" y="4268460"/>
                <a:ext cx="16716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=12.5 </m:t>
                      </m:r>
                      <m:r>
                        <a:rPr lang="it-I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it-IT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ttango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802" y="4268460"/>
                <a:ext cx="167167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tangolo 30"/>
              <p:cNvSpPr/>
              <p:nvPr/>
            </p:nvSpPr>
            <p:spPr>
              <a:xfrm>
                <a:off x="5392920" y="4849647"/>
                <a:ext cx="29842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3.5+1.2=13.7 </m:t>
                      </m:r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mm</m:t>
                      </m:r>
                    </m:oMath>
                  </m:oMathPara>
                </a14:m>
                <a:endParaRPr lang="it-IT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31" name="Rettango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2920" y="4849647"/>
                <a:ext cx="2984278" cy="369332"/>
              </a:xfrm>
              <a:prstGeom prst="rect">
                <a:avLst/>
              </a:prstGeom>
              <a:blipFill>
                <a:blip r:embed="rId1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ttangolo 33"/>
              <p:cNvSpPr/>
              <p:nvPr/>
            </p:nvSpPr>
            <p:spPr>
              <a:xfrm>
                <a:off x="8055226" y="4111727"/>
                <a:ext cx="4004173" cy="884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it-IT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it-IT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.2</m:t>
                          </m:r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13.</m:t>
                                      </m:r>
                                      <m:r>
                                        <a:rPr lang="it-IT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num>
                                    <m:den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12.5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.1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4" name="Rettango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226" y="4111727"/>
                <a:ext cx="4004173" cy="88460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tangolo 36"/>
              <p:cNvSpPr/>
              <p:nvPr/>
            </p:nvSpPr>
            <p:spPr>
              <a:xfrm>
                <a:off x="7891059" y="5483422"/>
                <a:ext cx="28420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823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7" name="Rettango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059" y="5483422"/>
                <a:ext cx="284206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2" name="Immagine 151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4" t="37635" r="36241" b="10278"/>
          <a:stretch/>
        </p:blipFill>
        <p:spPr>
          <a:xfrm>
            <a:off x="5767731" y="5307403"/>
            <a:ext cx="1620455" cy="1377388"/>
          </a:xfrm>
          <a:prstGeom prst="rect">
            <a:avLst/>
          </a:prstGeom>
        </p:spPr>
      </p:pic>
      <p:cxnSp>
        <p:nvCxnSpPr>
          <p:cNvPr id="39" name="Connettore 2 38"/>
          <p:cNvCxnSpPr/>
          <p:nvPr/>
        </p:nvCxnSpPr>
        <p:spPr>
          <a:xfrm flipV="1">
            <a:off x="6589068" y="5668088"/>
            <a:ext cx="299456" cy="3280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6589068" y="5988723"/>
            <a:ext cx="479065" cy="285123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ttangolo 42"/>
              <p:cNvSpPr/>
              <p:nvPr/>
            </p:nvSpPr>
            <p:spPr>
              <a:xfrm>
                <a:off x="6330807" y="5542051"/>
                <a:ext cx="4943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3" name="Rettango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807" y="5542051"/>
                <a:ext cx="494301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ttangolo 44"/>
              <p:cNvSpPr/>
              <p:nvPr/>
            </p:nvSpPr>
            <p:spPr>
              <a:xfrm>
                <a:off x="6475144" y="6028087"/>
                <a:ext cx="4996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5" name="Rettango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144" y="6028087"/>
                <a:ext cx="499624" cy="369332"/>
              </a:xfrm>
              <a:prstGeom prst="rect">
                <a:avLst/>
              </a:prstGeom>
              <a:blipFill>
                <a:blip r:embed="rId2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3" name="Connettore 2 152"/>
          <p:cNvCxnSpPr/>
          <p:nvPr/>
        </p:nvCxnSpPr>
        <p:spPr>
          <a:xfrm rot="16200000" flipV="1">
            <a:off x="1909698" y="4811197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ttangolo 46"/>
              <p:cNvSpPr/>
              <p:nvPr/>
            </p:nvSpPr>
            <p:spPr>
              <a:xfrm>
                <a:off x="2189564" y="3658513"/>
                <a:ext cx="60702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it-IT" sz="1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[°C]</a:t>
                </a:r>
                <a:endParaRPr lang="it-IT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Rettangolo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564" y="3658513"/>
                <a:ext cx="607026" cy="307777"/>
              </a:xfrm>
              <a:prstGeom prst="rect">
                <a:avLst/>
              </a:prstGeom>
              <a:blipFill>
                <a:blip r:embed="rId23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CasellaDiTesto 153"/>
          <p:cNvSpPr txBox="1"/>
          <p:nvPr/>
        </p:nvSpPr>
        <p:spPr>
          <a:xfrm>
            <a:off x="7356089" y="2167715"/>
            <a:ext cx="42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  <a:cs typeface="Calibri" pitchFamily="34" charset="0"/>
              </a:rPr>
              <a:t>Analogia elettrica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ttangolo 154"/>
              <p:cNvSpPr/>
              <p:nvPr/>
            </p:nvSpPr>
            <p:spPr>
              <a:xfrm>
                <a:off x="4592229" y="5845192"/>
                <a:ext cx="57381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[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it-IT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5" name="Rettangolo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229" y="5845192"/>
                <a:ext cx="573811" cy="276999"/>
              </a:xfrm>
              <a:prstGeom prst="rect">
                <a:avLst/>
              </a:prstGeom>
              <a:blipFill>
                <a:blip r:embed="rId2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5" name="Immagine 94"/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3" r="20624"/>
          <a:stretch/>
        </p:blipFill>
        <p:spPr>
          <a:xfrm>
            <a:off x="147427" y="2476251"/>
            <a:ext cx="1605065" cy="3383573"/>
          </a:xfrm>
          <a:prstGeom prst="rect">
            <a:avLst/>
          </a:prstGeom>
        </p:spPr>
      </p:pic>
      <p:sp>
        <p:nvSpPr>
          <p:cNvPr id="96" name="Arc 11"/>
          <p:cNvSpPr>
            <a:spLocks/>
          </p:cNvSpPr>
          <p:nvPr/>
        </p:nvSpPr>
        <p:spPr bwMode="auto">
          <a:xfrm flipV="1">
            <a:off x="3503064" y="4017723"/>
            <a:ext cx="76927" cy="52185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54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13" grpId="0"/>
      <p:bldP spid="14" grpId="0" animBg="1"/>
      <p:bldP spid="49" grpId="0"/>
      <p:bldP spid="50" grpId="0"/>
      <p:bldP spid="27" grpId="0"/>
      <p:bldP spid="149" grpId="0"/>
      <p:bldP spid="30" grpId="0"/>
      <p:bldP spid="31" grpId="0"/>
      <p:bldP spid="34" grpId="0"/>
      <p:bldP spid="37" grpId="0"/>
      <p:bldP spid="43" grpId="0"/>
      <p:bldP spid="45" grpId="0"/>
      <p:bldP spid="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7"/>
          <a:stretch/>
        </p:blipFill>
        <p:spPr>
          <a:xfrm>
            <a:off x="356238" y="707511"/>
            <a:ext cx="1530755" cy="4831898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n°1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sp>
        <p:nvSpPr>
          <p:cNvPr id="90" name="Arc 10"/>
          <p:cNvSpPr>
            <a:spLocks/>
          </p:cNvSpPr>
          <p:nvPr/>
        </p:nvSpPr>
        <p:spPr bwMode="auto">
          <a:xfrm flipV="1">
            <a:off x="906512" y="3431368"/>
            <a:ext cx="100340" cy="5286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91" name="Oggetto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38272"/>
              </p:ext>
            </p:extLst>
          </p:nvPr>
        </p:nvGraphicFramePr>
        <p:xfrm>
          <a:off x="689711" y="3027271"/>
          <a:ext cx="4064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5" imgW="291960" imgH="228600" progId="Equation.DSMT4">
                  <p:embed/>
                </p:oleObj>
              </mc:Choice>
              <mc:Fallback>
                <p:oleObj name="Equation" r:id="rId5" imgW="291960" imgH="228600" progId="Equation.DSMT4">
                  <p:embed/>
                  <p:pic>
                    <p:nvPicPr>
                      <p:cNvPr id="91" name="Oggetto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11" y="3027271"/>
                        <a:ext cx="40640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ggetto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246489"/>
              </p:ext>
            </p:extLst>
          </p:nvPr>
        </p:nvGraphicFramePr>
        <p:xfrm>
          <a:off x="1444282" y="3034601"/>
          <a:ext cx="4587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92" name="Oggetto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282" y="3034601"/>
                        <a:ext cx="45878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Arc 11"/>
          <p:cNvSpPr>
            <a:spLocks/>
          </p:cNvSpPr>
          <p:nvPr/>
        </p:nvSpPr>
        <p:spPr bwMode="auto">
          <a:xfrm flipH="1" flipV="1">
            <a:off x="1544673" y="3438532"/>
            <a:ext cx="77020" cy="5286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ttangolo 35"/>
              <p:cNvSpPr/>
              <p:nvPr/>
            </p:nvSpPr>
            <p:spPr>
              <a:xfrm>
                <a:off x="717339" y="4189299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it-IT" sz="1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it-IT" sz="1400" b="1" dirty="0"/>
              </a:p>
            </p:txBody>
          </p:sp>
        </mc:Choice>
        <mc:Fallback xmlns="">
          <p:sp>
            <p:nvSpPr>
              <p:cNvPr id="36" name="Rettango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39" y="4189299"/>
                <a:ext cx="43255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2 15"/>
          <p:cNvCxnSpPr/>
          <p:nvPr/>
        </p:nvCxnSpPr>
        <p:spPr>
          <a:xfrm flipV="1">
            <a:off x="606802" y="5392399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/>
          <p:cNvGrpSpPr/>
          <p:nvPr/>
        </p:nvGrpSpPr>
        <p:grpSpPr>
          <a:xfrm>
            <a:off x="3170546" y="867170"/>
            <a:ext cx="3956050" cy="895607"/>
            <a:chOff x="6599194" y="3264007"/>
            <a:chExt cx="3956050" cy="895607"/>
          </a:xfrm>
        </p:grpSpPr>
        <p:grpSp>
          <p:nvGrpSpPr>
            <p:cNvPr id="51" name="Gruppo 50"/>
            <p:cNvGrpSpPr/>
            <p:nvPr/>
          </p:nvGrpSpPr>
          <p:grpSpPr>
            <a:xfrm>
              <a:off x="6599194" y="3264007"/>
              <a:ext cx="3956050" cy="609600"/>
              <a:chOff x="455212" y="3741326"/>
              <a:chExt cx="3956050" cy="609600"/>
            </a:xfrm>
          </p:grpSpPr>
          <p:sp>
            <p:nvSpPr>
              <p:cNvPr id="54" name="Text Box 169"/>
              <p:cNvSpPr txBox="1">
                <a:spLocks noChangeArrowheads="1"/>
              </p:cNvSpPr>
              <p:nvPr/>
            </p:nvSpPr>
            <p:spPr bwMode="auto">
              <a:xfrm>
                <a:off x="1079100" y="3741326"/>
                <a:ext cx="3683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R</a:t>
                </a:r>
                <a:r>
                  <a:rPr lang="it-IT" sz="1200" baseline="-30000" dirty="0" err="1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k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 Box 167"/>
              <p:cNvSpPr txBox="1">
                <a:spLocks noChangeArrowheads="1"/>
              </p:cNvSpPr>
              <p:nvPr/>
            </p:nvSpPr>
            <p:spPr bwMode="auto">
              <a:xfrm>
                <a:off x="1495025" y="3907586"/>
                <a:ext cx="407987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lang="it-IT" sz="1200" baseline="-30000" dirty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2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 Box 166"/>
              <p:cNvSpPr txBox="1">
                <a:spLocks noChangeArrowheads="1"/>
              </p:cNvSpPr>
              <p:nvPr/>
            </p:nvSpPr>
            <p:spPr bwMode="auto">
              <a:xfrm>
                <a:off x="2687237" y="3885788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Te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165"/>
              <p:cNvSpPr txBox="1">
                <a:spLocks noChangeArrowheads="1"/>
              </p:cNvSpPr>
              <p:nvPr/>
            </p:nvSpPr>
            <p:spPr bwMode="auto">
              <a:xfrm>
                <a:off x="691750" y="3896901"/>
                <a:ext cx="354012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lang="it-IT" sz="1200" baseline="-30000" dirty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1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 Box 163"/>
              <p:cNvSpPr txBox="1">
                <a:spLocks noChangeArrowheads="1"/>
              </p:cNvSpPr>
              <p:nvPr/>
            </p:nvSpPr>
            <p:spPr bwMode="auto">
              <a:xfrm>
                <a:off x="2058586" y="3741326"/>
                <a:ext cx="574595" cy="3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R</a:t>
                </a:r>
                <a:r>
                  <a:rPr lang="it-IT" sz="1200" baseline="-30000" dirty="0" err="1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he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AutoShape 158"/>
              <p:cNvSpPr>
                <a:spLocks noChangeShapeType="1"/>
              </p:cNvSpPr>
              <p:nvPr/>
            </p:nvSpPr>
            <p:spPr bwMode="auto">
              <a:xfrm>
                <a:off x="455212" y="4228688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7" name="AutoShape 157"/>
              <p:cNvSpPr>
                <a:spLocks noChangeShapeType="1"/>
              </p:cNvSpPr>
              <p:nvPr/>
            </p:nvSpPr>
            <p:spPr bwMode="auto">
              <a:xfrm>
                <a:off x="3070618" y="4217576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68" name="Group 138"/>
              <p:cNvGrpSpPr>
                <a:grpSpLocks/>
              </p:cNvGrpSpPr>
              <p:nvPr/>
            </p:nvGrpSpPr>
            <p:grpSpPr bwMode="auto">
              <a:xfrm>
                <a:off x="1112437" y="4092163"/>
                <a:ext cx="354013" cy="258763"/>
                <a:chOff x="12645" y="3170"/>
                <a:chExt cx="5956" cy="2571"/>
              </a:xfrm>
            </p:grpSpPr>
            <p:grpSp>
              <p:nvGrpSpPr>
                <p:cNvPr id="131" name="Group 148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41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46" name="AutoShape 1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7" name="AutoShap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8" name="AutoShape 1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4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43" name="AutoShape 1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4" name="AutoShap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5" name="AutoShape 1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32" name="Group 139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33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38" name="AutoShape 1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9" name="AutoShap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0" name="AutoShape 1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34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35" name="AutoShape 1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6" name="AutoShap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7" name="AutoShape 1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73" name="Group 119"/>
              <p:cNvGrpSpPr>
                <a:grpSpLocks/>
              </p:cNvGrpSpPr>
              <p:nvPr/>
            </p:nvGrpSpPr>
            <p:grpSpPr bwMode="auto">
              <a:xfrm>
                <a:off x="2101450" y="4092163"/>
                <a:ext cx="354012" cy="258763"/>
                <a:chOff x="12645" y="3170"/>
                <a:chExt cx="5956" cy="2571"/>
              </a:xfrm>
            </p:grpSpPr>
            <p:grpSp>
              <p:nvGrpSpPr>
                <p:cNvPr id="113" name="Group 129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23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28" name="AutoShape 1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9" name="AutoShap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0" name="AutoShape 1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24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25" name="AutoShape 1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6" name="AutoShap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7" name="AutoShape 1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14" name="Group 120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15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20" name="AutoShape 1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1" name="AutoShap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2" name="AutoShape 1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16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17" name="AutoShape 1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8" name="AutoShap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9" name="AutoShape 1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sp>
            <p:nvSpPr>
              <p:cNvPr id="75" name="AutoShape 99"/>
              <p:cNvSpPr>
                <a:spLocks noChangeShapeType="1"/>
              </p:cNvSpPr>
              <p:nvPr/>
            </p:nvSpPr>
            <p:spPr bwMode="auto">
              <a:xfrm>
                <a:off x="1464862" y="4217576"/>
                <a:ext cx="1651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" name="AutoShape 98"/>
              <p:cNvSpPr>
                <a:spLocks noChangeShapeType="1"/>
              </p:cNvSpPr>
              <p:nvPr/>
            </p:nvSpPr>
            <p:spPr bwMode="auto">
              <a:xfrm>
                <a:off x="2455462" y="4220751"/>
                <a:ext cx="3651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" name="AutoShape 97"/>
              <p:cNvSpPr>
                <a:spLocks noChangeShapeType="1"/>
              </p:cNvSpPr>
              <p:nvPr/>
            </p:nvSpPr>
            <p:spPr bwMode="auto">
              <a:xfrm>
                <a:off x="848912" y="4225513"/>
                <a:ext cx="25876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" name="AutoShape 95"/>
              <p:cNvSpPr>
                <a:spLocks noChangeArrowheads="1"/>
              </p:cNvSpPr>
              <p:nvPr/>
            </p:nvSpPr>
            <p:spPr bwMode="auto">
              <a:xfrm>
                <a:off x="821925" y="4177888"/>
                <a:ext cx="90487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" name="AutoShape 94"/>
              <p:cNvSpPr>
                <a:spLocks noChangeArrowheads="1"/>
              </p:cNvSpPr>
              <p:nvPr/>
            </p:nvSpPr>
            <p:spPr bwMode="auto">
              <a:xfrm>
                <a:off x="1634725" y="4182651"/>
                <a:ext cx="90487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" name="AutoShape 93"/>
              <p:cNvSpPr>
                <a:spLocks noChangeArrowheads="1"/>
              </p:cNvSpPr>
              <p:nvPr/>
            </p:nvSpPr>
            <p:spPr bwMode="auto">
              <a:xfrm>
                <a:off x="2820587" y="4173126"/>
                <a:ext cx="90488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7" name="AutoShape 91"/>
              <p:cNvSpPr>
                <a:spLocks noChangeShapeType="1"/>
              </p:cNvSpPr>
              <p:nvPr/>
            </p:nvSpPr>
            <p:spPr bwMode="auto">
              <a:xfrm>
                <a:off x="1725212" y="4225513"/>
                <a:ext cx="3778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9" name="Rectangle 179"/>
              <p:cNvSpPr>
                <a:spLocks noChangeArrowheads="1"/>
              </p:cNvSpPr>
              <p:nvPr/>
            </p:nvSpPr>
            <p:spPr bwMode="auto">
              <a:xfrm>
                <a:off x="4411262" y="39683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93" name="Rectangle 187"/>
              <p:cNvSpPr>
                <a:spLocks noChangeArrowheads="1"/>
              </p:cNvSpPr>
              <p:nvPr/>
            </p:nvSpPr>
            <p:spPr bwMode="auto">
              <a:xfrm>
                <a:off x="4411262" y="42731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ttangolo 26"/>
                <p:cNvSpPr/>
                <p:nvPr/>
              </p:nvSpPr>
              <p:spPr>
                <a:xfrm>
                  <a:off x="6599194" y="3811698"/>
                  <a:ext cx="387862" cy="347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27" name="Rettangolo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9194" y="3811698"/>
                  <a:ext cx="387862" cy="347916"/>
                </a:xfrm>
                <a:prstGeom prst="rect">
                  <a:avLst/>
                </a:prstGeom>
                <a:blipFill>
                  <a:blip r:embed="rId10"/>
                  <a:stretch>
                    <a:fillRect b="-877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Rettangolo 148"/>
                <p:cNvSpPr/>
                <p:nvPr/>
              </p:nvSpPr>
              <p:spPr>
                <a:xfrm>
                  <a:off x="9168221" y="3735526"/>
                  <a:ext cx="387862" cy="347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149" name="Rettangolo 1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8221" y="3735526"/>
                  <a:ext cx="387862" cy="347916"/>
                </a:xfrm>
                <a:prstGeom prst="rect">
                  <a:avLst/>
                </a:prstGeom>
                <a:blipFill>
                  <a:blip r:embed="rId11"/>
                  <a:stretch>
                    <a:fillRect b="-877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ttangolo 149"/>
              <p:cNvSpPr/>
              <p:nvPr/>
            </p:nvSpPr>
            <p:spPr>
              <a:xfrm>
                <a:off x="1360115" y="4236181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it-IT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it-IT" sz="1400" b="1" dirty="0"/>
              </a:p>
            </p:txBody>
          </p:sp>
        </mc:Choice>
        <mc:Fallback xmlns="">
          <p:sp>
            <p:nvSpPr>
              <p:cNvPr id="150" name="Rettangolo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115" y="4236181"/>
                <a:ext cx="43255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3131918" y="2098110"/>
                <a:ext cx="3799823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1.2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38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∙0.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823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3.83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it-IT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lin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918" y="2098110"/>
                <a:ext cx="3799823" cy="6481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3173450" y="2886685"/>
                <a:ext cx="331353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23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∙0.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861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=0. 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050 </m:t>
                      </m:r>
                      <m:f>
                        <m:fPr>
                          <m:type m:val="lin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450" y="2886685"/>
                <a:ext cx="3313535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3083841" y="3811388"/>
                <a:ext cx="4435958" cy="706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̇"/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𝑡𝑜𝑡</m:t>
                                  </m:r>
                                </m:sub>
                              </m:sSub>
                            </m:den>
                          </m:f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0.050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3.83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den>
                          </m:f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it-IT" b="0" i="0" smtClean="0">
                              <a:latin typeface="Cambria Math" panose="02040503050406030204" pitchFamily="18" charset="0"/>
                            </a:rPr>
                            <m:t>2176 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841" y="3811388"/>
                <a:ext cx="4435958" cy="70628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e 18"/>
          <p:cNvSpPr/>
          <p:nvPr/>
        </p:nvSpPr>
        <p:spPr>
          <a:xfrm>
            <a:off x="1121615" y="3960006"/>
            <a:ext cx="53782" cy="716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7" name="Connettore 2 96"/>
          <p:cNvCxnSpPr/>
          <p:nvPr/>
        </p:nvCxnSpPr>
        <p:spPr>
          <a:xfrm rot="16200000" flipV="1">
            <a:off x="-418185" y="4355238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e 97"/>
          <p:cNvSpPr/>
          <p:nvPr/>
        </p:nvSpPr>
        <p:spPr>
          <a:xfrm>
            <a:off x="1390500" y="4019140"/>
            <a:ext cx="53782" cy="716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tangolo 19"/>
              <p:cNvSpPr/>
              <p:nvPr/>
            </p:nvSpPr>
            <p:spPr>
              <a:xfrm>
                <a:off x="-90058" y="3318081"/>
                <a:ext cx="7363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it-IT" dirty="0">
                    <a:solidFill>
                      <a:srgbClr val="FF0000"/>
                    </a:solidFill>
                  </a:rPr>
                  <a:t>[°C]</a:t>
                </a:r>
              </a:p>
            </p:txBody>
          </p:sp>
        </mc:Choice>
        <mc:Fallback xmlns="">
          <p:sp>
            <p:nvSpPr>
              <p:cNvPr id="20" name="Rettango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058" y="3318081"/>
                <a:ext cx="736355" cy="369332"/>
              </a:xfrm>
              <a:prstGeom prst="rect">
                <a:avLst/>
              </a:prstGeom>
              <a:blipFill>
                <a:blip r:embed="rId16"/>
                <a:stretch>
                  <a:fillRect t="-8197" r="-7438" b="-245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" name="Gruppo 167">
            <a:extLst>
              <a:ext uri="{FF2B5EF4-FFF2-40B4-BE49-F238E27FC236}">
                <a16:creationId xmlns:a16="http://schemas.microsoft.com/office/drawing/2014/main" id="{3E7621AB-1027-4C04-8119-ED10F892C11E}"/>
              </a:ext>
            </a:extLst>
          </p:cNvPr>
          <p:cNvGrpSpPr/>
          <p:nvPr/>
        </p:nvGrpSpPr>
        <p:grpSpPr>
          <a:xfrm>
            <a:off x="11009219" y="4551627"/>
            <a:ext cx="780867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101" name="Freeform 12">
              <a:extLst>
                <a:ext uri="{FF2B5EF4-FFF2-40B4-BE49-F238E27FC236}">
                  <a16:creationId xmlns:a16="http://schemas.microsoft.com/office/drawing/2014/main" id="{12EA2A1C-DB2A-4A18-8719-171797FC82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810B969B-78A5-4FFB-B7FF-8F6CCAC88D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BA75FD97-AEAE-4153-BBB2-3B45827A9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4" name="Freeform 15">
              <a:extLst>
                <a:ext uri="{FF2B5EF4-FFF2-40B4-BE49-F238E27FC236}">
                  <a16:creationId xmlns:a16="http://schemas.microsoft.com/office/drawing/2014/main" id="{78D383FE-6893-42DE-A7A1-2D4F306EF7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id="{50FF216C-C090-4989-ADF9-28E7D202B7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id="{F47F135A-AB78-436F-BB2A-7B3E76B4B6A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</p:grpSp>
      <p:sp>
        <p:nvSpPr>
          <p:cNvPr id="107" name="Fumetto 3 168">
            <a:extLst>
              <a:ext uri="{FF2B5EF4-FFF2-40B4-BE49-F238E27FC236}">
                <a16:creationId xmlns:a16="http://schemas.microsoft.com/office/drawing/2014/main" id="{9FAAA3D1-F8E9-41F3-AA63-B96661D4C6DB}"/>
              </a:ext>
            </a:extLst>
          </p:cNvPr>
          <p:cNvSpPr/>
          <p:nvPr/>
        </p:nvSpPr>
        <p:spPr>
          <a:xfrm>
            <a:off x="9408775" y="1479028"/>
            <a:ext cx="2853350" cy="2857119"/>
          </a:xfrm>
          <a:prstGeom prst="wedgeEllipseCallout">
            <a:avLst>
              <a:gd name="adj1" fmla="val 16433"/>
              <a:gd name="adj2" fmla="val 6108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La resistenza convettiva è dominante rispetto a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quella conduttiva</a:t>
            </a:r>
            <a:endParaRPr lang="it-IT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ttangolo 110"/>
              <p:cNvSpPr/>
              <p:nvPr/>
            </p:nvSpPr>
            <p:spPr>
              <a:xfrm>
                <a:off x="2282992" y="5374799"/>
                <a:ext cx="57381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[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it-IT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1" name="Rettangolo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992" y="5374799"/>
                <a:ext cx="573811" cy="276999"/>
              </a:xfrm>
              <a:prstGeom prst="rect">
                <a:avLst/>
              </a:prstGeom>
              <a:blipFill>
                <a:blip r:embed="rId1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ttangolo 94"/>
              <p:cNvSpPr/>
              <p:nvPr/>
            </p:nvSpPr>
            <p:spPr>
              <a:xfrm>
                <a:off x="6652147" y="3057909"/>
                <a:ext cx="27149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861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5" name="Rettangolo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147" y="3057909"/>
                <a:ext cx="2714974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3081669" y="4876869"/>
                <a:ext cx="4344716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it-IT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̇"/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=2176 ∙</m:t>
                      </m:r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∙8=17.4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669" y="4876869"/>
                <a:ext cx="4344716" cy="379848"/>
              </a:xfrm>
              <a:prstGeom prst="rect">
                <a:avLst/>
              </a:prstGeom>
              <a:blipFill>
                <a:blip r:embed="rId19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5038250" y="5315917"/>
                <a:ext cx="9046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𝑘𝑊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250" y="5315917"/>
                <a:ext cx="90460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8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07" grpId="0" animBg="1"/>
      <p:bldP spid="95" grpId="0"/>
      <p:bldP spid="13" grpId="0"/>
      <p:bldP spid="13" grpId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7"/>
          <a:stretch/>
        </p:blipFill>
        <p:spPr>
          <a:xfrm>
            <a:off x="356238" y="707511"/>
            <a:ext cx="1530755" cy="4831898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n°1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sp>
        <p:nvSpPr>
          <p:cNvPr id="90" name="Arc 10"/>
          <p:cNvSpPr>
            <a:spLocks/>
          </p:cNvSpPr>
          <p:nvPr/>
        </p:nvSpPr>
        <p:spPr bwMode="auto">
          <a:xfrm flipV="1">
            <a:off x="857370" y="3431368"/>
            <a:ext cx="149481" cy="5286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91" name="Oggetto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38272"/>
              </p:ext>
            </p:extLst>
          </p:nvPr>
        </p:nvGraphicFramePr>
        <p:xfrm>
          <a:off x="689711" y="3027271"/>
          <a:ext cx="4064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5" imgW="291960" imgH="228600" progId="Equation.DSMT4">
                  <p:embed/>
                </p:oleObj>
              </mc:Choice>
              <mc:Fallback>
                <p:oleObj name="Equation" r:id="rId5" imgW="291960" imgH="228600" progId="Equation.DSMT4">
                  <p:embed/>
                  <p:pic>
                    <p:nvPicPr>
                      <p:cNvPr id="91" name="Oggetto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11" y="3027271"/>
                        <a:ext cx="40640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ggetto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246489"/>
              </p:ext>
            </p:extLst>
          </p:nvPr>
        </p:nvGraphicFramePr>
        <p:xfrm>
          <a:off x="1444282" y="3034601"/>
          <a:ext cx="4587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92" name="Oggetto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282" y="3034601"/>
                        <a:ext cx="45878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Arc 11"/>
          <p:cNvSpPr>
            <a:spLocks/>
          </p:cNvSpPr>
          <p:nvPr/>
        </p:nvSpPr>
        <p:spPr bwMode="auto">
          <a:xfrm flipH="1" flipV="1">
            <a:off x="1544673" y="3438532"/>
            <a:ext cx="145532" cy="5286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ttangolo 35"/>
              <p:cNvSpPr/>
              <p:nvPr/>
            </p:nvSpPr>
            <p:spPr>
              <a:xfrm>
                <a:off x="717339" y="4189299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it-IT" sz="1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it-IT" sz="1400" b="1" dirty="0"/>
              </a:p>
            </p:txBody>
          </p:sp>
        </mc:Choice>
        <mc:Fallback xmlns="">
          <p:sp>
            <p:nvSpPr>
              <p:cNvPr id="36" name="Rettango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39" y="4189299"/>
                <a:ext cx="43255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ttore 2 15"/>
          <p:cNvCxnSpPr/>
          <p:nvPr/>
        </p:nvCxnSpPr>
        <p:spPr>
          <a:xfrm flipV="1">
            <a:off x="606802" y="5392399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/>
          <p:cNvGrpSpPr/>
          <p:nvPr/>
        </p:nvGrpSpPr>
        <p:grpSpPr>
          <a:xfrm>
            <a:off x="4145500" y="711555"/>
            <a:ext cx="3956050" cy="895607"/>
            <a:chOff x="6599194" y="3264007"/>
            <a:chExt cx="3956050" cy="895607"/>
          </a:xfrm>
        </p:grpSpPr>
        <p:grpSp>
          <p:nvGrpSpPr>
            <p:cNvPr id="51" name="Gruppo 50"/>
            <p:cNvGrpSpPr/>
            <p:nvPr/>
          </p:nvGrpSpPr>
          <p:grpSpPr>
            <a:xfrm>
              <a:off x="6599194" y="3264007"/>
              <a:ext cx="3956050" cy="609600"/>
              <a:chOff x="455212" y="3741326"/>
              <a:chExt cx="3956050" cy="609600"/>
            </a:xfrm>
          </p:grpSpPr>
          <p:sp>
            <p:nvSpPr>
              <p:cNvPr id="54" name="Text Box 169"/>
              <p:cNvSpPr txBox="1">
                <a:spLocks noChangeArrowheads="1"/>
              </p:cNvSpPr>
              <p:nvPr/>
            </p:nvSpPr>
            <p:spPr bwMode="auto">
              <a:xfrm>
                <a:off x="1079100" y="3741326"/>
                <a:ext cx="3683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R</a:t>
                </a:r>
                <a:r>
                  <a:rPr lang="it-IT" sz="1200" baseline="-30000" dirty="0" err="1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k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 Box 167"/>
              <p:cNvSpPr txBox="1">
                <a:spLocks noChangeArrowheads="1"/>
              </p:cNvSpPr>
              <p:nvPr/>
            </p:nvSpPr>
            <p:spPr bwMode="auto">
              <a:xfrm>
                <a:off x="1495025" y="3907586"/>
                <a:ext cx="407987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lang="it-IT" sz="1200" baseline="-30000" dirty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2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 Box 166"/>
              <p:cNvSpPr txBox="1">
                <a:spLocks noChangeArrowheads="1"/>
              </p:cNvSpPr>
              <p:nvPr/>
            </p:nvSpPr>
            <p:spPr bwMode="auto">
              <a:xfrm>
                <a:off x="2687237" y="3885788"/>
                <a:ext cx="354013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Te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 Box 165"/>
              <p:cNvSpPr txBox="1">
                <a:spLocks noChangeArrowheads="1"/>
              </p:cNvSpPr>
              <p:nvPr/>
            </p:nvSpPr>
            <p:spPr bwMode="auto">
              <a:xfrm>
                <a:off x="691750" y="3896901"/>
                <a:ext cx="354012" cy="31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T</a:t>
                </a:r>
                <a:r>
                  <a:rPr lang="it-IT" sz="1200" baseline="-30000" dirty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1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 Box 163"/>
              <p:cNvSpPr txBox="1">
                <a:spLocks noChangeArrowheads="1"/>
              </p:cNvSpPr>
              <p:nvPr/>
            </p:nvSpPr>
            <p:spPr bwMode="auto">
              <a:xfrm>
                <a:off x="2058586" y="3741326"/>
                <a:ext cx="574595" cy="3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R</a:t>
                </a:r>
                <a:r>
                  <a:rPr lang="it-IT" sz="1200" baseline="-30000" dirty="0" err="1" smtClean="0"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he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AutoShape 158"/>
              <p:cNvSpPr>
                <a:spLocks noChangeShapeType="1"/>
              </p:cNvSpPr>
              <p:nvPr/>
            </p:nvSpPr>
            <p:spPr bwMode="auto">
              <a:xfrm>
                <a:off x="455212" y="4228688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67" name="AutoShape 157"/>
              <p:cNvSpPr>
                <a:spLocks noChangeShapeType="1"/>
              </p:cNvSpPr>
              <p:nvPr/>
            </p:nvSpPr>
            <p:spPr bwMode="auto">
              <a:xfrm>
                <a:off x="3070618" y="4217576"/>
                <a:ext cx="30003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68" name="Group 138"/>
              <p:cNvGrpSpPr>
                <a:grpSpLocks/>
              </p:cNvGrpSpPr>
              <p:nvPr/>
            </p:nvGrpSpPr>
            <p:grpSpPr bwMode="auto">
              <a:xfrm>
                <a:off x="1112437" y="4092163"/>
                <a:ext cx="354013" cy="258763"/>
                <a:chOff x="12645" y="3170"/>
                <a:chExt cx="5956" cy="2571"/>
              </a:xfrm>
            </p:grpSpPr>
            <p:grpSp>
              <p:nvGrpSpPr>
                <p:cNvPr id="131" name="Group 148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41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46" name="AutoShape 1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7" name="AutoShap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8" name="AutoShape 1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4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43" name="AutoShape 1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4" name="AutoShap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5" name="AutoShape 1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32" name="Group 139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33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38" name="AutoShape 1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9" name="AutoShap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40" name="AutoShape 1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34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35" name="AutoShape 1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6" name="AutoShap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7" name="AutoShape 1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grpSp>
            <p:nvGrpSpPr>
              <p:cNvPr id="73" name="Group 119"/>
              <p:cNvGrpSpPr>
                <a:grpSpLocks/>
              </p:cNvGrpSpPr>
              <p:nvPr/>
            </p:nvGrpSpPr>
            <p:grpSpPr bwMode="auto">
              <a:xfrm>
                <a:off x="2101450" y="4092163"/>
                <a:ext cx="354012" cy="258763"/>
                <a:chOff x="12645" y="3170"/>
                <a:chExt cx="5956" cy="2571"/>
              </a:xfrm>
            </p:grpSpPr>
            <p:grpSp>
              <p:nvGrpSpPr>
                <p:cNvPr id="113" name="Group 129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23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28" name="AutoShape 1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9" name="AutoShap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30" name="AutoShape 1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24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25" name="AutoShape 1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6" name="AutoShap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7" name="AutoShape 1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114" name="Group 120"/>
                <p:cNvGrpSpPr>
                  <a:grpSpLocks/>
                </p:cNvGrpSpPr>
                <p:nvPr/>
              </p:nvGrpSpPr>
              <p:grpSpPr bwMode="auto">
                <a:xfrm>
                  <a:off x="15623" y="3172"/>
                  <a:ext cx="2978" cy="2569"/>
                  <a:chOff x="12645" y="3170"/>
                  <a:chExt cx="2978" cy="2569"/>
                </a:xfrm>
              </p:grpSpPr>
              <p:grpSp>
                <p:nvGrpSpPr>
                  <p:cNvPr id="115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12645" y="3170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20" name="AutoShape 1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1" name="AutoShap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22" name="AutoShape 1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116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14134" y="3171"/>
                    <a:ext cx="1489" cy="2568"/>
                    <a:chOff x="12645" y="3170"/>
                    <a:chExt cx="1489" cy="2568"/>
                  </a:xfrm>
                </p:grpSpPr>
                <p:sp>
                  <p:nvSpPr>
                    <p:cNvPr id="117" name="AutoShape 1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645" y="3170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8" name="AutoShap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12" y="3171"/>
                      <a:ext cx="762" cy="256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19" name="AutoShape 1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774" y="4448"/>
                      <a:ext cx="360" cy="128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</p:grpSp>
          <p:sp>
            <p:nvSpPr>
              <p:cNvPr id="75" name="AutoShape 99"/>
              <p:cNvSpPr>
                <a:spLocks noChangeShapeType="1"/>
              </p:cNvSpPr>
              <p:nvPr/>
            </p:nvSpPr>
            <p:spPr bwMode="auto">
              <a:xfrm>
                <a:off x="1464862" y="4217576"/>
                <a:ext cx="1651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6" name="AutoShape 98"/>
              <p:cNvSpPr>
                <a:spLocks noChangeShapeType="1"/>
              </p:cNvSpPr>
              <p:nvPr/>
            </p:nvSpPr>
            <p:spPr bwMode="auto">
              <a:xfrm>
                <a:off x="2455462" y="4220751"/>
                <a:ext cx="3651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8" name="AutoShape 97"/>
              <p:cNvSpPr>
                <a:spLocks noChangeShapeType="1"/>
              </p:cNvSpPr>
              <p:nvPr/>
            </p:nvSpPr>
            <p:spPr bwMode="auto">
              <a:xfrm>
                <a:off x="848912" y="4225513"/>
                <a:ext cx="25876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0" name="AutoShape 95"/>
              <p:cNvSpPr>
                <a:spLocks noChangeArrowheads="1"/>
              </p:cNvSpPr>
              <p:nvPr/>
            </p:nvSpPr>
            <p:spPr bwMode="auto">
              <a:xfrm>
                <a:off x="821925" y="4177888"/>
                <a:ext cx="90487" cy="9048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1" name="AutoShape 94"/>
              <p:cNvSpPr>
                <a:spLocks noChangeArrowheads="1"/>
              </p:cNvSpPr>
              <p:nvPr/>
            </p:nvSpPr>
            <p:spPr bwMode="auto">
              <a:xfrm>
                <a:off x="1634725" y="4182651"/>
                <a:ext cx="90487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" name="AutoShape 93"/>
              <p:cNvSpPr>
                <a:spLocks noChangeArrowheads="1"/>
              </p:cNvSpPr>
              <p:nvPr/>
            </p:nvSpPr>
            <p:spPr bwMode="auto">
              <a:xfrm>
                <a:off x="2820587" y="4173126"/>
                <a:ext cx="90488" cy="90487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7" name="AutoShape 91"/>
              <p:cNvSpPr>
                <a:spLocks noChangeShapeType="1"/>
              </p:cNvSpPr>
              <p:nvPr/>
            </p:nvSpPr>
            <p:spPr bwMode="auto">
              <a:xfrm>
                <a:off x="1725212" y="4225513"/>
                <a:ext cx="3778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9" name="Rectangle 179"/>
              <p:cNvSpPr>
                <a:spLocks noChangeArrowheads="1"/>
              </p:cNvSpPr>
              <p:nvPr/>
            </p:nvSpPr>
            <p:spPr bwMode="auto">
              <a:xfrm>
                <a:off x="4411262" y="39683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93" name="Rectangle 187"/>
              <p:cNvSpPr>
                <a:spLocks noChangeArrowheads="1"/>
              </p:cNvSpPr>
              <p:nvPr/>
            </p:nvSpPr>
            <p:spPr bwMode="auto">
              <a:xfrm>
                <a:off x="4411262" y="4273138"/>
                <a:ext cx="0" cy="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ttangolo 26"/>
                <p:cNvSpPr/>
                <p:nvPr/>
              </p:nvSpPr>
              <p:spPr>
                <a:xfrm>
                  <a:off x="6599194" y="3811698"/>
                  <a:ext cx="387862" cy="347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27" name="Rettangolo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9194" y="3811698"/>
                  <a:ext cx="387862" cy="347916"/>
                </a:xfrm>
                <a:prstGeom prst="rect">
                  <a:avLst/>
                </a:prstGeom>
                <a:blipFill>
                  <a:blip r:embed="rId10"/>
                  <a:stretch>
                    <a:fillRect b="-877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Rettangolo 148"/>
                <p:cNvSpPr/>
                <p:nvPr/>
              </p:nvSpPr>
              <p:spPr>
                <a:xfrm>
                  <a:off x="9168221" y="3735526"/>
                  <a:ext cx="387862" cy="347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it-IT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acc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149" name="Rettangolo 1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8221" y="3735526"/>
                  <a:ext cx="387862" cy="347916"/>
                </a:xfrm>
                <a:prstGeom prst="rect">
                  <a:avLst/>
                </a:prstGeom>
                <a:blipFill>
                  <a:blip r:embed="rId11"/>
                  <a:stretch>
                    <a:fillRect b="-877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ttangolo 149"/>
              <p:cNvSpPr/>
              <p:nvPr/>
            </p:nvSpPr>
            <p:spPr>
              <a:xfrm>
                <a:off x="1360115" y="4236181"/>
                <a:ext cx="432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it-IT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it-IT" sz="1400" b="1" dirty="0"/>
              </a:p>
            </p:txBody>
          </p:sp>
        </mc:Choice>
        <mc:Fallback xmlns="">
          <p:sp>
            <p:nvSpPr>
              <p:cNvPr id="150" name="Rettangolo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115" y="4236181"/>
                <a:ext cx="43255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e 18"/>
          <p:cNvSpPr/>
          <p:nvPr/>
        </p:nvSpPr>
        <p:spPr>
          <a:xfrm>
            <a:off x="1121615" y="3960006"/>
            <a:ext cx="53782" cy="716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7" name="Connettore 2 96"/>
          <p:cNvCxnSpPr/>
          <p:nvPr/>
        </p:nvCxnSpPr>
        <p:spPr>
          <a:xfrm rot="16200000" flipV="1">
            <a:off x="-418185" y="4355238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e 97"/>
          <p:cNvSpPr/>
          <p:nvPr/>
        </p:nvSpPr>
        <p:spPr>
          <a:xfrm>
            <a:off x="1390500" y="4019140"/>
            <a:ext cx="53782" cy="716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tangolo 19"/>
              <p:cNvSpPr/>
              <p:nvPr/>
            </p:nvSpPr>
            <p:spPr>
              <a:xfrm>
                <a:off x="-90058" y="3318081"/>
                <a:ext cx="7363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it-IT" dirty="0">
                    <a:solidFill>
                      <a:srgbClr val="FF0000"/>
                    </a:solidFill>
                  </a:rPr>
                  <a:t>[°C]</a:t>
                </a:r>
              </a:p>
            </p:txBody>
          </p:sp>
        </mc:Choice>
        <mc:Fallback xmlns="">
          <p:sp>
            <p:nvSpPr>
              <p:cNvPr id="20" name="Rettango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058" y="3318081"/>
                <a:ext cx="736355" cy="369332"/>
              </a:xfrm>
              <a:prstGeom prst="rect">
                <a:avLst/>
              </a:prstGeom>
              <a:blipFill>
                <a:blip r:embed="rId16"/>
                <a:stretch>
                  <a:fillRect t="-8197" r="-7438" b="-245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" name="Gruppo 167">
            <a:extLst>
              <a:ext uri="{FF2B5EF4-FFF2-40B4-BE49-F238E27FC236}">
                <a16:creationId xmlns:a16="http://schemas.microsoft.com/office/drawing/2014/main" id="{3E7621AB-1027-4C04-8119-ED10F892C11E}"/>
              </a:ext>
            </a:extLst>
          </p:cNvPr>
          <p:cNvGrpSpPr/>
          <p:nvPr/>
        </p:nvGrpSpPr>
        <p:grpSpPr>
          <a:xfrm>
            <a:off x="11009219" y="4551627"/>
            <a:ext cx="780867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101" name="Freeform 12">
              <a:extLst>
                <a:ext uri="{FF2B5EF4-FFF2-40B4-BE49-F238E27FC236}">
                  <a16:creationId xmlns:a16="http://schemas.microsoft.com/office/drawing/2014/main" id="{12EA2A1C-DB2A-4A18-8719-171797FC82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810B969B-78A5-4FFB-B7FF-8F6CCAC88D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BA75FD97-AEAE-4153-BBB2-3B45827A9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4" name="Freeform 15">
              <a:extLst>
                <a:ext uri="{FF2B5EF4-FFF2-40B4-BE49-F238E27FC236}">
                  <a16:creationId xmlns:a16="http://schemas.microsoft.com/office/drawing/2014/main" id="{78D383FE-6893-42DE-A7A1-2D4F306EF7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id="{50FF216C-C090-4989-ADF9-28E7D202B7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id="{F47F135A-AB78-436F-BB2A-7B3E76B4B6A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</p:grpSp>
      <p:sp>
        <p:nvSpPr>
          <p:cNvPr id="107" name="Fumetto 3 168">
            <a:extLst>
              <a:ext uri="{FF2B5EF4-FFF2-40B4-BE49-F238E27FC236}">
                <a16:creationId xmlns:a16="http://schemas.microsoft.com/office/drawing/2014/main" id="{9FAAA3D1-F8E9-41F3-AA63-B96661D4C6DB}"/>
              </a:ext>
            </a:extLst>
          </p:cNvPr>
          <p:cNvSpPr/>
          <p:nvPr/>
        </p:nvSpPr>
        <p:spPr>
          <a:xfrm>
            <a:off x="9408775" y="1479028"/>
            <a:ext cx="2853350" cy="2857119"/>
          </a:xfrm>
          <a:prstGeom prst="wedgeEllipseCallout">
            <a:avLst>
              <a:gd name="adj1" fmla="val 16433"/>
              <a:gd name="adj2" fmla="val 6108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Considerando il sotto - circuito evidenziato, è possibile calcolare la temperatura di parete.</a:t>
            </a:r>
            <a:endParaRPr lang="it-IT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ttangolo 110"/>
              <p:cNvSpPr/>
              <p:nvPr/>
            </p:nvSpPr>
            <p:spPr>
              <a:xfrm>
                <a:off x="2282992" y="5374799"/>
                <a:ext cx="57381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[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it-IT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1" name="Rettangolo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992" y="5374799"/>
                <a:ext cx="573811" cy="276999"/>
              </a:xfrm>
              <a:prstGeom prst="rect">
                <a:avLst/>
              </a:prstGeom>
              <a:blipFill>
                <a:blip r:embed="rId1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tangolo 14"/>
              <p:cNvSpPr/>
              <p:nvPr/>
            </p:nvSpPr>
            <p:spPr>
              <a:xfrm>
                <a:off x="2464163" y="1878710"/>
                <a:ext cx="6096000" cy="12100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</m:acc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</m:e>
                      </m:acc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120−3.83∙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sup>
                      </m:sSup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2176</m:t>
                      </m:r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=119.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</m:t>
                      </m:r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ttango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163" y="1878710"/>
                <a:ext cx="6096000" cy="12100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ttangolo 16"/>
          <p:cNvSpPr/>
          <p:nvPr/>
        </p:nvSpPr>
        <p:spPr>
          <a:xfrm>
            <a:off x="4080515" y="591928"/>
            <a:ext cx="1575790" cy="1245350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8126206" y="4582850"/>
            <a:ext cx="27002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La caduta di temperatura è minima all’interno del solido, in maniera coerente con il valore della resistenza conduttiva.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7538920" y="987700"/>
            <a:ext cx="2629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  <a:cs typeface="Calibri" pitchFamily="34" charset="0"/>
              </a:rPr>
              <a:t>Temperatura di parete</a:t>
            </a:r>
            <a:endParaRPr lang="it-IT" dirty="0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16" y="3039893"/>
            <a:ext cx="4953429" cy="345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3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5" grpId="0"/>
      <p:bldP spid="17" grpId="0" animBg="1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n°1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grpSp>
        <p:nvGrpSpPr>
          <p:cNvPr id="100" name="Gruppo 167">
            <a:extLst>
              <a:ext uri="{FF2B5EF4-FFF2-40B4-BE49-F238E27FC236}">
                <a16:creationId xmlns:a16="http://schemas.microsoft.com/office/drawing/2014/main" id="{3E7621AB-1027-4C04-8119-ED10F892C11E}"/>
              </a:ext>
            </a:extLst>
          </p:cNvPr>
          <p:cNvGrpSpPr/>
          <p:nvPr/>
        </p:nvGrpSpPr>
        <p:grpSpPr>
          <a:xfrm>
            <a:off x="11009219" y="4551627"/>
            <a:ext cx="780867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101" name="Freeform 12">
              <a:extLst>
                <a:ext uri="{FF2B5EF4-FFF2-40B4-BE49-F238E27FC236}">
                  <a16:creationId xmlns:a16="http://schemas.microsoft.com/office/drawing/2014/main" id="{12EA2A1C-DB2A-4A18-8719-171797FC82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810B969B-78A5-4FFB-B7FF-8F6CCAC88D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BA75FD97-AEAE-4153-BBB2-3B45827A9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4" name="Freeform 15">
              <a:extLst>
                <a:ext uri="{FF2B5EF4-FFF2-40B4-BE49-F238E27FC236}">
                  <a16:creationId xmlns:a16="http://schemas.microsoft.com/office/drawing/2014/main" id="{78D383FE-6893-42DE-A7A1-2D4F306EF7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id="{50FF216C-C090-4989-ADF9-28E7D202B7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id="{F47F135A-AB78-436F-BB2A-7B3E76B4B6A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</p:grpSp>
      <p:sp>
        <p:nvSpPr>
          <p:cNvPr id="107" name="Fumetto 3 168">
            <a:extLst>
              <a:ext uri="{FF2B5EF4-FFF2-40B4-BE49-F238E27FC236}">
                <a16:creationId xmlns:a16="http://schemas.microsoft.com/office/drawing/2014/main" id="{9FAAA3D1-F8E9-41F3-AA63-B96661D4C6DB}"/>
              </a:ext>
            </a:extLst>
          </p:cNvPr>
          <p:cNvSpPr/>
          <p:nvPr/>
        </p:nvSpPr>
        <p:spPr>
          <a:xfrm>
            <a:off x="9408775" y="1479028"/>
            <a:ext cx="2853350" cy="2857119"/>
          </a:xfrm>
          <a:prstGeom prst="wedgeEllipseCallout">
            <a:avLst>
              <a:gd name="adj1" fmla="val 16433"/>
              <a:gd name="adj2" fmla="val 6108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Se la variazione di area è trascurabile, il profilo logaritmico tende ad essere lineare, recuperando il profilo della lastra piana.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419766" y="824827"/>
            <a:ext cx="2629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  <a:cs typeface="Calibri" pitchFamily="34" charset="0"/>
              </a:rPr>
              <a:t>Temperatura di parete</a:t>
            </a:r>
            <a:endParaRPr lang="it-IT" dirty="0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3" y="1644841"/>
            <a:ext cx="4953429" cy="345978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155" y="2037828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9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n°2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-38142" y="844550"/>
            <a:ext cx="77867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Si vuole isolare il tubo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con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l’obiettivo di ridurre le perdite nella misura del 90%. Sapendo che la conducibilità dell’isolante è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0.038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W/(</a:t>
            </a:r>
            <a:r>
              <a:rPr lang="it-IT" dirty="0" err="1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mK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), determinare lo spessore d’isolante richiesto e la temperatura superficiale esterna.</a:t>
            </a:r>
          </a:p>
          <a:p>
            <a:pPr algn="just"/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/>
            </a:r>
            <a:b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</a:br>
            <a:endParaRPr lang="it-IT" dirty="0">
              <a:solidFill>
                <a:schemeClr val="bg1">
                  <a:lumMod val="50000"/>
                </a:schemeClr>
              </a:solidFill>
              <a:latin typeface="Calibri"/>
              <a:cs typeface="Times New Roman"/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63" name="Rettangolo 62"/>
          <p:cNvSpPr/>
          <p:nvPr/>
        </p:nvSpPr>
        <p:spPr>
          <a:xfrm>
            <a:off x="8222572" y="1365509"/>
            <a:ext cx="3517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Flusso termico 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diretto radialmente</a:t>
            </a:r>
            <a:endParaRPr lang="it-IT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sp>
        <p:nvSpPr>
          <p:cNvPr id="65" name="Rettangolo 64"/>
          <p:cNvSpPr/>
          <p:nvPr/>
        </p:nvSpPr>
        <p:spPr>
          <a:xfrm>
            <a:off x="8222572" y="2418826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Condizioni stazionarie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21" y="2144207"/>
            <a:ext cx="1432684" cy="3391194"/>
          </a:xfrm>
          <a:prstGeom prst="rect">
            <a:avLst/>
          </a:prstGeom>
        </p:spPr>
      </p:pic>
      <p:sp>
        <p:nvSpPr>
          <p:cNvPr id="94" name="Arc 11"/>
          <p:cNvSpPr>
            <a:spLocks/>
          </p:cNvSpPr>
          <p:nvPr/>
        </p:nvSpPr>
        <p:spPr bwMode="auto">
          <a:xfrm flipH="1" flipV="1">
            <a:off x="2256115" y="3853509"/>
            <a:ext cx="169294" cy="5286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1911"/>
              </p:ext>
            </p:extLst>
          </p:nvPr>
        </p:nvGraphicFramePr>
        <p:xfrm>
          <a:off x="2197378" y="3404482"/>
          <a:ext cx="4587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92" name="Oggetto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378" y="3404482"/>
                        <a:ext cx="45878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Connettore 2 34"/>
          <p:cNvCxnSpPr/>
          <p:nvPr/>
        </p:nvCxnSpPr>
        <p:spPr>
          <a:xfrm flipV="1">
            <a:off x="1382732" y="5380659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rot="16200000" flipV="1">
            <a:off x="333654" y="4356386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tangolo 36"/>
              <p:cNvSpPr/>
              <p:nvPr/>
            </p:nvSpPr>
            <p:spPr>
              <a:xfrm>
                <a:off x="798933" y="3444438"/>
                <a:ext cx="5455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it-IT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[°C]</a:t>
                </a:r>
              </a:p>
            </p:txBody>
          </p:sp>
        </mc:Choice>
        <mc:Fallback xmlns="">
          <p:sp>
            <p:nvSpPr>
              <p:cNvPr id="37" name="Rettango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33" y="3444438"/>
                <a:ext cx="545534" cy="276999"/>
              </a:xfrm>
              <a:prstGeom prst="rect">
                <a:avLst/>
              </a:prstGeom>
              <a:blipFill>
                <a:blip r:embed="rId7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asellaDiTesto 37"/>
          <p:cNvSpPr txBox="1"/>
          <p:nvPr/>
        </p:nvSpPr>
        <p:spPr>
          <a:xfrm>
            <a:off x="1865098" y="2290276"/>
            <a:ext cx="4740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ttangolo 38"/>
              <p:cNvSpPr/>
              <p:nvPr/>
            </p:nvSpPr>
            <p:spPr>
              <a:xfrm>
                <a:off x="2840277" y="5343949"/>
                <a:ext cx="57381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[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it-IT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Rettangolo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277" y="5343949"/>
                <a:ext cx="573811" cy="276999"/>
              </a:xfrm>
              <a:prstGeom prst="rect">
                <a:avLst/>
              </a:prstGeom>
              <a:blipFill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2965083" y="2182925"/>
                <a:ext cx="1813766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=0.10∙</m:t>
                      </m:r>
                      <m:acc>
                        <m:accPr>
                          <m:chr m:val="̇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083" y="2182925"/>
                <a:ext cx="1813766" cy="379848"/>
              </a:xfrm>
              <a:prstGeom prst="rect">
                <a:avLst/>
              </a:prstGeom>
              <a:blipFill>
                <a:blip r:embed="rId12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tangolo 14"/>
              <p:cNvSpPr/>
              <p:nvPr/>
            </p:nvSpPr>
            <p:spPr>
              <a:xfrm>
                <a:off x="5276999" y="2164131"/>
                <a:ext cx="3306867" cy="379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=0.1</m:t>
                      </m:r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∙2178=217.8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5" name="Rettango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999" y="2164131"/>
                <a:ext cx="3306867" cy="379848"/>
              </a:xfrm>
              <a:prstGeom prst="rect">
                <a:avLst/>
              </a:prstGeom>
              <a:blipFill>
                <a:blip r:embed="rId13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uppo 39"/>
          <p:cNvGrpSpPr/>
          <p:nvPr/>
        </p:nvGrpSpPr>
        <p:grpSpPr>
          <a:xfrm>
            <a:off x="4421369" y="3042634"/>
            <a:ext cx="3956050" cy="626049"/>
            <a:chOff x="455212" y="3724877"/>
            <a:chExt cx="3956050" cy="626049"/>
          </a:xfrm>
        </p:grpSpPr>
        <p:sp>
          <p:nvSpPr>
            <p:cNvPr id="41" name="Text Box 169"/>
            <p:cNvSpPr txBox="1">
              <a:spLocks noChangeArrowheads="1"/>
            </p:cNvSpPr>
            <p:nvPr/>
          </p:nvSpPr>
          <p:spPr bwMode="auto">
            <a:xfrm>
              <a:off x="1079100" y="3741326"/>
              <a:ext cx="5508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tubo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68"/>
            <p:cNvSpPr txBox="1">
              <a:spLocks noChangeArrowheads="1"/>
            </p:cNvSpPr>
            <p:nvPr/>
          </p:nvSpPr>
          <p:spPr bwMode="auto">
            <a:xfrm>
              <a:off x="2898036" y="3724877"/>
              <a:ext cx="637299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he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67"/>
            <p:cNvSpPr txBox="1">
              <a:spLocks noChangeArrowheads="1"/>
            </p:cNvSpPr>
            <p:nvPr/>
          </p:nvSpPr>
          <p:spPr bwMode="auto">
            <a:xfrm>
              <a:off x="1495025" y="3907586"/>
              <a:ext cx="407987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lang="it-IT" sz="1200" baseline="-30000" dirty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2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165"/>
            <p:cNvSpPr txBox="1">
              <a:spLocks noChangeArrowheads="1"/>
            </p:cNvSpPr>
            <p:nvPr/>
          </p:nvSpPr>
          <p:spPr bwMode="auto">
            <a:xfrm>
              <a:off x="691750" y="3896901"/>
              <a:ext cx="354012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lang="it-IT" sz="1200" baseline="-30000" dirty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1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164"/>
            <p:cNvSpPr txBox="1">
              <a:spLocks noChangeArrowheads="1"/>
            </p:cNvSpPr>
            <p:nvPr/>
          </p:nvSpPr>
          <p:spPr bwMode="auto">
            <a:xfrm>
              <a:off x="3519087" y="3908013"/>
              <a:ext cx="35401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e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 Box 163"/>
            <p:cNvSpPr txBox="1">
              <a:spLocks noChangeArrowheads="1"/>
            </p:cNvSpPr>
            <p:nvPr/>
          </p:nvSpPr>
          <p:spPr bwMode="auto">
            <a:xfrm>
              <a:off x="2058587" y="3741326"/>
              <a:ext cx="762000" cy="300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isolante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AutoShape 158"/>
            <p:cNvSpPr>
              <a:spLocks noChangeShapeType="1"/>
            </p:cNvSpPr>
            <p:nvPr/>
          </p:nvSpPr>
          <p:spPr bwMode="auto">
            <a:xfrm>
              <a:off x="455212" y="4228688"/>
              <a:ext cx="3000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" name="AutoShape 157"/>
            <p:cNvSpPr>
              <a:spLocks noChangeShapeType="1"/>
            </p:cNvSpPr>
            <p:nvPr/>
          </p:nvSpPr>
          <p:spPr bwMode="auto">
            <a:xfrm>
              <a:off x="3842937" y="4223926"/>
              <a:ext cx="3000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49" name="Group 138"/>
            <p:cNvGrpSpPr>
              <a:grpSpLocks/>
            </p:cNvGrpSpPr>
            <p:nvPr/>
          </p:nvGrpSpPr>
          <p:grpSpPr bwMode="auto">
            <a:xfrm>
              <a:off x="1112437" y="4092163"/>
              <a:ext cx="354013" cy="258763"/>
              <a:chOff x="12645" y="3170"/>
              <a:chExt cx="5956" cy="2571"/>
            </a:xfrm>
          </p:grpSpPr>
          <p:grpSp>
            <p:nvGrpSpPr>
              <p:cNvPr id="114" name="Group 148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124" name="Group 153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29" name="AutoShape 1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0" name="AutoShape 155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1" name="AutoShap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25" name="Group 149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26" name="AutoShape 1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7" name="AutoShape 151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8" name="AutoShape 1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15" name="Group 139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116" name="Group 144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21" name="AutoShap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2" name="AutoShape 146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3" name="AutoShape 1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17" name="Group 140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18" name="AutoShape 1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9" name="AutoShape 142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0" name="AutoShape 1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50" name="Group 119"/>
            <p:cNvGrpSpPr>
              <a:grpSpLocks/>
            </p:cNvGrpSpPr>
            <p:nvPr/>
          </p:nvGrpSpPr>
          <p:grpSpPr bwMode="auto">
            <a:xfrm>
              <a:off x="2101450" y="4092163"/>
              <a:ext cx="354012" cy="258763"/>
              <a:chOff x="12645" y="3170"/>
              <a:chExt cx="5956" cy="2571"/>
            </a:xfrm>
          </p:grpSpPr>
          <p:grpSp>
            <p:nvGrpSpPr>
              <p:cNvPr id="96" name="Group 129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106" name="Group 134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11" name="AutoShape 1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2" name="AutoShape 136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3" name="AutoShap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07" name="Group 130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08" name="AutoShap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9" name="AutoShape 132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0" name="AutoShape 1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97" name="Group 120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98" name="Group 125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03" name="AutoShape 1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4" name="AutoShape 127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5" name="AutoShap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99" name="Group 121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00" name="AutoShape 1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1" name="AutoShape 123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2" name="AutoShap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51" name="Group 100"/>
            <p:cNvGrpSpPr>
              <a:grpSpLocks/>
            </p:cNvGrpSpPr>
            <p:nvPr/>
          </p:nvGrpSpPr>
          <p:grpSpPr bwMode="auto">
            <a:xfrm>
              <a:off x="3042837" y="4088988"/>
              <a:ext cx="354013" cy="258763"/>
              <a:chOff x="12645" y="3170"/>
              <a:chExt cx="5956" cy="2571"/>
            </a:xfrm>
          </p:grpSpPr>
          <p:grpSp>
            <p:nvGrpSpPr>
              <p:cNvPr id="73" name="Group 110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87" name="Group 115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92" name="AutoShap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3" name="AutoShape 117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5" name="AutoShap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88" name="Group 111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89" name="AutoShape 1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0" name="AutoShape 113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1" name="AutoShape 1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74" name="Group 101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75" name="Group 106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81" name="AutoShape 1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3" name="AutoShape 108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6" name="AutoShap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76" name="Group 102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78" name="AutoShap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79" name="AutoShape 104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0" name="AutoShap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sp>
          <p:nvSpPr>
            <p:cNvPr id="52" name="AutoShape 99"/>
            <p:cNvSpPr>
              <a:spLocks noChangeShapeType="1"/>
            </p:cNvSpPr>
            <p:nvPr/>
          </p:nvSpPr>
          <p:spPr bwMode="auto">
            <a:xfrm>
              <a:off x="1464862" y="4217576"/>
              <a:ext cx="1651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3" name="AutoShape 98"/>
            <p:cNvSpPr>
              <a:spLocks noChangeShapeType="1"/>
            </p:cNvSpPr>
            <p:nvPr/>
          </p:nvSpPr>
          <p:spPr bwMode="auto">
            <a:xfrm>
              <a:off x="2455462" y="4220751"/>
              <a:ext cx="3651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4" name="AutoShape 97"/>
            <p:cNvSpPr>
              <a:spLocks noChangeShapeType="1"/>
            </p:cNvSpPr>
            <p:nvPr/>
          </p:nvSpPr>
          <p:spPr bwMode="auto">
            <a:xfrm>
              <a:off x="848912" y="4225513"/>
              <a:ext cx="25876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5" name="AutoShape 96"/>
            <p:cNvSpPr>
              <a:spLocks noChangeShapeType="1"/>
            </p:cNvSpPr>
            <p:nvPr/>
          </p:nvSpPr>
          <p:spPr bwMode="auto">
            <a:xfrm>
              <a:off x="3403200" y="4217576"/>
              <a:ext cx="25876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7" name="AutoShape 95"/>
            <p:cNvSpPr>
              <a:spLocks noChangeArrowheads="1"/>
            </p:cNvSpPr>
            <p:nvPr/>
          </p:nvSpPr>
          <p:spPr bwMode="auto">
            <a:xfrm>
              <a:off x="821925" y="4177888"/>
              <a:ext cx="90487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8" name="AutoShape 94"/>
            <p:cNvSpPr>
              <a:spLocks noChangeArrowheads="1"/>
            </p:cNvSpPr>
            <p:nvPr/>
          </p:nvSpPr>
          <p:spPr bwMode="auto">
            <a:xfrm>
              <a:off x="1634725" y="4182651"/>
              <a:ext cx="90487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9" name="AutoShape 93"/>
            <p:cNvSpPr>
              <a:spLocks noChangeArrowheads="1"/>
            </p:cNvSpPr>
            <p:nvPr/>
          </p:nvSpPr>
          <p:spPr bwMode="auto">
            <a:xfrm>
              <a:off x="2820587" y="4173126"/>
              <a:ext cx="90488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1" name="AutoShape 92"/>
            <p:cNvSpPr>
              <a:spLocks noChangeArrowheads="1"/>
            </p:cNvSpPr>
            <p:nvPr/>
          </p:nvSpPr>
          <p:spPr bwMode="auto">
            <a:xfrm>
              <a:off x="3661962" y="4171538"/>
              <a:ext cx="90488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2" name="AutoShape 91"/>
            <p:cNvSpPr>
              <a:spLocks noChangeShapeType="1"/>
            </p:cNvSpPr>
            <p:nvPr/>
          </p:nvSpPr>
          <p:spPr bwMode="auto">
            <a:xfrm>
              <a:off x="1725212" y="4225513"/>
              <a:ext cx="3778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" name="AutoShape 90"/>
            <p:cNvSpPr>
              <a:spLocks noChangeShapeType="1"/>
            </p:cNvSpPr>
            <p:nvPr/>
          </p:nvSpPr>
          <p:spPr bwMode="auto">
            <a:xfrm>
              <a:off x="2911075" y="4217576"/>
              <a:ext cx="12541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" name="Rectangle 179"/>
            <p:cNvSpPr>
              <a:spLocks noChangeArrowheads="1"/>
            </p:cNvSpPr>
            <p:nvPr/>
          </p:nvSpPr>
          <p:spPr bwMode="auto">
            <a:xfrm>
              <a:off x="4411262" y="3968338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8" name="Rectangle 187"/>
            <p:cNvSpPr>
              <a:spLocks noChangeArrowheads="1"/>
            </p:cNvSpPr>
            <p:nvPr/>
          </p:nvSpPr>
          <p:spPr bwMode="auto">
            <a:xfrm>
              <a:off x="4411262" y="4273138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ttangolo 131"/>
              <p:cNvSpPr/>
              <p:nvPr/>
            </p:nvSpPr>
            <p:spPr>
              <a:xfrm>
                <a:off x="4228022" y="3707720"/>
                <a:ext cx="688971" cy="347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132" name="Rettangolo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022" y="3707720"/>
                <a:ext cx="688971" cy="347916"/>
              </a:xfrm>
              <a:prstGeom prst="rect">
                <a:avLst/>
              </a:prstGeom>
              <a:blipFill>
                <a:blip r:embed="rId14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ttangolo 132"/>
              <p:cNvSpPr/>
              <p:nvPr/>
            </p:nvSpPr>
            <p:spPr>
              <a:xfrm>
                <a:off x="7628119" y="3683029"/>
                <a:ext cx="688971" cy="347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133" name="Rettangolo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119" y="3683029"/>
                <a:ext cx="688971" cy="347916"/>
              </a:xfrm>
              <a:prstGeom prst="rect">
                <a:avLst/>
              </a:prstGeom>
              <a:blipFill>
                <a:blip r:embed="rId15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/>
              <p:cNvSpPr/>
              <p:nvPr/>
            </p:nvSpPr>
            <p:spPr>
              <a:xfrm>
                <a:off x="4212220" y="4420862"/>
                <a:ext cx="3333220" cy="6577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</m:e>
                      </m:acc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𝑡𝑢𝑏𝑜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𝑖𝑠𝑜𝑙𝑎𝑛𝑡𝑒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h𝑒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Rettango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220" y="4420862"/>
                <a:ext cx="3333220" cy="65774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4" name="Gruppo 133"/>
          <p:cNvGrpSpPr/>
          <p:nvPr/>
        </p:nvGrpSpPr>
        <p:grpSpPr>
          <a:xfrm rot="2846821">
            <a:off x="5174126" y="4763085"/>
            <a:ext cx="485775" cy="485775"/>
            <a:chOff x="19561" y="0"/>
            <a:chExt cx="485775" cy="485775"/>
          </a:xfrm>
        </p:grpSpPr>
        <p:cxnSp>
          <p:nvCxnSpPr>
            <p:cNvPr id="135" name="Connettore 1 96"/>
            <p:cNvCxnSpPr/>
            <p:nvPr/>
          </p:nvCxnSpPr>
          <p:spPr>
            <a:xfrm>
              <a:off x="238125" y="0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1 97"/>
            <p:cNvCxnSpPr/>
            <p:nvPr/>
          </p:nvCxnSpPr>
          <p:spPr>
            <a:xfrm rot="5400000">
              <a:off x="262449" y="-23147"/>
              <a:ext cx="0" cy="4857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 Box 167"/>
          <p:cNvSpPr txBox="1">
            <a:spLocks noChangeArrowheads="1"/>
          </p:cNvSpPr>
          <p:nvPr/>
        </p:nvSpPr>
        <p:spPr bwMode="auto">
          <a:xfrm>
            <a:off x="6596624" y="3216415"/>
            <a:ext cx="4079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lang="it-IT" sz="1200" baseline="-30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8" name="Gruppo 167">
            <a:extLst>
              <a:ext uri="{FF2B5EF4-FFF2-40B4-BE49-F238E27FC236}">
                <a16:creationId xmlns:a16="http://schemas.microsoft.com/office/drawing/2014/main" id="{3E7621AB-1027-4C04-8119-ED10F892C11E}"/>
              </a:ext>
            </a:extLst>
          </p:cNvPr>
          <p:cNvGrpSpPr/>
          <p:nvPr/>
        </p:nvGrpSpPr>
        <p:grpSpPr>
          <a:xfrm>
            <a:off x="11009219" y="4551627"/>
            <a:ext cx="780867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12EA2A1C-DB2A-4A18-8719-171797FC82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810B969B-78A5-4FFB-B7FF-8F6CCAC88D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BA75FD97-AEAE-4153-BBB2-3B45827A9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78D383FE-6893-42DE-A7A1-2D4F306EF7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50FF216C-C090-4989-ADF9-28E7D202B7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F47F135A-AB78-436F-BB2A-7B3E76B4B6A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</p:grpSp>
      <p:sp>
        <p:nvSpPr>
          <p:cNvPr id="145" name="Fumetto 3 168">
            <a:extLst>
              <a:ext uri="{FF2B5EF4-FFF2-40B4-BE49-F238E27FC236}">
                <a16:creationId xmlns:a16="http://schemas.microsoft.com/office/drawing/2014/main" id="{9FAAA3D1-F8E9-41F3-AA63-B96661D4C6DB}"/>
              </a:ext>
            </a:extLst>
          </p:cNvPr>
          <p:cNvSpPr/>
          <p:nvPr/>
        </p:nvSpPr>
        <p:spPr>
          <a:xfrm>
            <a:off x="9408775" y="1479028"/>
            <a:ext cx="2853350" cy="2857119"/>
          </a:xfrm>
          <a:prstGeom prst="wedgeEllipseCallout">
            <a:avLst>
              <a:gd name="adj1" fmla="val 16433"/>
              <a:gd name="adj2" fmla="val 6108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La resistenza conduttiva dovuta alla tubazione è </a:t>
            </a:r>
            <a:r>
              <a:rPr lang="it-IT" dirty="0" err="1" smtClean="0">
                <a:solidFill>
                  <a:schemeClr val="bg1"/>
                </a:solidFill>
              </a:rPr>
              <a:t>trsacurabile</a:t>
            </a:r>
            <a:r>
              <a:rPr lang="it-IT" dirty="0" smtClean="0">
                <a:solidFill>
                  <a:schemeClr val="bg1"/>
                </a:solidFill>
              </a:rPr>
              <a:t> rispetto a quella dell’isolante e quella esterna.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46" name="Rettangolo 145"/>
          <p:cNvSpPr/>
          <p:nvPr/>
        </p:nvSpPr>
        <p:spPr>
          <a:xfrm>
            <a:off x="8126206" y="4582850"/>
            <a:ext cx="2700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È importante sottolineare che, nel caso di geometria cilindrica, l’area di scambio non è costante.</a:t>
            </a:r>
            <a:endParaRPr lang="it-IT" dirty="0"/>
          </a:p>
        </p:txBody>
      </p:sp>
      <p:sp>
        <p:nvSpPr>
          <p:cNvPr id="147" name="Arc 10"/>
          <p:cNvSpPr>
            <a:spLocks/>
          </p:cNvSpPr>
          <p:nvPr/>
        </p:nvSpPr>
        <p:spPr bwMode="auto">
          <a:xfrm flipV="1">
            <a:off x="1516896" y="3846318"/>
            <a:ext cx="83604" cy="5286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48" name="Oggetto 1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746891"/>
              </p:ext>
            </p:extLst>
          </p:nvPr>
        </p:nvGraphicFramePr>
        <p:xfrm>
          <a:off x="1283359" y="3442221"/>
          <a:ext cx="4064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17" imgW="291960" imgH="228600" progId="Equation.DSMT4">
                  <p:embed/>
                </p:oleObj>
              </mc:Choice>
              <mc:Fallback>
                <p:oleObj name="Equation" r:id="rId17" imgW="291960" imgH="228600" progId="Equation.DSMT4">
                  <p:embed/>
                  <p:pic>
                    <p:nvPicPr>
                      <p:cNvPr id="91" name="Oggetto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359" y="3442221"/>
                        <a:ext cx="40640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24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32" grpId="0"/>
      <p:bldP spid="133" grpId="0"/>
      <p:bldP spid="16" grpId="0"/>
      <p:bldP spid="145" grpId="0" animBg="1"/>
      <p:bldP spid="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n°2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21" y="2144207"/>
            <a:ext cx="1432684" cy="3391194"/>
          </a:xfrm>
          <a:prstGeom prst="rect">
            <a:avLst/>
          </a:prstGeom>
        </p:spPr>
      </p:pic>
      <p:sp>
        <p:nvSpPr>
          <p:cNvPr id="94" name="Arc 11"/>
          <p:cNvSpPr>
            <a:spLocks/>
          </p:cNvSpPr>
          <p:nvPr/>
        </p:nvSpPr>
        <p:spPr bwMode="auto">
          <a:xfrm flipH="1" flipV="1">
            <a:off x="2256115" y="3853509"/>
            <a:ext cx="111998" cy="5286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1911"/>
              </p:ext>
            </p:extLst>
          </p:nvPr>
        </p:nvGraphicFramePr>
        <p:xfrm>
          <a:off x="2197378" y="3404482"/>
          <a:ext cx="4587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34" name="Ogget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378" y="3404482"/>
                        <a:ext cx="45878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Connettore 2 34"/>
          <p:cNvCxnSpPr/>
          <p:nvPr/>
        </p:nvCxnSpPr>
        <p:spPr>
          <a:xfrm flipV="1">
            <a:off x="1382732" y="5380659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rot="16200000" flipV="1">
            <a:off x="333654" y="4356386"/>
            <a:ext cx="2049979" cy="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tangolo 36"/>
              <p:cNvSpPr/>
              <p:nvPr/>
            </p:nvSpPr>
            <p:spPr>
              <a:xfrm>
                <a:off x="568091" y="3404482"/>
                <a:ext cx="5455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it-IT" sz="1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[°C]</a:t>
                </a:r>
              </a:p>
            </p:txBody>
          </p:sp>
        </mc:Choice>
        <mc:Fallback xmlns="">
          <p:sp>
            <p:nvSpPr>
              <p:cNvPr id="37" name="Rettango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91" y="3404482"/>
                <a:ext cx="545534" cy="276999"/>
              </a:xfrm>
              <a:prstGeom prst="rect">
                <a:avLst/>
              </a:prstGeom>
              <a:blipFill>
                <a:blip r:embed="rId7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asellaDiTesto 37"/>
          <p:cNvSpPr txBox="1"/>
          <p:nvPr/>
        </p:nvSpPr>
        <p:spPr>
          <a:xfrm>
            <a:off x="1894046" y="2313833"/>
            <a:ext cx="4740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ttangolo 38"/>
              <p:cNvSpPr/>
              <p:nvPr/>
            </p:nvSpPr>
            <p:spPr>
              <a:xfrm>
                <a:off x="2840277" y="5343949"/>
                <a:ext cx="57381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[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it-IT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it-IT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Rettangolo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277" y="5343949"/>
                <a:ext cx="573811" cy="276999"/>
              </a:xfrm>
              <a:prstGeom prst="rect">
                <a:avLst/>
              </a:prstGeom>
              <a:blipFill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e 13"/>
          <p:cNvSpPr/>
          <p:nvPr/>
        </p:nvSpPr>
        <p:spPr>
          <a:xfrm>
            <a:off x="1682342" y="3936569"/>
            <a:ext cx="67321" cy="54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ttangolo 39"/>
              <p:cNvSpPr/>
              <p:nvPr/>
            </p:nvSpPr>
            <p:spPr>
              <a:xfrm>
                <a:off x="1380097" y="3641979"/>
                <a:ext cx="3617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Rettangolo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097" y="3641979"/>
                <a:ext cx="36170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ttangolo 40"/>
              <p:cNvSpPr/>
              <p:nvPr/>
            </p:nvSpPr>
            <p:spPr>
              <a:xfrm>
                <a:off x="2046020" y="4106821"/>
                <a:ext cx="3652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it-IT" sz="12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Rettangolo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020" y="4106821"/>
                <a:ext cx="365292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e 41"/>
          <p:cNvSpPr/>
          <p:nvPr/>
        </p:nvSpPr>
        <p:spPr>
          <a:xfrm>
            <a:off x="2104322" y="4343765"/>
            <a:ext cx="67321" cy="54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/>
              <p:cNvSpPr/>
              <p:nvPr/>
            </p:nvSpPr>
            <p:spPr>
              <a:xfrm>
                <a:off x="3797012" y="2599001"/>
                <a:ext cx="5258486" cy="737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isolante</m:t>
                        </m:r>
                      </m:sub>
                    </m:sSub>
                    <m:r>
                      <a:rPr lang="it-IT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𝑖𝑠𝑜𝑙𝑎𝑛𝑡𝑒</m:t>
                            </m:r>
                          </m:sub>
                        </m:sSub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𝑖𝑠𝑜𝑙𝑎𝑛𝑡𝑒</m:t>
                            </m:r>
                          </m:sub>
                        </m:sSub>
                      </m:den>
                    </m:f>
                    <m:r>
                      <a:rPr lang="it-IT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it-I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13.7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sSup>
                                      <m:sSup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e>
                                      <m:sup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𝑠</m:t>
                                    </m:r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13.7</m:t>
                                    </m:r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sSup>
                                      <m:sSup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e>
                                      <m:sup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0,038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r>
                  <a:rPr lang="it-IT" dirty="0" smtClean="0"/>
                  <a:t>    </a:t>
                </a:r>
                <a:endParaRPr lang="it-IT" dirty="0"/>
              </a:p>
            </p:txBody>
          </p:sp>
        </mc:Choice>
        <mc:Fallback xmlns="">
          <p:sp>
            <p:nvSpPr>
              <p:cNvPr id="16" name="Rettango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012" y="2599001"/>
                <a:ext cx="5258486" cy="7375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tangolo 24"/>
              <p:cNvSpPr/>
              <p:nvPr/>
            </p:nvSpPr>
            <p:spPr>
              <a:xfrm>
                <a:off x="3960159" y="3821794"/>
                <a:ext cx="4080091" cy="519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he</m:t>
                        </m:r>
                      </m:sub>
                    </m:sSub>
                    <m:r>
                      <a:rPr lang="it-IT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 ∙</m:t>
                            </m:r>
                          </m:sub>
                        </m:s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h𝑒</m:t>
                        </m:r>
                      </m:den>
                    </m:f>
                    <m:r>
                      <a:rPr lang="it-IT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∙2∙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∙10∙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13.7∙</m:t>
                            </m:r>
                            <m:sSup>
                              <m:sSupPr>
                                <m:ctrlP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r>
                  <a:rPr lang="it-IT" dirty="0" smtClean="0"/>
                  <a:t>    </a:t>
                </a:r>
                <a:endParaRPr lang="it-IT" dirty="0"/>
              </a:p>
            </p:txBody>
          </p:sp>
        </mc:Choice>
        <mc:Fallback xmlns="">
          <p:sp>
            <p:nvSpPr>
              <p:cNvPr id="25" name="Rettango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159" y="3821794"/>
                <a:ext cx="4080091" cy="519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7540128" y="1262887"/>
                <a:ext cx="2487604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𝑖𝑠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=2∙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𝑖𝑠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128" y="1262887"/>
                <a:ext cx="2487604" cy="3815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2656165" y="1176964"/>
                <a:ext cx="3526863" cy="854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𝑖𝑠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13.7∙</m:t>
                                      </m:r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i="0">
                                              <a:latin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  <m:sup>
                                          <m:r>
                                            <a:rPr lang="it-IT" i="0">
                                              <a:latin typeface="Cambria Math" panose="02040503050406030204" pitchFamily="18" charset="0"/>
                                            </a:rPr>
                                            <m:t>−3</m:t>
                                          </m:r>
                                        </m:sup>
                                      </m:sSup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13.7∙</m:t>
                                      </m:r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i="0">
                                              <a:latin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  <m:sup>
                                          <m:r>
                                            <a:rPr lang="it-IT" i="0">
                                              <a:latin typeface="Cambria Math" panose="02040503050406030204" pitchFamily="18" charset="0"/>
                                            </a:rPr>
                                            <m:t>−3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begChr m:val="["/>
                          <m:endChr m:val="]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165" y="1176964"/>
                <a:ext cx="3526863" cy="8545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tangolo 27"/>
              <p:cNvSpPr/>
              <p:nvPr/>
            </p:nvSpPr>
            <p:spPr>
              <a:xfrm>
                <a:off x="3773372" y="4803368"/>
                <a:ext cx="2517612" cy="6577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𝑛𝑒𝑤</m:t>
                              </m:r>
                            </m:sub>
                          </m:sSub>
                        </m:e>
                      </m:acc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𝑖𝑠𝑜𝑙𝑎𝑛𝑡𝑒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h𝑒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8" name="Rettango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372" y="4803368"/>
                <a:ext cx="2517612" cy="65774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ccia a destra 9"/>
          <p:cNvSpPr/>
          <p:nvPr/>
        </p:nvSpPr>
        <p:spPr>
          <a:xfrm>
            <a:off x="6391624" y="4961854"/>
            <a:ext cx="517287" cy="324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7123086" y="4939426"/>
            <a:ext cx="213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Calibri"/>
                <a:cs typeface="Times New Roman"/>
              </a:rPr>
              <a:t>s = 30.4 mm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8602115" y="3402306"/>
            <a:ext cx="34134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Poiché l’equazione precedente non è immediatamente esplicitabile rispetto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ad s,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che compare a numeratore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e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a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denominatore,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è necessario procedere alla sua determinazione per tentativi, cercando di far sì che la parte sinistra dell’equazione coincida con la parte destra. </a:t>
            </a:r>
          </a:p>
        </p:txBody>
      </p:sp>
    </p:spTree>
    <p:extLst>
      <p:ext uri="{BB962C8B-B14F-4D97-AF65-F5344CB8AC3E}">
        <p14:creationId xmlns:p14="http://schemas.microsoft.com/office/powerpoint/2010/main" val="34177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8" grpId="0"/>
      <p:bldP spid="9" grpId="0"/>
      <p:bldP spid="28" grpId="0"/>
      <p:bldP spid="10" grpId="0" animBg="1"/>
      <p:bldP spid="1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57225"/>
          </a:xfrm>
          <a:prstGeom prst="rect">
            <a:avLst/>
          </a:prstGeom>
          <a:gradFill flip="none" rotWithShape="1">
            <a:gsLst>
              <a:gs pos="39000">
                <a:schemeClr val="accent1"/>
              </a:gs>
              <a:gs pos="7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732" y="0"/>
            <a:ext cx="2164268" cy="88399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6230984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9000">
                <a:schemeClr val="accent1">
                  <a:lumMod val="60000"/>
                  <a:lumOff val="40000"/>
                </a:schemeClr>
              </a:gs>
              <a:gs pos="42000">
                <a:schemeClr val="accent1">
                  <a:lumMod val="75000"/>
                </a:schemeClr>
              </a:gs>
              <a:gs pos="89000">
                <a:schemeClr val="accent2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8377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ESERCITAZIONE n°3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950822" y="6374674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TRASMISSIONE DEL CALORE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027732" y="6365127"/>
            <a:ext cx="2098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Ing. Carmela CONCILIO</a:t>
            </a:r>
            <a:endParaRPr lang="it-I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Titolo 2">
            <a:extLst>
              <a:ext uri="{FF2B5EF4-FFF2-40B4-BE49-F238E27FC236}">
                <a16:creationId xmlns:a16="http://schemas.microsoft.com/office/drawing/2014/main" id="{6C89E1F2-347B-4D12-8E56-DD282DB36AF2}"/>
              </a:ext>
            </a:extLst>
          </p:cNvPr>
          <p:cNvSpPr txBox="1">
            <a:spLocks/>
          </p:cNvSpPr>
          <p:nvPr/>
        </p:nvSpPr>
        <p:spPr>
          <a:xfrm>
            <a:off x="269410" y="328612"/>
            <a:ext cx="107442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Geometria cilindrica</a:t>
            </a:r>
            <a:endParaRPr lang="it-IT" sz="2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it-IT" sz="2400" b="0" i="1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Esercizio n°2</a:t>
            </a:r>
            <a:endParaRPr lang="it-IT" sz="2400" b="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/>
            </a:r>
            <a:br>
              <a:rPr lang="it-IT" sz="2400" dirty="0">
                <a:solidFill>
                  <a:schemeClr val="bg1"/>
                </a:solidFill>
              </a:rPr>
            </a:br>
            <a:endParaRPr lang="it-IT" sz="2400" b="0" i="1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8192936" y="970373"/>
            <a:ext cx="4568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H</a:t>
            </a:r>
            <a:r>
              <a:rPr lang="it-IT" dirty="0" smtClean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 &gt;&gt;Re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8207346" y="20218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>Assenza di generazione</a:t>
            </a:r>
          </a:p>
        </p:txBody>
      </p:sp>
      <p:grpSp>
        <p:nvGrpSpPr>
          <p:cNvPr id="100" name="Gruppo 167">
            <a:extLst>
              <a:ext uri="{FF2B5EF4-FFF2-40B4-BE49-F238E27FC236}">
                <a16:creationId xmlns:a16="http://schemas.microsoft.com/office/drawing/2014/main" id="{3E7621AB-1027-4C04-8119-ED10F892C11E}"/>
              </a:ext>
            </a:extLst>
          </p:cNvPr>
          <p:cNvGrpSpPr/>
          <p:nvPr/>
        </p:nvGrpSpPr>
        <p:grpSpPr>
          <a:xfrm>
            <a:off x="11009219" y="4551627"/>
            <a:ext cx="780867" cy="1701408"/>
            <a:chOff x="11470185" y="5009615"/>
            <a:chExt cx="635283" cy="1486316"/>
          </a:xfrm>
          <a:solidFill>
            <a:schemeClr val="bg1">
              <a:lumMod val="50000"/>
            </a:schemeClr>
          </a:solidFill>
        </p:grpSpPr>
        <p:sp>
          <p:nvSpPr>
            <p:cNvPr id="101" name="Freeform 12">
              <a:extLst>
                <a:ext uri="{FF2B5EF4-FFF2-40B4-BE49-F238E27FC236}">
                  <a16:creationId xmlns:a16="http://schemas.microsoft.com/office/drawing/2014/main" id="{12EA2A1C-DB2A-4A18-8719-171797FC82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72762" y="5255123"/>
              <a:ext cx="317642" cy="258778"/>
            </a:xfrm>
            <a:custGeom>
              <a:avLst/>
              <a:gdLst>
                <a:gd name="T0" fmla="*/ 385 w 590"/>
                <a:gd name="T1" fmla="*/ 169 h 584"/>
                <a:gd name="T2" fmla="*/ 313 w 590"/>
                <a:gd name="T3" fmla="*/ 59 h 584"/>
                <a:gd name="T4" fmla="*/ 240 w 590"/>
                <a:gd name="T5" fmla="*/ 0 h 584"/>
                <a:gd name="T6" fmla="*/ 153 w 590"/>
                <a:gd name="T7" fmla="*/ 0 h 584"/>
                <a:gd name="T8" fmla="*/ 58 w 590"/>
                <a:gd name="T9" fmla="*/ 37 h 584"/>
                <a:gd name="T10" fmla="*/ 15 w 590"/>
                <a:gd name="T11" fmla="*/ 102 h 584"/>
                <a:gd name="T12" fmla="*/ 0 w 590"/>
                <a:gd name="T13" fmla="*/ 190 h 584"/>
                <a:gd name="T14" fmla="*/ 15 w 590"/>
                <a:gd name="T15" fmla="*/ 307 h 584"/>
                <a:gd name="T16" fmla="*/ 72 w 590"/>
                <a:gd name="T17" fmla="*/ 438 h 584"/>
                <a:gd name="T18" fmla="*/ 175 w 590"/>
                <a:gd name="T19" fmla="*/ 526 h 584"/>
                <a:gd name="T20" fmla="*/ 254 w 590"/>
                <a:gd name="T21" fmla="*/ 570 h 584"/>
                <a:gd name="T22" fmla="*/ 335 w 590"/>
                <a:gd name="T23" fmla="*/ 584 h 584"/>
                <a:gd name="T24" fmla="*/ 400 w 590"/>
                <a:gd name="T25" fmla="*/ 563 h 584"/>
                <a:gd name="T26" fmla="*/ 436 w 590"/>
                <a:gd name="T27" fmla="*/ 526 h 584"/>
                <a:gd name="T28" fmla="*/ 459 w 590"/>
                <a:gd name="T29" fmla="*/ 438 h 584"/>
                <a:gd name="T30" fmla="*/ 452 w 590"/>
                <a:gd name="T31" fmla="*/ 336 h 584"/>
                <a:gd name="T32" fmla="*/ 429 w 590"/>
                <a:gd name="T33" fmla="*/ 249 h 584"/>
                <a:gd name="T34" fmla="*/ 574 w 590"/>
                <a:gd name="T35" fmla="*/ 169 h 584"/>
                <a:gd name="T36" fmla="*/ 590 w 590"/>
                <a:gd name="T37" fmla="*/ 133 h 584"/>
                <a:gd name="T38" fmla="*/ 574 w 590"/>
                <a:gd name="T39" fmla="*/ 117 h 584"/>
                <a:gd name="T40" fmla="*/ 414 w 590"/>
                <a:gd name="T41" fmla="*/ 212 h 584"/>
                <a:gd name="T42" fmla="*/ 385 w 590"/>
                <a:gd name="T43" fmla="*/ 169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90" h="584">
                  <a:moveTo>
                    <a:pt x="385" y="169"/>
                  </a:moveTo>
                  <a:lnTo>
                    <a:pt x="313" y="59"/>
                  </a:lnTo>
                  <a:lnTo>
                    <a:pt x="240" y="0"/>
                  </a:lnTo>
                  <a:lnTo>
                    <a:pt x="153" y="0"/>
                  </a:lnTo>
                  <a:lnTo>
                    <a:pt x="58" y="37"/>
                  </a:lnTo>
                  <a:lnTo>
                    <a:pt x="15" y="102"/>
                  </a:lnTo>
                  <a:lnTo>
                    <a:pt x="0" y="190"/>
                  </a:lnTo>
                  <a:lnTo>
                    <a:pt x="15" y="307"/>
                  </a:lnTo>
                  <a:lnTo>
                    <a:pt x="72" y="438"/>
                  </a:lnTo>
                  <a:lnTo>
                    <a:pt x="175" y="526"/>
                  </a:lnTo>
                  <a:lnTo>
                    <a:pt x="254" y="570"/>
                  </a:lnTo>
                  <a:lnTo>
                    <a:pt x="335" y="584"/>
                  </a:lnTo>
                  <a:lnTo>
                    <a:pt x="400" y="563"/>
                  </a:lnTo>
                  <a:lnTo>
                    <a:pt x="436" y="526"/>
                  </a:lnTo>
                  <a:lnTo>
                    <a:pt x="459" y="438"/>
                  </a:lnTo>
                  <a:lnTo>
                    <a:pt x="452" y="336"/>
                  </a:lnTo>
                  <a:lnTo>
                    <a:pt x="429" y="249"/>
                  </a:lnTo>
                  <a:lnTo>
                    <a:pt x="574" y="169"/>
                  </a:lnTo>
                  <a:lnTo>
                    <a:pt x="590" y="133"/>
                  </a:lnTo>
                  <a:lnTo>
                    <a:pt x="574" y="117"/>
                  </a:lnTo>
                  <a:lnTo>
                    <a:pt x="414" y="212"/>
                  </a:lnTo>
                  <a:lnTo>
                    <a:pt x="385" y="169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810B969B-78A5-4FFB-B7FF-8F6CCAC88D4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8288" y="5009615"/>
              <a:ext cx="283608" cy="578602"/>
            </a:xfrm>
            <a:custGeom>
              <a:avLst/>
              <a:gdLst>
                <a:gd name="T0" fmla="*/ 146 w 525"/>
                <a:gd name="T1" fmla="*/ 1102 h 1306"/>
                <a:gd name="T2" fmla="*/ 50 w 525"/>
                <a:gd name="T3" fmla="*/ 1174 h 1306"/>
                <a:gd name="T4" fmla="*/ 22 w 525"/>
                <a:gd name="T5" fmla="*/ 1197 h 1306"/>
                <a:gd name="T6" fmla="*/ 0 w 525"/>
                <a:gd name="T7" fmla="*/ 1248 h 1306"/>
                <a:gd name="T8" fmla="*/ 29 w 525"/>
                <a:gd name="T9" fmla="*/ 1298 h 1306"/>
                <a:gd name="T10" fmla="*/ 58 w 525"/>
                <a:gd name="T11" fmla="*/ 1306 h 1306"/>
                <a:gd name="T12" fmla="*/ 146 w 525"/>
                <a:gd name="T13" fmla="*/ 1277 h 1306"/>
                <a:gd name="T14" fmla="*/ 277 w 525"/>
                <a:gd name="T15" fmla="*/ 1174 h 1306"/>
                <a:gd name="T16" fmla="*/ 394 w 525"/>
                <a:gd name="T17" fmla="*/ 1052 h 1306"/>
                <a:gd name="T18" fmla="*/ 518 w 525"/>
                <a:gd name="T19" fmla="*/ 912 h 1306"/>
                <a:gd name="T20" fmla="*/ 525 w 525"/>
                <a:gd name="T21" fmla="*/ 854 h 1306"/>
                <a:gd name="T22" fmla="*/ 525 w 525"/>
                <a:gd name="T23" fmla="*/ 694 h 1306"/>
                <a:gd name="T24" fmla="*/ 489 w 525"/>
                <a:gd name="T25" fmla="*/ 446 h 1306"/>
                <a:gd name="T26" fmla="*/ 511 w 525"/>
                <a:gd name="T27" fmla="*/ 300 h 1306"/>
                <a:gd name="T28" fmla="*/ 525 w 525"/>
                <a:gd name="T29" fmla="*/ 241 h 1306"/>
                <a:gd name="T30" fmla="*/ 503 w 525"/>
                <a:gd name="T31" fmla="*/ 212 h 1306"/>
                <a:gd name="T32" fmla="*/ 452 w 525"/>
                <a:gd name="T33" fmla="*/ 183 h 1306"/>
                <a:gd name="T34" fmla="*/ 415 w 525"/>
                <a:gd name="T35" fmla="*/ 161 h 1306"/>
                <a:gd name="T36" fmla="*/ 437 w 525"/>
                <a:gd name="T37" fmla="*/ 30 h 1306"/>
                <a:gd name="T38" fmla="*/ 423 w 525"/>
                <a:gd name="T39" fmla="*/ 0 h 1306"/>
                <a:gd name="T40" fmla="*/ 394 w 525"/>
                <a:gd name="T41" fmla="*/ 8 h 1306"/>
                <a:gd name="T42" fmla="*/ 379 w 525"/>
                <a:gd name="T43" fmla="*/ 176 h 1306"/>
                <a:gd name="T44" fmla="*/ 365 w 525"/>
                <a:gd name="T45" fmla="*/ 219 h 1306"/>
                <a:gd name="T46" fmla="*/ 358 w 525"/>
                <a:gd name="T47" fmla="*/ 248 h 1306"/>
                <a:gd name="T48" fmla="*/ 299 w 525"/>
                <a:gd name="T49" fmla="*/ 226 h 1306"/>
                <a:gd name="T50" fmla="*/ 255 w 525"/>
                <a:gd name="T51" fmla="*/ 226 h 1306"/>
                <a:gd name="T52" fmla="*/ 255 w 525"/>
                <a:gd name="T53" fmla="*/ 255 h 1306"/>
                <a:gd name="T54" fmla="*/ 284 w 525"/>
                <a:gd name="T55" fmla="*/ 278 h 1306"/>
                <a:gd name="T56" fmla="*/ 336 w 525"/>
                <a:gd name="T57" fmla="*/ 278 h 1306"/>
                <a:gd name="T58" fmla="*/ 372 w 525"/>
                <a:gd name="T59" fmla="*/ 307 h 1306"/>
                <a:gd name="T60" fmla="*/ 401 w 525"/>
                <a:gd name="T61" fmla="*/ 358 h 1306"/>
                <a:gd name="T62" fmla="*/ 430 w 525"/>
                <a:gd name="T63" fmla="*/ 438 h 1306"/>
                <a:gd name="T64" fmla="*/ 452 w 525"/>
                <a:gd name="T65" fmla="*/ 599 h 1306"/>
                <a:gd name="T66" fmla="*/ 452 w 525"/>
                <a:gd name="T67" fmla="*/ 744 h 1306"/>
                <a:gd name="T68" fmla="*/ 437 w 525"/>
                <a:gd name="T69" fmla="*/ 861 h 1306"/>
                <a:gd name="T70" fmla="*/ 408 w 525"/>
                <a:gd name="T71" fmla="*/ 912 h 1306"/>
                <a:gd name="T72" fmla="*/ 306 w 525"/>
                <a:gd name="T73" fmla="*/ 985 h 1306"/>
                <a:gd name="T74" fmla="*/ 196 w 525"/>
                <a:gd name="T75" fmla="*/ 1052 h 1306"/>
                <a:gd name="T76" fmla="*/ 146 w 525"/>
                <a:gd name="T77" fmla="*/ 1102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5" h="1306">
                  <a:moveTo>
                    <a:pt x="146" y="1102"/>
                  </a:moveTo>
                  <a:lnTo>
                    <a:pt x="50" y="1174"/>
                  </a:lnTo>
                  <a:lnTo>
                    <a:pt x="22" y="1197"/>
                  </a:lnTo>
                  <a:lnTo>
                    <a:pt x="0" y="1248"/>
                  </a:lnTo>
                  <a:lnTo>
                    <a:pt x="29" y="1298"/>
                  </a:lnTo>
                  <a:lnTo>
                    <a:pt x="58" y="1306"/>
                  </a:lnTo>
                  <a:lnTo>
                    <a:pt x="146" y="1277"/>
                  </a:lnTo>
                  <a:lnTo>
                    <a:pt x="277" y="1174"/>
                  </a:lnTo>
                  <a:lnTo>
                    <a:pt x="394" y="1052"/>
                  </a:lnTo>
                  <a:lnTo>
                    <a:pt x="518" y="912"/>
                  </a:lnTo>
                  <a:lnTo>
                    <a:pt x="525" y="854"/>
                  </a:lnTo>
                  <a:lnTo>
                    <a:pt x="525" y="694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1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8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6"/>
                  </a:lnTo>
                  <a:lnTo>
                    <a:pt x="255" y="226"/>
                  </a:lnTo>
                  <a:lnTo>
                    <a:pt x="255" y="255"/>
                  </a:lnTo>
                  <a:lnTo>
                    <a:pt x="284" y="278"/>
                  </a:lnTo>
                  <a:lnTo>
                    <a:pt x="336" y="278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8"/>
                  </a:lnTo>
                  <a:lnTo>
                    <a:pt x="452" y="599"/>
                  </a:lnTo>
                  <a:lnTo>
                    <a:pt x="452" y="744"/>
                  </a:lnTo>
                  <a:lnTo>
                    <a:pt x="437" y="861"/>
                  </a:lnTo>
                  <a:lnTo>
                    <a:pt x="408" y="912"/>
                  </a:lnTo>
                  <a:lnTo>
                    <a:pt x="306" y="985"/>
                  </a:lnTo>
                  <a:lnTo>
                    <a:pt x="196" y="1052"/>
                  </a:lnTo>
                  <a:lnTo>
                    <a:pt x="146" y="1102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BA75FD97-AEAE-4153-BBB2-3B45827A9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849410" y="5543096"/>
              <a:ext cx="256058" cy="347692"/>
            </a:xfrm>
            <a:custGeom>
              <a:avLst/>
              <a:gdLst>
                <a:gd name="T0" fmla="*/ 475 w 475"/>
                <a:gd name="T1" fmla="*/ 21 h 787"/>
                <a:gd name="T2" fmla="*/ 423 w 475"/>
                <a:gd name="T3" fmla="*/ 0 h 787"/>
                <a:gd name="T4" fmla="*/ 313 w 475"/>
                <a:gd name="T5" fmla="*/ 7 h 787"/>
                <a:gd name="T6" fmla="*/ 218 w 475"/>
                <a:gd name="T7" fmla="*/ 80 h 787"/>
                <a:gd name="T8" fmla="*/ 79 w 475"/>
                <a:gd name="T9" fmla="*/ 233 h 787"/>
                <a:gd name="T10" fmla="*/ 7 w 475"/>
                <a:gd name="T11" fmla="*/ 357 h 787"/>
                <a:gd name="T12" fmla="*/ 0 w 475"/>
                <a:gd name="T13" fmla="*/ 401 h 787"/>
                <a:gd name="T14" fmla="*/ 36 w 475"/>
                <a:gd name="T15" fmla="*/ 482 h 787"/>
                <a:gd name="T16" fmla="*/ 115 w 475"/>
                <a:gd name="T17" fmla="*/ 518 h 787"/>
                <a:gd name="T18" fmla="*/ 218 w 475"/>
                <a:gd name="T19" fmla="*/ 561 h 787"/>
                <a:gd name="T20" fmla="*/ 299 w 475"/>
                <a:gd name="T21" fmla="*/ 583 h 787"/>
                <a:gd name="T22" fmla="*/ 335 w 475"/>
                <a:gd name="T23" fmla="*/ 620 h 787"/>
                <a:gd name="T24" fmla="*/ 313 w 475"/>
                <a:gd name="T25" fmla="*/ 671 h 787"/>
                <a:gd name="T26" fmla="*/ 255 w 475"/>
                <a:gd name="T27" fmla="*/ 730 h 787"/>
                <a:gd name="T28" fmla="*/ 182 w 475"/>
                <a:gd name="T29" fmla="*/ 737 h 787"/>
                <a:gd name="T30" fmla="*/ 131 w 475"/>
                <a:gd name="T31" fmla="*/ 714 h 787"/>
                <a:gd name="T32" fmla="*/ 101 w 475"/>
                <a:gd name="T33" fmla="*/ 737 h 787"/>
                <a:gd name="T34" fmla="*/ 108 w 475"/>
                <a:gd name="T35" fmla="*/ 766 h 787"/>
                <a:gd name="T36" fmla="*/ 167 w 475"/>
                <a:gd name="T37" fmla="*/ 787 h 787"/>
                <a:gd name="T38" fmla="*/ 255 w 475"/>
                <a:gd name="T39" fmla="*/ 787 h 787"/>
                <a:gd name="T40" fmla="*/ 335 w 475"/>
                <a:gd name="T41" fmla="*/ 766 h 787"/>
                <a:gd name="T42" fmla="*/ 379 w 475"/>
                <a:gd name="T43" fmla="*/ 737 h 787"/>
                <a:gd name="T44" fmla="*/ 408 w 475"/>
                <a:gd name="T45" fmla="*/ 685 h 787"/>
                <a:gd name="T46" fmla="*/ 423 w 475"/>
                <a:gd name="T47" fmla="*/ 627 h 787"/>
                <a:gd name="T48" fmla="*/ 387 w 475"/>
                <a:gd name="T49" fmla="*/ 575 h 787"/>
                <a:gd name="T50" fmla="*/ 299 w 475"/>
                <a:gd name="T51" fmla="*/ 539 h 787"/>
                <a:gd name="T52" fmla="*/ 196 w 475"/>
                <a:gd name="T53" fmla="*/ 510 h 787"/>
                <a:gd name="T54" fmla="*/ 108 w 475"/>
                <a:gd name="T55" fmla="*/ 460 h 787"/>
                <a:gd name="T56" fmla="*/ 87 w 475"/>
                <a:gd name="T57" fmla="*/ 415 h 787"/>
                <a:gd name="T58" fmla="*/ 101 w 475"/>
                <a:gd name="T59" fmla="*/ 336 h 787"/>
                <a:gd name="T60" fmla="*/ 167 w 475"/>
                <a:gd name="T61" fmla="*/ 233 h 787"/>
                <a:gd name="T62" fmla="*/ 248 w 475"/>
                <a:gd name="T63" fmla="*/ 174 h 787"/>
                <a:gd name="T64" fmla="*/ 372 w 475"/>
                <a:gd name="T65" fmla="*/ 131 h 787"/>
                <a:gd name="T66" fmla="*/ 475 w 475"/>
                <a:gd name="T67" fmla="*/ 109 h 787"/>
                <a:gd name="T68" fmla="*/ 475 w 475"/>
                <a:gd name="T69" fmla="*/ 50 h 787"/>
                <a:gd name="T70" fmla="*/ 475 w 475"/>
                <a:gd name="T71" fmla="*/ 21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5" h="787">
                  <a:moveTo>
                    <a:pt x="475" y="21"/>
                  </a:moveTo>
                  <a:lnTo>
                    <a:pt x="423" y="0"/>
                  </a:lnTo>
                  <a:lnTo>
                    <a:pt x="313" y="7"/>
                  </a:lnTo>
                  <a:lnTo>
                    <a:pt x="218" y="80"/>
                  </a:lnTo>
                  <a:lnTo>
                    <a:pt x="79" y="233"/>
                  </a:lnTo>
                  <a:lnTo>
                    <a:pt x="7" y="357"/>
                  </a:lnTo>
                  <a:lnTo>
                    <a:pt x="0" y="401"/>
                  </a:lnTo>
                  <a:lnTo>
                    <a:pt x="36" y="482"/>
                  </a:lnTo>
                  <a:lnTo>
                    <a:pt x="115" y="518"/>
                  </a:lnTo>
                  <a:lnTo>
                    <a:pt x="218" y="561"/>
                  </a:lnTo>
                  <a:lnTo>
                    <a:pt x="299" y="583"/>
                  </a:lnTo>
                  <a:lnTo>
                    <a:pt x="335" y="620"/>
                  </a:lnTo>
                  <a:lnTo>
                    <a:pt x="313" y="671"/>
                  </a:lnTo>
                  <a:lnTo>
                    <a:pt x="255" y="730"/>
                  </a:lnTo>
                  <a:lnTo>
                    <a:pt x="182" y="737"/>
                  </a:lnTo>
                  <a:lnTo>
                    <a:pt x="131" y="714"/>
                  </a:lnTo>
                  <a:lnTo>
                    <a:pt x="101" y="737"/>
                  </a:lnTo>
                  <a:lnTo>
                    <a:pt x="108" y="766"/>
                  </a:lnTo>
                  <a:lnTo>
                    <a:pt x="167" y="787"/>
                  </a:lnTo>
                  <a:lnTo>
                    <a:pt x="255" y="787"/>
                  </a:lnTo>
                  <a:lnTo>
                    <a:pt x="335" y="766"/>
                  </a:lnTo>
                  <a:lnTo>
                    <a:pt x="379" y="737"/>
                  </a:lnTo>
                  <a:lnTo>
                    <a:pt x="408" y="685"/>
                  </a:lnTo>
                  <a:lnTo>
                    <a:pt x="423" y="627"/>
                  </a:lnTo>
                  <a:lnTo>
                    <a:pt x="387" y="575"/>
                  </a:lnTo>
                  <a:lnTo>
                    <a:pt x="299" y="539"/>
                  </a:lnTo>
                  <a:lnTo>
                    <a:pt x="196" y="510"/>
                  </a:lnTo>
                  <a:lnTo>
                    <a:pt x="108" y="460"/>
                  </a:lnTo>
                  <a:lnTo>
                    <a:pt x="87" y="415"/>
                  </a:lnTo>
                  <a:lnTo>
                    <a:pt x="101" y="336"/>
                  </a:lnTo>
                  <a:lnTo>
                    <a:pt x="167" y="233"/>
                  </a:lnTo>
                  <a:lnTo>
                    <a:pt x="248" y="174"/>
                  </a:lnTo>
                  <a:lnTo>
                    <a:pt x="372" y="131"/>
                  </a:lnTo>
                  <a:lnTo>
                    <a:pt x="475" y="109"/>
                  </a:lnTo>
                  <a:lnTo>
                    <a:pt x="475" y="50"/>
                  </a:lnTo>
                  <a:lnTo>
                    <a:pt x="475" y="21"/>
                  </a:lnTo>
                  <a:close/>
                </a:path>
              </a:pathLst>
            </a:cu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4" name="Freeform 15">
              <a:extLst>
                <a:ext uri="{FF2B5EF4-FFF2-40B4-BE49-F238E27FC236}">
                  <a16:creationId xmlns:a16="http://schemas.microsoft.com/office/drawing/2014/main" id="{78D383FE-6893-42DE-A7A1-2D4F306EF7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656556" y="5527171"/>
              <a:ext cx="239852" cy="428643"/>
            </a:xfrm>
            <a:custGeom>
              <a:avLst/>
              <a:gdLst>
                <a:gd name="T0" fmla="*/ 386 w 444"/>
                <a:gd name="T1" fmla="*/ 305 h 969"/>
                <a:gd name="T2" fmla="*/ 342 w 444"/>
                <a:gd name="T3" fmla="*/ 124 h 969"/>
                <a:gd name="T4" fmla="*/ 291 w 444"/>
                <a:gd name="T5" fmla="*/ 36 h 969"/>
                <a:gd name="T6" fmla="*/ 182 w 444"/>
                <a:gd name="T7" fmla="*/ 0 h 969"/>
                <a:gd name="T8" fmla="*/ 72 w 444"/>
                <a:gd name="T9" fmla="*/ 14 h 969"/>
                <a:gd name="T10" fmla="*/ 21 w 444"/>
                <a:gd name="T11" fmla="*/ 109 h 969"/>
                <a:gd name="T12" fmla="*/ 29 w 444"/>
                <a:gd name="T13" fmla="*/ 226 h 969"/>
                <a:gd name="T14" fmla="*/ 57 w 444"/>
                <a:gd name="T15" fmla="*/ 415 h 969"/>
                <a:gd name="T16" fmla="*/ 57 w 444"/>
                <a:gd name="T17" fmla="*/ 582 h 969"/>
                <a:gd name="T18" fmla="*/ 21 w 444"/>
                <a:gd name="T19" fmla="*/ 728 h 969"/>
                <a:gd name="T20" fmla="*/ 0 w 444"/>
                <a:gd name="T21" fmla="*/ 809 h 969"/>
                <a:gd name="T22" fmla="*/ 14 w 444"/>
                <a:gd name="T23" fmla="*/ 881 h 969"/>
                <a:gd name="T24" fmla="*/ 65 w 444"/>
                <a:gd name="T25" fmla="*/ 919 h 969"/>
                <a:gd name="T26" fmla="*/ 131 w 444"/>
                <a:gd name="T27" fmla="*/ 955 h 969"/>
                <a:gd name="T28" fmla="*/ 196 w 444"/>
                <a:gd name="T29" fmla="*/ 969 h 969"/>
                <a:gd name="T30" fmla="*/ 277 w 444"/>
                <a:gd name="T31" fmla="*/ 969 h 969"/>
                <a:gd name="T32" fmla="*/ 372 w 444"/>
                <a:gd name="T33" fmla="*/ 896 h 969"/>
                <a:gd name="T34" fmla="*/ 444 w 444"/>
                <a:gd name="T35" fmla="*/ 743 h 969"/>
                <a:gd name="T36" fmla="*/ 437 w 444"/>
                <a:gd name="T37" fmla="*/ 604 h 969"/>
                <a:gd name="T38" fmla="*/ 394 w 444"/>
                <a:gd name="T39" fmla="*/ 444 h 969"/>
                <a:gd name="T40" fmla="*/ 386 w 444"/>
                <a:gd name="T41" fmla="*/ 305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4" h="969">
                  <a:moveTo>
                    <a:pt x="386" y="305"/>
                  </a:moveTo>
                  <a:lnTo>
                    <a:pt x="342" y="124"/>
                  </a:lnTo>
                  <a:lnTo>
                    <a:pt x="291" y="36"/>
                  </a:lnTo>
                  <a:lnTo>
                    <a:pt x="182" y="0"/>
                  </a:lnTo>
                  <a:lnTo>
                    <a:pt x="72" y="14"/>
                  </a:lnTo>
                  <a:lnTo>
                    <a:pt x="21" y="109"/>
                  </a:lnTo>
                  <a:lnTo>
                    <a:pt x="29" y="226"/>
                  </a:lnTo>
                  <a:lnTo>
                    <a:pt x="57" y="415"/>
                  </a:lnTo>
                  <a:lnTo>
                    <a:pt x="57" y="582"/>
                  </a:lnTo>
                  <a:lnTo>
                    <a:pt x="21" y="728"/>
                  </a:lnTo>
                  <a:lnTo>
                    <a:pt x="0" y="809"/>
                  </a:lnTo>
                  <a:lnTo>
                    <a:pt x="14" y="881"/>
                  </a:lnTo>
                  <a:lnTo>
                    <a:pt x="65" y="919"/>
                  </a:lnTo>
                  <a:lnTo>
                    <a:pt x="131" y="955"/>
                  </a:lnTo>
                  <a:lnTo>
                    <a:pt x="196" y="969"/>
                  </a:lnTo>
                  <a:lnTo>
                    <a:pt x="277" y="969"/>
                  </a:lnTo>
                  <a:lnTo>
                    <a:pt x="372" y="896"/>
                  </a:lnTo>
                  <a:lnTo>
                    <a:pt x="444" y="743"/>
                  </a:lnTo>
                  <a:lnTo>
                    <a:pt x="437" y="604"/>
                  </a:lnTo>
                  <a:lnTo>
                    <a:pt x="394" y="444"/>
                  </a:lnTo>
                  <a:lnTo>
                    <a:pt x="386" y="3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id="{50FF216C-C090-4989-ADF9-28E7D202B79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786206" y="5874863"/>
              <a:ext cx="181509" cy="621068"/>
            </a:xfrm>
            <a:custGeom>
              <a:avLst/>
              <a:gdLst>
                <a:gd name="T0" fmla="*/ 322 w 338"/>
                <a:gd name="T1" fmla="*/ 22 h 1402"/>
                <a:gd name="T2" fmla="*/ 235 w 338"/>
                <a:gd name="T3" fmla="*/ 0 h 1402"/>
                <a:gd name="T4" fmla="*/ 183 w 338"/>
                <a:gd name="T5" fmla="*/ 22 h 1402"/>
                <a:gd name="T6" fmla="*/ 162 w 338"/>
                <a:gd name="T7" fmla="*/ 94 h 1402"/>
                <a:gd name="T8" fmla="*/ 183 w 338"/>
                <a:gd name="T9" fmla="*/ 495 h 1402"/>
                <a:gd name="T10" fmla="*/ 183 w 338"/>
                <a:gd name="T11" fmla="*/ 591 h 1402"/>
                <a:gd name="T12" fmla="*/ 154 w 338"/>
                <a:gd name="T13" fmla="*/ 767 h 1402"/>
                <a:gd name="T14" fmla="*/ 147 w 338"/>
                <a:gd name="T15" fmla="*/ 970 h 1402"/>
                <a:gd name="T16" fmla="*/ 162 w 338"/>
                <a:gd name="T17" fmla="*/ 1073 h 1402"/>
                <a:gd name="T18" fmla="*/ 147 w 338"/>
                <a:gd name="T19" fmla="*/ 1130 h 1402"/>
                <a:gd name="T20" fmla="*/ 45 w 338"/>
                <a:gd name="T21" fmla="*/ 1218 h 1402"/>
                <a:gd name="T22" fmla="*/ 0 w 338"/>
                <a:gd name="T23" fmla="*/ 1328 h 1402"/>
                <a:gd name="T24" fmla="*/ 9 w 338"/>
                <a:gd name="T25" fmla="*/ 1364 h 1402"/>
                <a:gd name="T26" fmla="*/ 88 w 338"/>
                <a:gd name="T27" fmla="*/ 1402 h 1402"/>
                <a:gd name="T28" fmla="*/ 110 w 338"/>
                <a:gd name="T29" fmla="*/ 1386 h 1402"/>
                <a:gd name="T30" fmla="*/ 118 w 338"/>
                <a:gd name="T31" fmla="*/ 1321 h 1402"/>
                <a:gd name="T32" fmla="*/ 140 w 338"/>
                <a:gd name="T33" fmla="*/ 1226 h 1402"/>
                <a:gd name="T34" fmla="*/ 176 w 338"/>
                <a:gd name="T35" fmla="*/ 1182 h 1402"/>
                <a:gd name="T36" fmla="*/ 219 w 338"/>
                <a:gd name="T37" fmla="*/ 1153 h 1402"/>
                <a:gd name="T38" fmla="*/ 257 w 338"/>
                <a:gd name="T39" fmla="*/ 1116 h 1402"/>
                <a:gd name="T40" fmla="*/ 264 w 338"/>
                <a:gd name="T41" fmla="*/ 1087 h 1402"/>
                <a:gd name="T42" fmla="*/ 242 w 338"/>
                <a:gd name="T43" fmla="*/ 1051 h 1402"/>
                <a:gd name="T44" fmla="*/ 219 w 338"/>
                <a:gd name="T45" fmla="*/ 1029 h 1402"/>
                <a:gd name="T46" fmla="*/ 205 w 338"/>
                <a:gd name="T47" fmla="*/ 941 h 1402"/>
                <a:gd name="T48" fmla="*/ 219 w 338"/>
                <a:gd name="T49" fmla="*/ 758 h 1402"/>
                <a:gd name="T50" fmla="*/ 271 w 338"/>
                <a:gd name="T51" fmla="*/ 547 h 1402"/>
                <a:gd name="T52" fmla="*/ 322 w 338"/>
                <a:gd name="T53" fmla="*/ 378 h 1402"/>
                <a:gd name="T54" fmla="*/ 338 w 338"/>
                <a:gd name="T55" fmla="*/ 175 h 1402"/>
                <a:gd name="T56" fmla="*/ 322 w 338"/>
                <a:gd name="T57" fmla="*/ 22 h 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8" h="1402">
                  <a:moveTo>
                    <a:pt x="322" y="22"/>
                  </a:moveTo>
                  <a:lnTo>
                    <a:pt x="235" y="0"/>
                  </a:lnTo>
                  <a:lnTo>
                    <a:pt x="183" y="22"/>
                  </a:lnTo>
                  <a:lnTo>
                    <a:pt x="162" y="94"/>
                  </a:lnTo>
                  <a:lnTo>
                    <a:pt x="183" y="495"/>
                  </a:lnTo>
                  <a:lnTo>
                    <a:pt x="183" y="591"/>
                  </a:lnTo>
                  <a:lnTo>
                    <a:pt x="154" y="767"/>
                  </a:lnTo>
                  <a:lnTo>
                    <a:pt x="147" y="970"/>
                  </a:lnTo>
                  <a:lnTo>
                    <a:pt x="162" y="1073"/>
                  </a:lnTo>
                  <a:lnTo>
                    <a:pt x="147" y="1130"/>
                  </a:lnTo>
                  <a:lnTo>
                    <a:pt x="45" y="1218"/>
                  </a:lnTo>
                  <a:lnTo>
                    <a:pt x="0" y="1328"/>
                  </a:lnTo>
                  <a:lnTo>
                    <a:pt x="9" y="1364"/>
                  </a:lnTo>
                  <a:lnTo>
                    <a:pt x="88" y="1402"/>
                  </a:lnTo>
                  <a:lnTo>
                    <a:pt x="110" y="1386"/>
                  </a:lnTo>
                  <a:lnTo>
                    <a:pt x="118" y="1321"/>
                  </a:lnTo>
                  <a:lnTo>
                    <a:pt x="140" y="1226"/>
                  </a:lnTo>
                  <a:lnTo>
                    <a:pt x="176" y="1182"/>
                  </a:lnTo>
                  <a:lnTo>
                    <a:pt x="219" y="1153"/>
                  </a:lnTo>
                  <a:lnTo>
                    <a:pt x="257" y="1116"/>
                  </a:lnTo>
                  <a:lnTo>
                    <a:pt x="264" y="1087"/>
                  </a:lnTo>
                  <a:lnTo>
                    <a:pt x="242" y="1051"/>
                  </a:lnTo>
                  <a:lnTo>
                    <a:pt x="219" y="1029"/>
                  </a:lnTo>
                  <a:lnTo>
                    <a:pt x="205" y="941"/>
                  </a:lnTo>
                  <a:lnTo>
                    <a:pt x="219" y="758"/>
                  </a:lnTo>
                  <a:lnTo>
                    <a:pt x="271" y="547"/>
                  </a:lnTo>
                  <a:lnTo>
                    <a:pt x="322" y="378"/>
                  </a:lnTo>
                  <a:lnTo>
                    <a:pt x="338" y="175"/>
                  </a:lnTo>
                  <a:lnTo>
                    <a:pt x="322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id="{F47F135A-AB78-436F-BB2A-7B3E76B4B6A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70185" y="5874863"/>
              <a:ext cx="299815" cy="522865"/>
            </a:xfrm>
            <a:custGeom>
              <a:avLst/>
              <a:gdLst>
                <a:gd name="T0" fmla="*/ 182 w 555"/>
                <a:gd name="T1" fmla="*/ 175 h 1182"/>
                <a:gd name="T2" fmla="*/ 168 w 555"/>
                <a:gd name="T3" fmla="*/ 58 h 1182"/>
                <a:gd name="T4" fmla="*/ 103 w 555"/>
                <a:gd name="T5" fmla="*/ 0 h 1182"/>
                <a:gd name="T6" fmla="*/ 8 w 555"/>
                <a:gd name="T7" fmla="*/ 8 h 1182"/>
                <a:gd name="T8" fmla="*/ 0 w 555"/>
                <a:gd name="T9" fmla="*/ 58 h 1182"/>
                <a:gd name="T10" fmla="*/ 8 w 555"/>
                <a:gd name="T11" fmla="*/ 168 h 1182"/>
                <a:gd name="T12" fmla="*/ 58 w 555"/>
                <a:gd name="T13" fmla="*/ 335 h 1182"/>
                <a:gd name="T14" fmla="*/ 96 w 555"/>
                <a:gd name="T15" fmla="*/ 459 h 1182"/>
                <a:gd name="T16" fmla="*/ 139 w 555"/>
                <a:gd name="T17" fmla="*/ 627 h 1182"/>
                <a:gd name="T18" fmla="*/ 153 w 555"/>
                <a:gd name="T19" fmla="*/ 772 h 1182"/>
                <a:gd name="T20" fmla="*/ 153 w 555"/>
                <a:gd name="T21" fmla="*/ 889 h 1182"/>
                <a:gd name="T22" fmla="*/ 132 w 555"/>
                <a:gd name="T23" fmla="*/ 977 h 1182"/>
                <a:gd name="T24" fmla="*/ 110 w 555"/>
                <a:gd name="T25" fmla="*/ 1006 h 1182"/>
                <a:gd name="T26" fmla="*/ 110 w 555"/>
                <a:gd name="T27" fmla="*/ 1035 h 1182"/>
                <a:gd name="T28" fmla="*/ 139 w 555"/>
                <a:gd name="T29" fmla="*/ 1080 h 1182"/>
                <a:gd name="T30" fmla="*/ 189 w 555"/>
                <a:gd name="T31" fmla="*/ 1094 h 1182"/>
                <a:gd name="T32" fmla="*/ 270 w 555"/>
                <a:gd name="T33" fmla="*/ 1094 h 1182"/>
                <a:gd name="T34" fmla="*/ 416 w 555"/>
                <a:gd name="T35" fmla="*/ 1130 h 1182"/>
                <a:gd name="T36" fmla="*/ 459 w 555"/>
                <a:gd name="T37" fmla="*/ 1182 h 1182"/>
                <a:gd name="T38" fmla="*/ 526 w 555"/>
                <a:gd name="T39" fmla="*/ 1152 h 1182"/>
                <a:gd name="T40" fmla="*/ 555 w 555"/>
                <a:gd name="T41" fmla="*/ 1080 h 1182"/>
                <a:gd name="T42" fmla="*/ 526 w 555"/>
                <a:gd name="T43" fmla="*/ 1051 h 1182"/>
                <a:gd name="T44" fmla="*/ 402 w 555"/>
                <a:gd name="T45" fmla="*/ 1035 h 1182"/>
                <a:gd name="T46" fmla="*/ 263 w 555"/>
                <a:gd name="T47" fmla="*/ 1035 h 1182"/>
                <a:gd name="T48" fmla="*/ 204 w 555"/>
                <a:gd name="T49" fmla="*/ 1028 h 1182"/>
                <a:gd name="T50" fmla="*/ 189 w 555"/>
                <a:gd name="T51" fmla="*/ 985 h 1182"/>
                <a:gd name="T52" fmla="*/ 204 w 555"/>
                <a:gd name="T53" fmla="*/ 904 h 1182"/>
                <a:gd name="T54" fmla="*/ 213 w 555"/>
                <a:gd name="T55" fmla="*/ 765 h 1182"/>
                <a:gd name="T56" fmla="*/ 197 w 555"/>
                <a:gd name="T57" fmla="*/ 612 h 1182"/>
                <a:gd name="T58" fmla="*/ 175 w 555"/>
                <a:gd name="T59" fmla="*/ 409 h 1182"/>
                <a:gd name="T60" fmla="*/ 182 w 555"/>
                <a:gd name="T61" fmla="*/ 233 h 1182"/>
                <a:gd name="T62" fmla="*/ 182 w 555"/>
                <a:gd name="T63" fmla="*/ 17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55" h="1182">
                  <a:moveTo>
                    <a:pt x="182" y="175"/>
                  </a:moveTo>
                  <a:lnTo>
                    <a:pt x="168" y="58"/>
                  </a:lnTo>
                  <a:lnTo>
                    <a:pt x="103" y="0"/>
                  </a:lnTo>
                  <a:lnTo>
                    <a:pt x="8" y="8"/>
                  </a:lnTo>
                  <a:lnTo>
                    <a:pt x="0" y="58"/>
                  </a:lnTo>
                  <a:lnTo>
                    <a:pt x="8" y="168"/>
                  </a:lnTo>
                  <a:lnTo>
                    <a:pt x="58" y="335"/>
                  </a:lnTo>
                  <a:lnTo>
                    <a:pt x="96" y="459"/>
                  </a:lnTo>
                  <a:lnTo>
                    <a:pt x="139" y="627"/>
                  </a:lnTo>
                  <a:lnTo>
                    <a:pt x="153" y="772"/>
                  </a:lnTo>
                  <a:lnTo>
                    <a:pt x="153" y="889"/>
                  </a:lnTo>
                  <a:lnTo>
                    <a:pt x="132" y="977"/>
                  </a:lnTo>
                  <a:lnTo>
                    <a:pt x="110" y="1006"/>
                  </a:lnTo>
                  <a:lnTo>
                    <a:pt x="110" y="1035"/>
                  </a:lnTo>
                  <a:lnTo>
                    <a:pt x="139" y="1080"/>
                  </a:lnTo>
                  <a:lnTo>
                    <a:pt x="189" y="1094"/>
                  </a:lnTo>
                  <a:lnTo>
                    <a:pt x="270" y="1094"/>
                  </a:lnTo>
                  <a:lnTo>
                    <a:pt x="416" y="1130"/>
                  </a:lnTo>
                  <a:lnTo>
                    <a:pt x="459" y="1182"/>
                  </a:lnTo>
                  <a:lnTo>
                    <a:pt x="526" y="1152"/>
                  </a:lnTo>
                  <a:lnTo>
                    <a:pt x="555" y="1080"/>
                  </a:lnTo>
                  <a:lnTo>
                    <a:pt x="526" y="1051"/>
                  </a:lnTo>
                  <a:lnTo>
                    <a:pt x="402" y="1035"/>
                  </a:lnTo>
                  <a:lnTo>
                    <a:pt x="263" y="1035"/>
                  </a:lnTo>
                  <a:lnTo>
                    <a:pt x="204" y="1028"/>
                  </a:lnTo>
                  <a:lnTo>
                    <a:pt x="189" y="985"/>
                  </a:lnTo>
                  <a:lnTo>
                    <a:pt x="204" y="904"/>
                  </a:lnTo>
                  <a:lnTo>
                    <a:pt x="213" y="765"/>
                  </a:lnTo>
                  <a:lnTo>
                    <a:pt x="197" y="612"/>
                  </a:lnTo>
                  <a:lnTo>
                    <a:pt x="175" y="409"/>
                  </a:lnTo>
                  <a:lnTo>
                    <a:pt x="182" y="233"/>
                  </a:lnTo>
                  <a:lnTo>
                    <a:pt x="182" y="1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sz="1600" b="1">
                <a:solidFill>
                  <a:schemeClr val="lt1"/>
                </a:solidFill>
              </a:endParaRPr>
            </a:p>
          </p:txBody>
        </p:sp>
      </p:grpSp>
      <p:sp>
        <p:nvSpPr>
          <p:cNvPr id="107" name="Fumetto 3 168">
            <a:extLst>
              <a:ext uri="{FF2B5EF4-FFF2-40B4-BE49-F238E27FC236}">
                <a16:creationId xmlns:a16="http://schemas.microsoft.com/office/drawing/2014/main" id="{9FAAA3D1-F8E9-41F3-AA63-B96661D4C6DB}"/>
              </a:ext>
            </a:extLst>
          </p:cNvPr>
          <p:cNvSpPr/>
          <p:nvPr/>
        </p:nvSpPr>
        <p:spPr>
          <a:xfrm>
            <a:off x="9408775" y="1479028"/>
            <a:ext cx="2853350" cy="2857119"/>
          </a:xfrm>
          <a:prstGeom prst="wedgeEllipseCallout">
            <a:avLst>
              <a:gd name="adj1" fmla="val 16433"/>
              <a:gd name="adj2" fmla="val 61082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Analogamente al caso precedente, si identifica il circuito e si calcola la temperatura di parete esterna.</a:t>
            </a:r>
            <a:endParaRPr lang="it-IT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tangolo 14"/>
              <p:cNvSpPr/>
              <p:nvPr/>
            </p:nvSpPr>
            <p:spPr>
              <a:xfrm>
                <a:off x="2981722" y="4796120"/>
                <a:ext cx="6096000" cy="9270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it-IT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𝑖𝑠𝑜𝑙𝑎𝑛𝑡𝑒</m:t>
                          </m:r>
                        </m:sub>
                      </m:sSub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𝑛𝑒𝑤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120−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0.490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∙217.8</m:t>
                      </m:r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3,3°</m:t>
                      </m:r>
                      <m:r>
                        <a:rPr lang="it-I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it-I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ttango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722" y="4796120"/>
                <a:ext cx="6096000" cy="9270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5" name="Gruppo 94"/>
          <p:cNvGrpSpPr/>
          <p:nvPr/>
        </p:nvGrpSpPr>
        <p:grpSpPr>
          <a:xfrm>
            <a:off x="4117975" y="876191"/>
            <a:ext cx="3956050" cy="626049"/>
            <a:chOff x="455212" y="3724877"/>
            <a:chExt cx="3956050" cy="626049"/>
          </a:xfrm>
        </p:grpSpPr>
        <p:sp>
          <p:nvSpPr>
            <p:cNvPr id="96" name="Text Box 169"/>
            <p:cNvSpPr txBox="1">
              <a:spLocks noChangeArrowheads="1"/>
            </p:cNvSpPr>
            <p:nvPr/>
          </p:nvSpPr>
          <p:spPr bwMode="auto">
            <a:xfrm>
              <a:off x="1079100" y="3741326"/>
              <a:ext cx="5508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tubo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 Box 168"/>
            <p:cNvSpPr txBox="1">
              <a:spLocks noChangeArrowheads="1"/>
            </p:cNvSpPr>
            <p:nvPr/>
          </p:nvSpPr>
          <p:spPr bwMode="auto">
            <a:xfrm>
              <a:off x="2898036" y="3724877"/>
              <a:ext cx="637299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he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Text Box 167"/>
            <p:cNvSpPr txBox="1">
              <a:spLocks noChangeArrowheads="1"/>
            </p:cNvSpPr>
            <p:nvPr/>
          </p:nvSpPr>
          <p:spPr bwMode="auto">
            <a:xfrm>
              <a:off x="1495025" y="3907586"/>
              <a:ext cx="407987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lang="it-IT" sz="1200" baseline="-30000" dirty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2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Text Box 165"/>
            <p:cNvSpPr txBox="1">
              <a:spLocks noChangeArrowheads="1"/>
            </p:cNvSpPr>
            <p:nvPr/>
          </p:nvSpPr>
          <p:spPr bwMode="auto">
            <a:xfrm>
              <a:off x="691750" y="3896901"/>
              <a:ext cx="354012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lang="it-IT" sz="1200" baseline="-30000" dirty="0"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1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Text Box 164"/>
            <p:cNvSpPr txBox="1">
              <a:spLocks noChangeArrowheads="1"/>
            </p:cNvSpPr>
            <p:nvPr/>
          </p:nvSpPr>
          <p:spPr bwMode="auto">
            <a:xfrm>
              <a:off x="3519087" y="3908013"/>
              <a:ext cx="35401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T</a:t>
              </a:r>
              <a:r>
                <a:rPr kumimoji="0" lang="it-IT" sz="1200" b="0" i="0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e</a:t>
              </a: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Text Box 163"/>
            <p:cNvSpPr txBox="1">
              <a:spLocks noChangeArrowheads="1"/>
            </p:cNvSpPr>
            <p:nvPr/>
          </p:nvSpPr>
          <p:spPr bwMode="auto">
            <a:xfrm>
              <a:off x="2058587" y="3741326"/>
              <a:ext cx="762000" cy="300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isolante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AutoShape 158"/>
            <p:cNvSpPr>
              <a:spLocks noChangeShapeType="1"/>
            </p:cNvSpPr>
            <p:nvPr/>
          </p:nvSpPr>
          <p:spPr bwMode="auto">
            <a:xfrm>
              <a:off x="455212" y="4228688"/>
              <a:ext cx="3000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2" name="AutoShape 157"/>
            <p:cNvSpPr>
              <a:spLocks noChangeShapeType="1"/>
            </p:cNvSpPr>
            <p:nvPr/>
          </p:nvSpPr>
          <p:spPr bwMode="auto">
            <a:xfrm>
              <a:off x="3842937" y="4223926"/>
              <a:ext cx="30003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53" name="Group 138"/>
            <p:cNvGrpSpPr>
              <a:grpSpLocks/>
            </p:cNvGrpSpPr>
            <p:nvPr/>
          </p:nvGrpSpPr>
          <p:grpSpPr bwMode="auto">
            <a:xfrm>
              <a:off x="1112437" y="4092163"/>
              <a:ext cx="354013" cy="258763"/>
              <a:chOff x="12645" y="3170"/>
              <a:chExt cx="5956" cy="2571"/>
            </a:xfrm>
          </p:grpSpPr>
          <p:grpSp>
            <p:nvGrpSpPr>
              <p:cNvPr id="204" name="Group 148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214" name="Group 153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219" name="AutoShape 1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20" name="AutoShape 155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21" name="AutoShap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15" name="Group 149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216" name="AutoShape 1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17" name="AutoShape 151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18" name="AutoShape 1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205" name="Group 139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206" name="Group 144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211" name="AutoShap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12" name="AutoShape 146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13" name="AutoShape 1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07" name="Group 140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208" name="AutoShape 1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9" name="AutoShape 142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10" name="AutoShape 1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154" name="Group 119"/>
            <p:cNvGrpSpPr>
              <a:grpSpLocks/>
            </p:cNvGrpSpPr>
            <p:nvPr/>
          </p:nvGrpSpPr>
          <p:grpSpPr bwMode="auto">
            <a:xfrm>
              <a:off x="2101450" y="4092163"/>
              <a:ext cx="354012" cy="258763"/>
              <a:chOff x="12645" y="3170"/>
              <a:chExt cx="5956" cy="2571"/>
            </a:xfrm>
          </p:grpSpPr>
          <p:grpSp>
            <p:nvGrpSpPr>
              <p:cNvPr id="186" name="Group 129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196" name="Group 134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201" name="AutoShape 1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2" name="AutoShape 136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3" name="AutoShap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97" name="Group 130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98" name="AutoShap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99" name="AutoShape 132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0" name="AutoShape 1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87" name="Group 120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188" name="Group 125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93" name="AutoShape 1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94" name="AutoShape 127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95" name="AutoShap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89" name="Group 121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90" name="AutoShape 1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91" name="AutoShape 123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92" name="AutoShap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155" name="Group 100"/>
            <p:cNvGrpSpPr>
              <a:grpSpLocks/>
            </p:cNvGrpSpPr>
            <p:nvPr/>
          </p:nvGrpSpPr>
          <p:grpSpPr bwMode="auto">
            <a:xfrm>
              <a:off x="3042837" y="4088988"/>
              <a:ext cx="354013" cy="258763"/>
              <a:chOff x="12645" y="3170"/>
              <a:chExt cx="5956" cy="2571"/>
            </a:xfrm>
          </p:grpSpPr>
          <p:grpSp>
            <p:nvGrpSpPr>
              <p:cNvPr id="168" name="Group 110"/>
              <p:cNvGrpSpPr>
                <a:grpSpLocks/>
              </p:cNvGrpSpPr>
              <p:nvPr/>
            </p:nvGrpSpPr>
            <p:grpSpPr bwMode="auto">
              <a:xfrm>
                <a:off x="12645" y="3170"/>
                <a:ext cx="2978" cy="2569"/>
                <a:chOff x="12645" y="3170"/>
                <a:chExt cx="2978" cy="2569"/>
              </a:xfrm>
            </p:grpSpPr>
            <p:grpSp>
              <p:nvGrpSpPr>
                <p:cNvPr id="178" name="Group 115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83" name="AutoShape 1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4" name="AutoShape 117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5" name="AutoShap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79" name="Group 111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80" name="AutoShape 1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1" name="AutoShape 113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2" name="AutoShape 1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69" name="Group 101"/>
              <p:cNvGrpSpPr>
                <a:grpSpLocks/>
              </p:cNvGrpSpPr>
              <p:nvPr/>
            </p:nvGrpSpPr>
            <p:grpSpPr bwMode="auto">
              <a:xfrm>
                <a:off x="15623" y="3172"/>
                <a:ext cx="2978" cy="2569"/>
                <a:chOff x="12645" y="3170"/>
                <a:chExt cx="2978" cy="2569"/>
              </a:xfrm>
            </p:grpSpPr>
            <p:grpSp>
              <p:nvGrpSpPr>
                <p:cNvPr id="170" name="Group 106"/>
                <p:cNvGrpSpPr>
                  <a:grpSpLocks/>
                </p:cNvGrpSpPr>
                <p:nvPr/>
              </p:nvGrpSpPr>
              <p:grpSpPr bwMode="auto">
                <a:xfrm>
                  <a:off x="12645" y="3170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75" name="AutoShape 1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6" name="AutoShape 108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7" name="AutoShap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71" name="Group 102"/>
                <p:cNvGrpSpPr>
                  <a:grpSpLocks/>
                </p:cNvGrpSpPr>
                <p:nvPr/>
              </p:nvGrpSpPr>
              <p:grpSpPr bwMode="auto">
                <a:xfrm>
                  <a:off x="14134" y="3171"/>
                  <a:ext cx="1489" cy="2568"/>
                  <a:chOff x="12645" y="3170"/>
                  <a:chExt cx="1489" cy="2568"/>
                </a:xfrm>
              </p:grpSpPr>
              <p:sp>
                <p:nvSpPr>
                  <p:cNvPr id="172" name="AutoShap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45" y="3170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3" name="AutoShape 104"/>
                  <p:cNvSpPr>
                    <a:spLocks noChangeShapeType="1"/>
                  </p:cNvSpPr>
                  <p:nvPr/>
                </p:nvSpPr>
                <p:spPr bwMode="auto">
                  <a:xfrm>
                    <a:off x="13012" y="3171"/>
                    <a:ext cx="762" cy="25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4" name="AutoShap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774" y="4448"/>
                    <a:ext cx="360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sp>
          <p:nvSpPr>
            <p:cNvPr id="156" name="AutoShape 99"/>
            <p:cNvSpPr>
              <a:spLocks noChangeShapeType="1"/>
            </p:cNvSpPr>
            <p:nvPr/>
          </p:nvSpPr>
          <p:spPr bwMode="auto">
            <a:xfrm>
              <a:off x="1464862" y="4217576"/>
              <a:ext cx="1651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7" name="AutoShape 98"/>
            <p:cNvSpPr>
              <a:spLocks noChangeShapeType="1"/>
            </p:cNvSpPr>
            <p:nvPr/>
          </p:nvSpPr>
          <p:spPr bwMode="auto">
            <a:xfrm>
              <a:off x="2455462" y="4220751"/>
              <a:ext cx="3651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8" name="AutoShape 97"/>
            <p:cNvSpPr>
              <a:spLocks noChangeShapeType="1"/>
            </p:cNvSpPr>
            <p:nvPr/>
          </p:nvSpPr>
          <p:spPr bwMode="auto">
            <a:xfrm>
              <a:off x="848912" y="4225513"/>
              <a:ext cx="25876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9" name="AutoShape 96"/>
            <p:cNvSpPr>
              <a:spLocks noChangeShapeType="1"/>
            </p:cNvSpPr>
            <p:nvPr/>
          </p:nvSpPr>
          <p:spPr bwMode="auto">
            <a:xfrm>
              <a:off x="3403200" y="4217576"/>
              <a:ext cx="25876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0" name="AutoShape 95"/>
            <p:cNvSpPr>
              <a:spLocks noChangeArrowheads="1"/>
            </p:cNvSpPr>
            <p:nvPr/>
          </p:nvSpPr>
          <p:spPr bwMode="auto">
            <a:xfrm>
              <a:off x="821925" y="4177888"/>
              <a:ext cx="90487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1" name="AutoShape 94"/>
            <p:cNvSpPr>
              <a:spLocks noChangeArrowheads="1"/>
            </p:cNvSpPr>
            <p:nvPr/>
          </p:nvSpPr>
          <p:spPr bwMode="auto">
            <a:xfrm>
              <a:off x="1634725" y="4182651"/>
              <a:ext cx="90487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2" name="AutoShape 93"/>
            <p:cNvSpPr>
              <a:spLocks noChangeArrowheads="1"/>
            </p:cNvSpPr>
            <p:nvPr/>
          </p:nvSpPr>
          <p:spPr bwMode="auto">
            <a:xfrm>
              <a:off x="2820587" y="4173126"/>
              <a:ext cx="90488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3" name="AutoShape 92"/>
            <p:cNvSpPr>
              <a:spLocks noChangeArrowheads="1"/>
            </p:cNvSpPr>
            <p:nvPr/>
          </p:nvSpPr>
          <p:spPr bwMode="auto">
            <a:xfrm>
              <a:off x="3661962" y="4171538"/>
              <a:ext cx="90488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" name="AutoShape 91"/>
            <p:cNvSpPr>
              <a:spLocks noChangeShapeType="1"/>
            </p:cNvSpPr>
            <p:nvPr/>
          </p:nvSpPr>
          <p:spPr bwMode="auto">
            <a:xfrm>
              <a:off x="1725212" y="4225513"/>
              <a:ext cx="3778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5" name="AutoShape 90"/>
            <p:cNvSpPr>
              <a:spLocks noChangeShapeType="1"/>
            </p:cNvSpPr>
            <p:nvPr/>
          </p:nvSpPr>
          <p:spPr bwMode="auto">
            <a:xfrm>
              <a:off x="2911075" y="4217576"/>
              <a:ext cx="12541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6" name="Rectangle 179"/>
            <p:cNvSpPr>
              <a:spLocks noChangeArrowheads="1"/>
            </p:cNvSpPr>
            <p:nvPr/>
          </p:nvSpPr>
          <p:spPr bwMode="auto">
            <a:xfrm>
              <a:off x="4411262" y="3968338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7" name="Rectangle 187"/>
            <p:cNvSpPr>
              <a:spLocks noChangeArrowheads="1"/>
            </p:cNvSpPr>
            <p:nvPr/>
          </p:nvSpPr>
          <p:spPr bwMode="auto">
            <a:xfrm>
              <a:off x="4411262" y="4273138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Rettangolo 221"/>
              <p:cNvSpPr/>
              <p:nvPr/>
            </p:nvSpPr>
            <p:spPr>
              <a:xfrm>
                <a:off x="4043228" y="1502240"/>
                <a:ext cx="688971" cy="347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222" name="Rettangolo 2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28" y="1502240"/>
                <a:ext cx="688971" cy="347916"/>
              </a:xfrm>
              <a:prstGeom prst="rect">
                <a:avLst/>
              </a:prstGeom>
              <a:blipFill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3" name="Rettangolo 222"/>
              <p:cNvSpPr/>
              <p:nvPr/>
            </p:nvSpPr>
            <p:spPr>
              <a:xfrm>
                <a:off x="7367554" y="1461672"/>
                <a:ext cx="688971" cy="347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sub>
                      </m:sSub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223" name="Rettangolo 2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554" y="1461672"/>
                <a:ext cx="688971" cy="347916"/>
              </a:xfrm>
              <a:prstGeom prst="rect">
                <a:avLst/>
              </a:prstGeom>
              <a:blipFill>
                <a:blip r:embed="rId5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" name="Text Box 167"/>
          <p:cNvSpPr txBox="1">
            <a:spLocks noChangeArrowheads="1"/>
          </p:cNvSpPr>
          <p:nvPr/>
        </p:nvSpPr>
        <p:spPr bwMode="auto">
          <a:xfrm>
            <a:off x="6327049" y="1045040"/>
            <a:ext cx="4079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lang="it-IT" sz="1200" baseline="-30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3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1953267" y="3466711"/>
                <a:ext cx="7800982" cy="104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isolante</m:t>
                          </m:r>
                        </m:sub>
                      </m:sSub>
                      <m:r>
                        <a:rPr lang="it-IT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𝑖𝑠𝑜𝑙𝑎𝑛𝑡𝑒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𝑖𝑠𝑜𝑙𝑎𝑛𝑡𝑒</m:t>
                              </m:r>
                            </m:sub>
                          </m:sSub>
                        </m:den>
                      </m:f>
                      <m:r>
                        <a:rPr lang="it-IT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13.7</m:t>
                                      </m:r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  <m:sup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−3</m:t>
                                          </m:r>
                                        </m:sup>
                                      </m:sSup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+30.4∙</m:t>
                                      </m:r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  <m:sup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−3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  <m:t>13.7</m:t>
                                      </m:r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  <m:sup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−3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0,038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∙2∙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den>
                      </m:f>
                      <m:r>
                        <a:rPr lang="it-I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0.490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  <m:r>
                        <a:rPr lang="it-IT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267" y="3466711"/>
                <a:ext cx="7800982" cy="10416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" name="Rettangolo 224"/>
          <p:cNvSpPr/>
          <p:nvPr/>
        </p:nvSpPr>
        <p:spPr>
          <a:xfrm>
            <a:off x="324073" y="1155039"/>
            <a:ext cx="2629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  <a:cs typeface="Calibri" pitchFamily="34" charset="0"/>
              </a:rPr>
              <a:t>Temperatura di parete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4022487" y="854540"/>
            <a:ext cx="2676763" cy="1014015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0" y="2271945"/>
            <a:ext cx="9205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Calibri"/>
                <a:cs typeface="Times New Roman"/>
              </a:rPr>
              <a:t>I vari contributi alla resistenza termica totale hanno peso molto differente tra loro. In particolare, la resistenza termica della tubazione è così piccola rispetto alle altre da essere pressoché trascurabile. </a:t>
            </a:r>
          </a:p>
        </p:txBody>
      </p:sp>
    </p:spTree>
    <p:extLst>
      <p:ext uri="{BB962C8B-B14F-4D97-AF65-F5344CB8AC3E}">
        <p14:creationId xmlns:p14="http://schemas.microsoft.com/office/powerpoint/2010/main" val="416863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2" grpId="0"/>
      <p:bldP spid="223" grpId="0"/>
      <p:bldP spid="224" grpId="0"/>
      <p:bldP spid="9" grpId="0"/>
      <p:bldP spid="225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Welcome to PowerPoint_TP102923943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AF3C2725-E792-40C4-98FD-562AC06C582F}" vid="{94A984C3-3099-431C-9D91-059FD31E71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51E9DC2B1B8F42A2FD7A22D9E10DE9" ma:contentTypeVersion="0" ma:contentTypeDescription="Creare un nuovo documento." ma:contentTypeScope="" ma:versionID="d6277e05c518a7f32fc8858d409c208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fea9b2fbf922795d328deade55af85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D90EDD-2670-4458-98EF-274E309570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54C08CD-D99E-4720-8788-F78DDAB835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6F17B5-DDF7-46B4-A5CB-71445B59C065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769</Words>
  <Application>Microsoft Office PowerPoint</Application>
  <PresentationFormat>Widescreen</PresentationFormat>
  <Paragraphs>257</Paragraphs>
  <Slides>12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Gill Sans MT</vt:lpstr>
      <vt:lpstr>Times New Roman</vt:lpstr>
      <vt:lpstr>Welcome to PowerPoint_TP102923943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2014-10-15T17:58:38Z</dcterms:created>
  <dcterms:modified xsi:type="dcterms:W3CDTF">2021-04-10T10:44:45Z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0x010100E151E9DC2B1B8F42A2FD7A22D9E10DE9</vt:lpwstr>
  </property>
</Properties>
</file>