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4" r:id="rId5"/>
  </p:sldMasterIdLst>
  <p:notesMasterIdLst>
    <p:notesMasterId r:id="rId20"/>
  </p:notesMasterIdLst>
  <p:handoutMasterIdLst>
    <p:handoutMasterId r:id="rId21"/>
  </p:handoutMasterIdLst>
  <p:sldIdLst>
    <p:sldId id="354" r:id="rId6"/>
    <p:sldId id="345" r:id="rId7"/>
    <p:sldId id="366" r:id="rId8"/>
    <p:sldId id="365" r:id="rId9"/>
    <p:sldId id="359" r:id="rId10"/>
    <p:sldId id="360" r:id="rId11"/>
    <p:sldId id="361" r:id="rId12"/>
    <p:sldId id="362" r:id="rId13"/>
    <p:sldId id="363" r:id="rId14"/>
    <p:sldId id="364" r:id="rId15"/>
    <p:sldId id="370" r:id="rId16"/>
    <p:sldId id="368" r:id="rId17"/>
    <p:sldId id="367" r:id="rId18"/>
    <p:sldId id="3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FbJwjRyAV5u7yOQarMQag==" hashData="fpY3Au8hy808XFxPsRaGHzZs+tQkruuK6kRFHxgU6FXPjfYjWK/MWX6ApzGKTum6xAIDTSrr51yfmPAVccRz2g=="/>
  <p:extLst>
    <p:ext uri="{521415D9-36F7-43E2-AB2F-B90AF26B5E84}">
      <p14:sectionLst xmlns:p14="http://schemas.microsoft.com/office/powerpoint/2010/main">
        <p14:section name="lo scenario attuale" id="{B9B51309-D148-4332-87C2-07BE32FBCA3B}">
          <p14:sldIdLst>
            <p14:sldId id="354"/>
            <p14:sldId id="345"/>
            <p14:sldId id="366"/>
            <p14:sldId id="365"/>
            <p14:sldId id="359"/>
            <p14:sldId id="360"/>
            <p14:sldId id="361"/>
            <p14:sldId id="362"/>
            <p14:sldId id="363"/>
            <p14:sldId id="364"/>
            <p14:sldId id="370"/>
            <p14:sldId id="368"/>
            <p14:sldId id="367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ore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66"/>
    <a:srgbClr val="FF6600"/>
    <a:srgbClr val="DD462F"/>
    <a:srgbClr val="E07720"/>
    <a:srgbClr val="0033CC"/>
    <a:srgbClr val="C89800"/>
    <a:srgbClr val="BF9E13"/>
    <a:srgbClr val="C55A11"/>
    <a:srgbClr val="86A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2015" autoAdjust="0"/>
  </p:normalViewPr>
  <p:slideViewPr>
    <p:cSldViewPr snapToGrid="0">
      <p:cViewPr varScale="1">
        <p:scale>
          <a:sx n="81" d="100"/>
          <a:sy n="81" d="100"/>
        </p:scale>
        <p:origin x="605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8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FF7A-B264-4A92-A92B-0F40D4B30006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647D-13B0-4A74-A026-2E81A62251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30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7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9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4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8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o15.officeredir.microsoft.com/r/rlid2013GettingStartedCntrPPT?clid=1040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77886-8E37-4D4E-98BF-4BB472F1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E1F1C3-216F-4933-9EB2-748E96460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E5E781-F99F-4611-A0FC-7BB7CA8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A72D5C-75B9-4D5B-A180-50868EF0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188698-5F3F-40D8-BE87-BE28E6B1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04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A94C1-1755-4674-82DC-69D564E9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7ED66B-6BF6-4D66-B433-B8FADEEC8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A1656D-57E4-42CE-BC1C-C6578301E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1BEE46-32B8-48E8-A300-BBD35A2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9BB3B9-C82C-4F5D-9FDE-E2A998AA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732485-1F79-45CD-8ABC-EDB372D5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32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85DD49-F3A7-4684-8802-913D56F5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899E4-148E-4910-BEC4-1E36EA7B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BA6170-62F4-4182-93C8-E8C294B18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A94F77-17D7-42E9-9C36-08F4174E3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DA9054-BF12-499F-B708-30E5DCFAC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68EFE8-0B7C-4994-9E37-2248124D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80C614-77E0-4C6B-AEC7-CE1ACDB0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C151D5-92C7-4E21-8715-51C5EE58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23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9421C-03B2-4EDE-812C-D4208DCF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BA09F7B-FC91-43E8-8B53-A0A0D0A0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6473AA-E45C-4A12-96E7-C3EA2548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6B3A2F-4EE3-469B-9982-D91A9933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3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E0918C-9396-424A-BC4F-E92F4E01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7EA3C1-4BBA-4527-A06A-A3125C10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54A970-801B-491E-98CA-FD7EF1AC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79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7A7A63-4C17-4519-95E0-874DD50A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79360A-955F-4DC7-9955-1DAC20DD6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C09E0D-AC61-4300-A6B1-4C86CC177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C2C7DD-FE55-4242-9479-F397AB13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7649E1-6232-4625-83D8-3DB9A1BB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A67FB6-FDA4-4BD4-9A0F-2E21B372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0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347C9-3284-4A58-AE0B-A66A17F3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2D317C-70DE-4BB3-9D7B-5E1C0A81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580F5E-4336-418C-B4FC-4A31DCEA3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86557B-066C-4BE4-9A0B-C4E9101B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F67167-5CFB-4FFF-AB8B-6A9F5C57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060622-4AC2-405E-899B-FEA7F539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0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45570-7EA7-437F-9DD9-F03EFE05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7DFF53-A7E0-4BFE-AF02-9D907BB29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4D83FA-0053-480B-940B-B0307BF7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D41308-1E6B-44D8-AF5E-DFA10C2F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C52EC-E78A-403C-A951-CCEF846E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187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8E2944-1B56-43C3-A57F-BC805ADBF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2C8D9EC-AB68-471F-9BC2-B1BD9B973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7153BB-DAD6-4614-AC64-B79216F0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B1A925-5DBA-4E71-8CC3-3AF4ED57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1469DE-D1B9-4850-894D-11F51513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22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cxnSp>
        <p:nvCxnSpPr>
          <p:cNvPr id="8" name="Connettore 1 11">
            <a:extLst>
              <a:ext uri="{FF2B5EF4-FFF2-40B4-BE49-F238E27FC236}">
                <a16:creationId xmlns:a16="http://schemas.microsoft.com/office/drawing/2014/main" id="{FB825907-4747-438C-BDA6-3BC013FBC56E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2792B98E-3082-4EAD-A28A-94CA3AEDAB8D}"/>
              </a:ext>
            </a:extLst>
          </p:cNvPr>
          <p:cNvSpPr/>
          <p:nvPr userDrawn="1"/>
        </p:nvSpPr>
        <p:spPr>
          <a:xfrm>
            <a:off x="8939023" y="6377844"/>
            <a:ext cx="32412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 / </a:t>
            </a:r>
            <a:r>
              <a:rPr kumimoji="0" lang="it-IT" altLang="it-IT" sz="1200" b="0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Carmela CONCILIO</a:t>
            </a:r>
            <a:endParaRPr kumimoji="0" lang="it-IT" altLang="it-IT" sz="1200" b="0" i="0" u="none" strike="noStrike" kern="1200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3200ED5-C272-4EF3-AA2D-BD4C31442B12}"/>
              </a:ext>
            </a:extLst>
          </p:cNvPr>
          <p:cNvSpPr/>
          <p:nvPr userDrawn="1"/>
        </p:nvSpPr>
        <p:spPr>
          <a:xfrm>
            <a:off x="5377" y="6377844"/>
            <a:ext cx="59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ES. 04 </a:t>
            </a:r>
            <a:endParaRPr kumimoji="0" lang="it-IT" altLang="it-IT" sz="1200" b="0" i="0" u="none" strike="noStrike" kern="1200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735A660-F26F-4220-9560-400A267637B4}"/>
              </a:ext>
            </a:extLst>
          </p:cNvPr>
          <p:cNvSpPr/>
          <p:nvPr userDrawn="1"/>
        </p:nvSpPr>
        <p:spPr>
          <a:xfrm>
            <a:off x="4610633" y="6377843"/>
            <a:ext cx="1133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</a:t>
            </a: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DI </a:t>
            </a:r>
            <a:r>
              <a:rPr kumimoji="0" lang="it-IT" altLang="it-IT" sz="1200" b="0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TC</a:t>
            </a:r>
            <a:endParaRPr kumimoji="0" lang="it-IT" altLang="it-IT" sz="1200" b="0" i="0" u="none" strike="noStrike" kern="1200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AD136DC-4449-45FA-A0A4-EEE64073003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9854B8-F348-4243-B1F1-0044478C1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02530" y="-56412"/>
            <a:ext cx="2355705" cy="10691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6162E8-BC2B-45E0-8A45-6EECA60BEE98}"/>
              </a:ext>
            </a:extLst>
          </p:cNvPr>
          <p:cNvSpPr txBox="1"/>
          <p:nvPr userDrawn="1"/>
        </p:nvSpPr>
        <p:spPr>
          <a:xfrm>
            <a:off x="11255671" y="-51276"/>
            <a:ext cx="924560" cy="36933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0" scaled="0"/>
            <a:tileRect/>
          </a:gradFill>
          <a:ln>
            <a:gradFill>
              <a:gsLst>
                <a:gs pos="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fld id="{41DE471F-1DB3-4D6A-8C7E-9F7607CE2976}" type="slidenum">
              <a:rPr lang="it-IT" smtClean="0">
                <a:solidFill>
                  <a:schemeClr val="bg1"/>
                </a:solidFill>
              </a:rPr>
              <a:pPr algn="ctr"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181" y="2194849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egnaposto testo 2">
            <a:hlinkClick r:id="rId2" tooltip="Ulteriori informazioni"/>
          </p:cNvPr>
          <p:cNvSpPr txBox="1">
            <a:spLocks/>
          </p:cNvSpPr>
          <p:nvPr userDrawn="1"/>
        </p:nvSpPr>
        <p:spPr>
          <a:xfrm>
            <a:off x="4506012" y="6251799"/>
            <a:ext cx="7685987" cy="370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None/>
            </a:pPr>
            <a:r>
              <a:rPr lang="it-IT" sz="1200" i="0" noProof="1">
                <a:solidFill>
                  <a:schemeClr val="bg1">
                    <a:lumMod val="50000"/>
                  </a:schemeClr>
                </a:solidFill>
              </a:rPr>
              <a:t>CORSO PER ENERGY MANAGER</a:t>
            </a:r>
            <a:r>
              <a:rPr lang="it-IT" sz="1200" noProof="1">
                <a:solidFill>
                  <a:schemeClr val="accent1"/>
                </a:solidFill>
              </a:rPr>
              <a:t>			</a:t>
            </a:r>
            <a:r>
              <a:rPr lang="it-IT" sz="1200" noProof="1">
                <a:solidFill>
                  <a:schemeClr val="accent1">
                    <a:lumMod val="40000"/>
                    <a:lumOff val="60000"/>
                  </a:schemeClr>
                </a:solidFill>
              </a:rPr>
              <a:t>Gennaro CUCCURULLO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0" y="6251799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0"/>
            <a:ext cx="45060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151088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Fare clic per modificare stili del testo dello schema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Secondo livello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Terzo livello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Quarto livello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cxnSp>
        <p:nvCxnSpPr>
          <p:cNvPr id="15" name="Connettore 1 11">
            <a:extLst>
              <a:ext uri="{FF2B5EF4-FFF2-40B4-BE49-F238E27FC236}">
                <a16:creationId xmlns:a16="http://schemas.microsoft.com/office/drawing/2014/main" id="{48BE110D-FDA9-4650-BDAC-4C259D0D1BC5}"/>
              </a:ext>
            </a:extLst>
          </p:cNvPr>
          <p:cNvCxnSpPr/>
          <p:nvPr userDrawn="1"/>
        </p:nvCxnSpPr>
        <p:spPr>
          <a:xfrm>
            <a:off x="0" y="6379814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F57017C5-37BD-401C-84B8-AB98489BFFA2}"/>
              </a:ext>
            </a:extLst>
          </p:cNvPr>
          <p:cNvSpPr/>
          <p:nvPr userDrawn="1"/>
        </p:nvSpPr>
        <p:spPr>
          <a:xfrm>
            <a:off x="9696231" y="6377844"/>
            <a:ext cx="2484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Gennaro CUCCURULLO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5A61FEF-FB3A-472C-B17A-88012F054A90}"/>
              </a:ext>
            </a:extLst>
          </p:cNvPr>
          <p:cNvSpPr/>
          <p:nvPr userDrawn="1"/>
        </p:nvSpPr>
        <p:spPr>
          <a:xfrm>
            <a:off x="5377" y="6377844"/>
            <a:ext cx="2892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Centro direzionale Saccone, xx luglio 2019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D4FB911-14A3-4EC5-8AB7-C4077A00843F}"/>
              </a:ext>
            </a:extLst>
          </p:cNvPr>
          <p:cNvSpPr/>
          <p:nvPr userDrawn="1"/>
        </p:nvSpPr>
        <p:spPr>
          <a:xfrm>
            <a:off x="4788777" y="6377843"/>
            <a:ext cx="2385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CORSO PER ENERGY MANAGER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6006347-C9A9-4D02-B589-B6D839517268}"/>
              </a:ext>
            </a:extLst>
          </p:cNvPr>
          <p:cNvSpPr/>
          <p:nvPr userDrawn="1"/>
        </p:nvSpPr>
        <p:spPr>
          <a:xfrm>
            <a:off x="0" y="-13359"/>
            <a:ext cx="12192000" cy="719999"/>
          </a:xfrm>
          <a:prstGeom prst="rect">
            <a:avLst/>
          </a:prstGeom>
          <a:gradFill>
            <a:gsLst>
              <a:gs pos="0">
                <a:schemeClr val="accent1"/>
              </a:gs>
              <a:gs pos="53000">
                <a:schemeClr val="accent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0" name="Picture 2" descr="EGEEM_no_baseline-02">
            <a:extLst>
              <a:ext uri="{FF2B5EF4-FFF2-40B4-BE49-F238E27FC236}">
                <a16:creationId xmlns:a16="http://schemas.microsoft.com/office/drawing/2014/main" id="{DCDB3369-57EE-45BF-8F8A-A84F987DDE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29587" r="54059" b="27574"/>
          <a:stretch/>
        </p:blipFill>
        <p:spPr bwMode="auto">
          <a:xfrm>
            <a:off x="11353800" y="276036"/>
            <a:ext cx="710914" cy="78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2D2D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554B0-BDE3-4837-A724-8C92FB98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4E094F-9D74-4A87-9AD3-B620BE9E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8537307-B25A-461B-BDCC-540514AA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38024D-90CE-48B2-A644-3CB07EBC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3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D11810F2-3931-47DE-8FEC-39758FB88199}"/>
              </a:ext>
            </a:extLst>
          </p:cNvPr>
          <p:cNvGrpSpPr/>
          <p:nvPr userDrawn="1"/>
        </p:nvGrpSpPr>
        <p:grpSpPr>
          <a:xfrm>
            <a:off x="206" y="1"/>
            <a:ext cx="12184750" cy="1251632"/>
            <a:chOff x="206" y="1"/>
            <a:chExt cx="12184750" cy="125163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1508954B-E166-45DC-B52D-318058040B8D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B46FC76D-6BCC-4DAD-AD7E-2F6EC4493E21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1BE3CC5C-F585-4334-ABBB-497D56FB871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9366B4DD-9C23-416C-B5A2-9242D1E2AFF9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CC1BD9A1-5979-43D5-A0DD-AD63AA8FA123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39D2476B-D23C-4EC4-A32E-A7A32AF61252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574C4E4A-CABF-4942-BAA6-D02A6F3AA1E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49D63911-3BC2-4AD6-961B-D079D29B4273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3CC300D4-C8AD-4B75-8292-4F34F76D916E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15DC9BD4-51C7-4E8C-8894-3CDC565A662C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1C45222D-F5E2-4BFC-9F27-26E6AC068D7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E0BB17AA-6D92-4431-85A3-3861EEE927FA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12816A9C-8D92-4561-A222-0C1B801D9078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10F4B14E-A20A-4CC5-A708-94D975355D1D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52FA3B3D-C1FE-4C8D-90E8-8215FF1D78B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0A70293A-874D-4489-8048-9DC7EAF4194E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4AD65A78-CE65-49DE-9AD7-6F8978A2958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57D1FE50-B2CF-430C-AEB9-A8A4A944410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4B46FFC1-EA53-4B70-91E7-C04C14ACBC1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9436B177-806D-4263-B3B9-9C86DE94179F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097236D0-7562-4E25-BF95-E30BB6BC42CC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EF254EDB-117B-4639-A38B-3F1E1923FEF6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114BC7D0-2A10-4775-88EA-CD248E15D60C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8123A1F3-218A-4E8C-8EEA-460A3AF04D95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0F838469-D4D1-4259-B418-CD3062028C71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188A355D-C3DA-4E6C-B272-576BEE9A4A1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045FF6A5-1164-4CC8-9643-30C95BBB038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4BD80A0A-8F78-41AF-BAAA-E659E655F97D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AC425BF4-43C8-4578-A906-44CE12EB80FA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8402A916-675D-43EA-A3D4-8F8E74CB0AFD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9E4BF8D5-8F8D-4867-A7C5-2D93A24EFDBF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50FF7FF0-7648-444B-8D0E-AE4E4C23486E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A04FB52F-3D63-401E-B22A-7E541CEAF08F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0BCD74C7-02F8-4167-BE71-C3D4E27CF267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74679CF5-D864-46C3-8793-1D9C6724F4B9}"/>
              </a:ext>
            </a:extLst>
          </p:cNvPr>
          <p:cNvGrpSpPr/>
          <p:nvPr userDrawn="1"/>
        </p:nvGrpSpPr>
        <p:grpSpPr>
          <a:xfrm>
            <a:off x="206" y="1194817"/>
            <a:ext cx="12184750" cy="1251632"/>
            <a:chOff x="206" y="1"/>
            <a:chExt cx="12184750" cy="1251632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3A0CE5AB-A72F-4AF1-8EB2-BD78126DEE75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77" name="Connettore diritto 76">
                <a:extLst>
                  <a:ext uri="{FF2B5EF4-FFF2-40B4-BE49-F238E27FC236}">
                    <a16:creationId xmlns:a16="http://schemas.microsoft.com/office/drawing/2014/main" id="{D654507B-C0EC-43A5-88F7-41EDE95B3079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diritto 77">
                <a:extLst>
                  <a:ext uri="{FF2B5EF4-FFF2-40B4-BE49-F238E27FC236}">
                    <a16:creationId xmlns:a16="http://schemas.microsoft.com/office/drawing/2014/main" id="{F7C2294D-62FC-40E7-BE31-D00869603BAE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diritto 78">
                <a:extLst>
                  <a:ext uri="{FF2B5EF4-FFF2-40B4-BE49-F238E27FC236}">
                    <a16:creationId xmlns:a16="http://schemas.microsoft.com/office/drawing/2014/main" id="{8C9A3F13-633A-4DAA-91FC-4023EAB9189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8DEA854C-E440-4B62-ADEF-52DBF1BCBA21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E6CCA685-630B-469F-999D-59193CF48CB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FA2BC82C-5CDD-4848-9EAF-F061CD20CFAE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6DF46602-409E-4B89-9523-6FC1CEBD163A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53B8D2A1-BA1D-4CC8-A1B5-32D3972A5831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172ADB5F-9DA8-4C3D-98BF-DF6988F75F2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2C2BA6CD-0462-4FCC-AC27-424201907C8B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BF7FF009-9D11-4764-82F9-4810C1DB558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F0159066-D9C5-4857-AD71-9F6EF758B10C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ABFB8A84-F202-4CC3-BAD2-E8A7716BF847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diritto 56">
              <a:extLst>
                <a:ext uri="{FF2B5EF4-FFF2-40B4-BE49-F238E27FC236}">
                  <a16:creationId xmlns:a16="http://schemas.microsoft.com/office/drawing/2014/main" id="{5C38FEE2-1022-4487-8DAC-5F0A0B3DD0C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9FB24C34-4D1A-4EA7-9A30-F314CB6873C7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E6EE8107-0A86-440B-A5BC-8691DEFC89B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2607AC59-A924-46EF-94F3-8E7CC7D02F48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diritto 60">
              <a:extLst>
                <a:ext uri="{FF2B5EF4-FFF2-40B4-BE49-F238E27FC236}">
                  <a16:creationId xmlns:a16="http://schemas.microsoft.com/office/drawing/2014/main" id="{DBD5E8F1-540D-4FC1-AB0E-1871DCDCF8B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diritto 61">
              <a:extLst>
                <a:ext uri="{FF2B5EF4-FFF2-40B4-BE49-F238E27FC236}">
                  <a16:creationId xmlns:a16="http://schemas.microsoft.com/office/drawing/2014/main" id="{39091C29-6249-4C83-97A0-E24BC846050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diritto 62">
              <a:extLst>
                <a:ext uri="{FF2B5EF4-FFF2-40B4-BE49-F238E27FC236}">
                  <a16:creationId xmlns:a16="http://schemas.microsoft.com/office/drawing/2014/main" id="{F0499396-4573-4976-BBD1-B58E418CE0E3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4FEE71F6-72F6-4606-8356-5C985EDF793F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diritto 64">
              <a:extLst>
                <a:ext uri="{FF2B5EF4-FFF2-40B4-BE49-F238E27FC236}">
                  <a16:creationId xmlns:a16="http://schemas.microsoft.com/office/drawing/2014/main" id="{DC3398AE-A5AE-4364-9174-D8E2A35A1D1B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diritto 65">
              <a:extLst>
                <a:ext uri="{FF2B5EF4-FFF2-40B4-BE49-F238E27FC236}">
                  <a16:creationId xmlns:a16="http://schemas.microsoft.com/office/drawing/2014/main" id="{580C0DAB-1EEA-4810-8955-8EFC20674308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diritto 66">
              <a:extLst>
                <a:ext uri="{FF2B5EF4-FFF2-40B4-BE49-F238E27FC236}">
                  <a16:creationId xmlns:a16="http://schemas.microsoft.com/office/drawing/2014/main" id="{9D340999-62F1-412A-BEB9-66C7E6CFC68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diritto 67">
              <a:extLst>
                <a:ext uri="{FF2B5EF4-FFF2-40B4-BE49-F238E27FC236}">
                  <a16:creationId xmlns:a16="http://schemas.microsoft.com/office/drawing/2014/main" id="{D994CAA5-9E1D-49D9-94F9-A35373C1587A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diritto 68">
              <a:extLst>
                <a:ext uri="{FF2B5EF4-FFF2-40B4-BE49-F238E27FC236}">
                  <a16:creationId xmlns:a16="http://schemas.microsoft.com/office/drawing/2014/main" id="{AD5E4789-F4A2-4DE2-A74C-7A8654F2B299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diritto 69">
              <a:extLst>
                <a:ext uri="{FF2B5EF4-FFF2-40B4-BE49-F238E27FC236}">
                  <a16:creationId xmlns:a16="http://schemas.microsoft.com/office/drawing/2014/main" id="{8A0DA7E2-9894-4408-962F-0C04AF2D73C7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9BED7600-0195-4B1E-BD7B-612156175BFB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diritto 71">
              <a:extLst>
                <a:ext uri="{FF2B5EF4-FFF2-40B4-BE49-F238E27FC236}">
                  <a16:creationId xmlns:a16="http://schemas.microsoft.com/office/drawing/2014/main" id="{00AF0F55-3ACE-4653-A2E2-D5CE110F033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D8EB1895-E332-445B-9815-8CB7E916A96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F7EC05B8-F349-421A-B863-37CF22B4C4BF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459724DE-7EDC-4886-BE32-F53C3956F5A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BB3A4FF5-375E-4722-80AA-72068546DA0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o 79">
            <a:extLst>
              <a:ext uri="{FF2B5EF4-FFF2-40B4-BE49-F238E27FC236}">
                <a16:creationId xmlns:a16="http://schemas.microsoft.com/office/drawing/2014/main" id="{91D019F5-E8C2-4413-93BE-5879AFAF312A}"/>
              </a:ext>
            </a:extLst>
          </p:cNvPr>
          <p:cNvGrpSpPr/>
          <p:nvPr userDrawn="1"/>
        </p:nvGrpSpPr>
        <p:grpSpPr>
          <a:xfrm>
            <a:off x="206" y="2387480"/>
            <a:ext cx="12184750" cy="1251632"/>
            <a:chOff x="206" y="1"/>
            <a:chExt cx="12184750" cy="1251632"/>
          </a:xfrm>
        </p:grpSpPr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F3594BCF-ACCB-4D08-A0F4-86BAA1C30F40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940F2B50-9E47-4422-BA08-70103BFE81CC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60B2B3EA-FA2A-4EA3-9D71-0F8BDEEFB6D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9DE6185D-2BB1-4434-B47E-4046B827E614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28478209-1E03-44E0-B405-530AE380886F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5C351DEA-3078-489C-9549-D27A05237DAA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904EB86E-35AE-4AD8-949C-28C8979076C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5F85A58D-53B1-4670-BBE1-A46F08657635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85FDAD7D-9657-45AF-8796-F385202A32A3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diritto 86">
              <a:extLst>
                <a:ext uri="{FF2B5EF4-FFF2-40B4-BE49-F238E27FC236}">
                  <a16:creationId xmlns:a16="http://schemas.microsoft.com/office/drawing/2014/main" id="{D3D1155F-2967-4EFC-9B3D-72FCCE5ECFAE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diritto 87">
              <a:extLst>
                <a:ext uri="{FF2B5EF4-FFF2-40B4-BE49-F238E27FC236}">
                  <a16:creationId xmlns:a16="http://schemas.microsoft.com/office/drawing/2014/main" id="{6C75EA90-FFD9-4278-B4BA-0ACF2EA89308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diritto 88">
              <a:extLst>
                <a:ext uri="{FF2B5EF4-FFF2-40B4-BE49-F238E27FC236}">
                  <a16:creationId xmlns:a16="http://schemas.microsoft.com/office/drawing/2014/main" id="{5E56C7B9-0F4F-4717-B647-A519D73D694F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ECCE9BEB-9A36-4AC9-BC9F-77CCDF284B91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diritto 90">
              <a:extLst>
                <a:ext uri="{FF2B5EF4-FFF2-40B4-BE49-F238E27FC236}">
                  <a16:creationId xmlns:a16="http://schemas.microsoft.com/office/drawing/2014/main" id="{6E5C384E-DBCC-469E-99F8-2D11A9A04F98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diritto 91">
              <a:extLst>
                <a:ext uri="{FF2B5EF4-FFF2-40B4-BE49-F238E27FC236}">
                  <a16:creationId xmlns:a16="http://schemas.microsoft.com/office/drawing/2014/main" id="{24170918-D8D4-4C95-935F-59082D5E064F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diritto 92">
              <a:extLst>
                <a:ext uri="{FF2B5EF4-FFF2-40B4-BE49-F238E27FC236}">
                  <a16:creationId xmlns:a16="http://schemas.microsoft.com/office/drawing/2014/main" id="{CBC67B8F-4127-4C7B-9601-B6F3BDC11E35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diritto 93">
              <a:extLst>
                <a:ext uri="{FF2B5EF4-FFF2-40B4-BE49-F238E27FC236}">
                  <a16:creationId xmlns:a16="http://schemas.microsoft.com/office/drawing/2014/main" id="{EC0D6AD7-2156-408A-939E-AB4187C35668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94">
              <a:extLst>
                <a:ext uri="{FF2B5EF4-FFF2-40B4-BE49-F238E27FC236}">
                  <a16:creationId xmlns:a16="http://schemas.microsoft.com/office/drawing/2014/main" id="{5D8B0B93-448C-4B33-80A7-6BBC4059C336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883F4D52-8A8D-4D74-B638-D9653FFD2ACB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729EAF4A-4F2E-4962-B666-B88459C30D1D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3742AAD7-BA11-4D38-99F1-923E7C11A9E2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diritto 98">
              <a:extLst>
                <a:ext uri="{FF2B5EF4-FFF2-40B4-BE49-F238E27FC236}">
                  <a16:creationId xmlns:a16="http://schemas.microsoft.com/office/drawing/2014/main" id="{D0196959-16FE-403A-8811-607D65333141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diritto 99">
              <a:extLst>
                <a:ext uri="{FF2B5EF4-FFF2-40B4-BE49-F238E27FC236}">
                  <a16:creationId xmlns:a16="http://schemas.microsoft.com/office/drawing/2014/main" id="{3093D9A4-CFFD-43D2-B753-9A76F9C91E02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DA3FC64E-7C24-436D-8664-632D7A9624CF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diritto 101">
              <a:extLst>
                <a:ext uri="{FF2B5EF4-FFF2-40B4-BE49-F238E27FC236}">
                  <a16:creationId xmlns:a16="http://schemas.microsoft.com/office/drawing/2014/main" id="{7B1D08B4-ECF6-4186-8A05-0CCA9F96925A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diritto 102">
              <a:extLst>
                <a:ext uri="{FF2B5EF4-FFF2-40B4-BE49-F238E27FC236}">
                  <a16:creationId xmlns:a16="http://schemas.microsoft.com/office/drawing/2014/main" id="{BC8768B9-734C-4C86-9080-0336055A0699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diritto 103">
              <a:extLst>
                <a:ext uri="{FF2B5EF4-FFF2-40B4-BE49-F238E27FC236}">
                  <a16:creationId xmlns:a16="http://schemas.microsoft.com/office/drawing/2014/main" id="{BB21A95F-5018-498C-A9E2-D9AE5DCAF404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diritto 104">
              <a:extLst>
                <a:ext uri="{FF2B5EF4-FFF2-40B4-BE49-F238E27FC236}">
                  <a16:creationId xmlns:a16="http://schemas.microsoft.com/office/drawing/2014/main" id="{8E6F5500-683D-4FCB-B6FF-3A6D7CB12EB0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diritto 105">
              <a:extLst>
                <a:ext uri="{FF2B5EF4-FFF2-40B4-BE49-F238E27FC236}">
                  <a16:creationId xmlns:a16="http://schemas.microsoft.com/office/drawing/2014/main" id="{B01DF5DD-309D-43EC-A1B9-19C6A590D32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diritto 106">
              <a:extLst>
                <a:ext uri="{FF2B5EF4-FFF2-40B4-BE49-F238E27FC236}">
                  <a16:creationId xmlns:a16="http://schemas.microsoft.com/office/drawing/2014/main" id="{405386A0-C2A2-485C-8DE8-EA8C9DEC6D6F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diritto 107">
              <a:extLst>
                <a:ext uri="{FF2B5EF4-FFF2-40B4-BE49-F238E27FC236}">
                  <a16:creationId xmlns:a16="http://schemas.microsoft.com/office/drawing/2014/main" id="{E8F62318-44B8-472E-B599-48A171CE9B90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>
              <a:extLst>
                <a:ext uri="{FF2B5EF4-FFF2-40B4-BE49-F238E27FC236}">
                  <a16:creationId xmlns:a16="http://schemas.microsoft.com/office/drawing/2014/main" id="{0D290C48-F5FB-4F7F-B197-FAE34A3F18C2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diritto 109">
              <a:extLst>
                <a:ext uri="{FF2B5EF4-FFF2-40B4-BE49-F238E27FC236}">
                  <a16:creationId xmlns:a16="http://schemas.microsoft.com/office/drawing/2014/main" id="{2EE58D96-872A-474F-ACF8-0624C445EBD7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diritto 110">
              <a:extLst>
                <a:ext uri="{FF2B5EF4-FFF2-40B4-BE49-F238E27FC236}">
                  <a16:creationId xmlns:a16="http://schemas.microsoft.com/office/drawing/2014/main" id="{FDFFE756-D8CF-4260-869B-265D622E1B41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C0570BBF-C659-4B59-85CC-ABA629D32C37}"/>
              </a:ext>
            </a:extLst>
          </p:cNvPr>
          <p:cNvGrpSpPr/>
          <p:nvPr userDrawn="1"/>
        </p:nvGrpSpPr>
        <p:grpSpPr>
          <a:xfrm>
            <a:off x="206" y="3582296"/>
            <a:ext cx="12184750" cy="1251632"/>
            <a:chOff x="206" y="1"/>
            <a:chExt cx="12184750" cy="1251632"/>
          </a:xfrm>
        </p:grpSpPr>
        <p:grpSp>
          <p:nvGrpSpPr>
            <p:cNvPr id="116" name="Gruppo 115">
              <a:extLst>
                <a:ext uri="{FF2B5EF4-FFF2-40B4-BE49-F238E27FC236}">
                  <a16:creationId xmlns:a16="http://schemas.microsoft.com/office/drawing/2014/main" id="{4F3E153E-1C35-4D90-9001-D704507C5023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47" name="Connettore diritto 146">
                <a:extLst>
                  <a:ext uri="{FF2B5EF4-FFF2-40B4-BE49-F238E27FC236}">
                    <a16:creationId xmlns:a16="http://schemas.microsoft.com/office/drawing/2014/main" id="{335A09C8-63B4-4F37-B2AE-67282242765E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ttore diritto 147">
                <a:extLst>
                  <a:ext uri="{FF2B5EF4-FFF2-40B4-BE49-F238E27FC236}">
                    <a16:creationId xmlns:a16="http://schemas.microsoft.com/office/drawing/2014/main" id="{C960672E-0054-4686-84C3-36850798E878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diritto 148">
                <a:extLst>
                  <a:ext uri="{FF2B5EF4-FFF2-40B4-BE49-F238E27FC236}">
                    <a16:creationId xmlns:a16="http://schemas.microsoft.com/office/drawing/2014/main" id="{84A0C2B2-8225-4DD8-9CC8-D3698C77BA26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Connettore diritto 116">
              <a:extLst>
                <a:ext uri="{FF2B5EF4-FFF2-40B4-BE49-F238E27FC236}">
                  <a16:creationId xmlns:a16="http://schemas.microsoft.com/office/drawing/2014/main" id="{CC4685B6-E7E6-4D25-81D4-489B5231ED08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diritto 117">
              <a:extLst>
                <a:ext uri="{FF2B5EF4-FFF2-40B4-BE49-F238E27FC236}">
                  <a16:creationId xmlns:a16="http://schemas.microsoft.com/office/drawing/2014/main" id="{738A9DA8-8574-4D0B-A5EE-BE4A818E336C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diritto 118">
              <a:extLst>
                <a:ext uri="{FF2B5EF4-FFF2-40B4-BE49-F238E27FC236}">
                  <a16:creationId xmlns:a16="http://schemas.microsoft.com/office/drawing/2014/main" id="{A8DAAA06-4BDF-413A-B4F4-334D16965E4A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diritto 119">
              <a:extLst>
                <a:ext uri="{FF2B5EF4-FFF2-40B4-BE49-F238E27FC236}">
                  <a16:creationId xmlns:a16="http://schemas.microsoft.com/office/drawing/2014/main" id="{E97086EB-E286-4D35-B4B7-60EE9E25891D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diritto 120">
              <a:extLst>
                <a:ext uri="{FF2B5EF4-FFF2-40B4-BE49-F238E27FC236}">
                  <a16:creationId xmlns:a16="http://schemas.microsoft.com/office/drawing/2014/main" id="{165CEA87-F789-4E67-9206-B3CE2F0BE6D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diritto 121">
              <a:extLst>
                <a:ext uri="{FF2B5EF4-FFF2-40B4-BE49-F238E27FC236}">
                  <a16:creationId xmlns:a16="http://schemas.microsoft.com/office/drawing/2014/main" id="{C6B20762-C6CE-47B3-9991-E1F9EFBE2B95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diritto 122">
              <a:extLst>
                <a:ext uri="{FF2B5EF4-FFF2-40B4-BE49-F238E27FC236}">
                  <a16:creationId xmlns:a16="http://schemas.microsoft.com/office/drawing/2014/main" id="{6145F0BB-34A3-44C0-8AAB-8973E8452624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diritto 123">
              <a:extLst>
                <a:ext uri="{FF2B5EF4-FFF2-40B4-BE49-F238E27FC236}">
                  <a16:creationId xmlns:a16="http://schemas.microsoft.com/office/drawing/2014/main" id="{07D49F64-FED5-4EF6-B424-9C7C57BB02A6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4">
              <a:extLst>
                <a:ext uri="{FF2B5EF4-FFF2-40B4-BE49-F238E27FC236}">
                  <a16:creationId xmlns:a16="http://schemas.microsoft.com/office/drawing/2014/main" id="{3BD90F52-5A8D-441D-8010-CD469D8600D6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diritto 125">
              <a:extLst>
                <a:ext uri="{FF2B5EF4-FFF2-40B4-BE49-F238E27FC236}">
                  <a16:creationId xmlns:a16="http://schemas.microsoft.com/office/drawing/2014/main" id="{0EDAC3EA-7D5A-49B6-BADD-B4B5CC1DD9A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diritto 126">
              <a:extLst>
                <a:ext uri="{FF2B5EF4-FFF2-40B4-BE49-F238E27FC236}">
                  <a16:creationId xmlns:a16="http://schemas.microsoft.com/office/drawing/2014/main" id="{265C8AC5-E01C-47C3-B030-0C25AC531441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diritto 127">
              <a:extLst>
                <a:ext uri="{FF2B5EF4-FFF2-40B4-BE49-F238E27FC236}">
                  <a16:creationId xmlns:a16="http://schemas.microsoft.com/office/drawing/2014/main" id="{0CB764D7-D3F9-4D76-9BF2-B9F469ECD7A1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diritto 128">
              <a:extLst>
                <a:ext uri="{FF2B5EF4-FFF2-40B4-BE49-F238E27FC236}">
                  <a16:creationId xmlns:a16="http://schemas.microsoft.com/office/drawing/2014/main" id="{C332CA84-2B29-4712-838E-5343F69ECBD1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diritto 129">
              <a:extLst>
                <a:ext uri="{FF2B5EF4-FFF2-40B4-BE49-F238E27FC236}">
                  <a16:creationId xmlns:a16="http://schemas.microsoft.com/office/drawing/2014/main" id="{D98958FF-3EFE-41F6-A50B-9E0EB8D4EDF2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diritto 130">
              <a:extLst>
                <a:ext uri="{FF2B5EF4-FFF2-40B4-BE49-F238E27FC236}">
                  <a16:creationId xmlns:a16="http://schemas.microsoft.com/office/drawing/2014/main" id="{DE0EDED2-52D3-4B0E-98A1-9C365A430CA4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diritto 131">
              <a:extLst>
                <a:ext uri="{FF2B5EF4-FFF2-40B4-BE49-F238E27FC236}">
                  <a16:creationId xmlns:a16="http://schemas.microsoft.com/office/drawing/2014/main" id="{BFB8BDAA-D5F7-4CF9-9E6C-DE340C5A6618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diritto 132">
              <a:extLst>
                <a:ext uri="{FF2B5EF4-FFF2-40B4-BE49-F238E27FC236}">
                  <a16:creationId xmlns:a16="http://schemas.microsoft.com/office/drawing/2014/main" id="{62A88D99-5D25-4E2E-B432-1F5437BE1409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diritto 133">
              <a:extLst>
                <a:ext uri="{FF2B5EF4-FFF2-40B4-BE49-F238E27FC236}">
                  <a16:creationId xmlns:a16="http://schemas.microsoft.com/office/drawing/2014/main" id="{BE41DEC5-0EFD-446B-84DD-3DE1FAFC7C99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diritto 134">
              <a:extLst>
                <a:ext uri="{FF2B5EF4-FFF2-40B4-BE49-F238E27FC236}">
                  <a16:creationId xmlns:a16="http://schemas.microsoft.com/office/drawing/2014/main" id="{87110DDB-E214-4FE2-9FC7-A7FE85E58D8D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diritto 135">
              <a:extLst>
                <a:ext uri="{FF2B5EF4-FFF2-40B4-BE49-F238E27FC236}">
                  <a16:creationId xmlns:a16="http://schemas.microsoft.com/office/drawing/2014/main" id="{7C16EF8F-7112-428E-8E0D-A2203D250A62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diritto 136">
              <a:extLst>
                <a:ext uri="{FF2B5EF4-FFF2-40B4-BE49-F238E27FC236}">
                  <a16:creationId xmlns:a16="http://schemas.microsoft.com/office/drawing/2014/main" id="{57C42DE4-80F8-43DA-9A5C-FA1D15FDC6A3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diritto 137">
              <a:extLst>
                <a:ext uri="{FF2B5EF4-FFF2-40B4-BE49-F238E27FC236}">
                  <a16:creationId xmlns:a16="http://schemas.microsoft.com/office/drawing/2014/main" id="{1648768E-5596-4120-A0B4-C9D9F395D408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diritto 138">
              <a:extLst>
                <a:ext uri="{FF2B5EF4-FFF2-40B4-BE49-F238E27FC236}">
                  <a16:creationId xmlns:a16="http://schemas.microsoft.com/office/drawing/2014/main" id="{FAD85AA5-28CF-4961-A232-D439A069875E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diritto 139">
              <a:extLst>
                <a:ext uri="{FF2B5EF4-FFF2-40B4-BE49-F238E27FC236}">
                  <a16:creationId xmlns:a16="http://schemas.microsoft.com/office/drawing/2014/main" id="{86354FF6-1FEA-4A66-BAEF-06AB0FCB93E6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diritto 140">
              <a:extLst>
                <a:ext uri="{FF2B5EF4-FFF2-40B4-BE49-F238E27FC236}">
                  <a16:creationId xmlns:a16="http://schemas.microsoft.com/office/drawing/2014/main" id="{98CADB3B-BC81-4AB3-836C-327342697A40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diritto 141">
              <a:extLst>
                <a:ext uri="{FF2B5EF4-FFF2-40B4-BE49-F238E27FC236}">
                  <a16:creationId xmlns:a16="http://schemas.microsoft.com/office/drawing/2014/main" id="{10C34CA5-6BE9-4F5B-9559-85D4BC1D113B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diritto 142">
              <a:extLst>
                <a:ext uri="{FF2B5EF4-FFF2-40B4-BE49-F238E27FC236}">
                  <a16:creationId xmlns:a16="http://schemas.microsoft.com/office/drawing/2014/main" id="{D7BE6309-D9D8-4688-8938-0F0783C4E73C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diritto 143">
              <a:extLst>
                <a:ext uri="{FF2B5EF4-FFF2-40B4-BE49-F238E27FC236}">
                  <a16:creationId xmlns:a16="http://schemas.microsoft.com/office/drawing/2014/main" id="{254060CF-8F22-4BE6-9617-BCC1FD0AB41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diritto 144">
              <a:extLst>
                <a:ext uri="{FF2B5EF4-FFF2-40B4-BE49-F238E27FC236}">
                  <a16:creationId xmlns:a16="http://schemas.microsoft.com/office/drawing/2014/main" id="{B691C096-E77A-4126-95D6-2FFFFE60E6E4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diritto 145">
              <a:extLst>
                <a:ext uri="{FF2B5EF4-FFF2-40B4-BE49-F238E27FC236}">
                  <a16:creationId xmlns:a16="http://schemas.microsoft.com/office/drawing/2014/main" id="{D22AE5A7-A7A0-4940-9172-68F8B08A9322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uppo 149">
            <a:extLst>
              <a:ext uri="{FF2B5EF4-FFF2-40B4-BE49-F238E27FC236}">
                <a16:creationId xmlns:a16="http://schemas.microsoft.com/office/drawing/2014/main" id="{6DCD9BD8-E67B-4287-B347-DC27F908AB0F}"/>
              </a:ext>
            </a:extLst>
          </p:cNvPr>
          <p:cNvGrpSpPr/>
          <p:nvPr userDrawn="1"/>
        </p:nvGrpSpPr>
        <p:grpSpPr>
          <a:xfrm>
            <a:off x="206" y="4805012"/>
            <a:ext cx="12184750" cy="1251632"/>
            <a:chOff x="206" y="1"/>
            <a:chExt cx="12184750" cy="1251632"/>
          </a:xfrm>
        </p:grpSpPr>
        <p:grpSp>
          <p:nvGrpSpPr>
            <p:cNvPr id="151" name="Gruppo 150">
              <a:extLst>
                <a:ext uri="{FF2B5EF4-FFF2-40B4-BE49-F238E27FC236}">
                  <a16:creationId xmlns:a16="http://schemas.microsoft.com/office/drawing/2014/main" id="{28F279CF-6725-4978-8EE3-F20C95AD4A47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182" name="Connettore diritto 181">
                <a:extLst>
                  <a:ext uri="{FF2B5EF4-FFF2-40B4-BE49-F238E27FC236}">
                    <a16:creationId xmlns:a16="http://schemas.microsoft.com/office/drawing/2014/main" id="{0FB1A4EA-452E-4055-8AB6-6DEA55063BC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diritto 182">
                <a:extLst>
                  <a:ext uri="{FF2B5EF4-FFF2-40B4-BE49-F238E27FC236}">
                    <a16:creationId xmlns:a16="http://schemas.microsoft.com/office/drawing/2014/main" id="{35D767C0-70E3-4447-8709-FB3C5217F00F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diritto 183">
                <a:extLst>
                  <a:ext uri="{FF2B5EF4-FFF2-40B4-BE49-F238E27FC236}">
                    <a16:creationId xmlns:a16="http://schemas.microsoft.com/office/drawing/2014/main" id="{16983739-4F55-4CA5-8079-8FDD4ACC0448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2" name="Connettore diritto 151">
              <a:extLst>
                <a:ext uri="{FF2B5EF4-FFF2-40B4-BE49-F238E27FC236}">
                  <a16:creationId xmlns:a16="http://schemas.microsoft.com/office/drawing/2014/main" id="{1C54A191-15A3-426E-A576-5C882D18A2C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diritto 152">
              <a:extLst>
                <a:ext uri="{FF2B5EF4-FFF2-40B4-BE49-F238E27FC236}">
                  <a16:creationId xmlns:a16="http://schemas.microsoft.com/office/drawing/2014/main" id="{503A8E37-86A6-4A04-B2C5-FB64C463B76B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diritto 153">
              <a:extLst>
                <a:ext uri="{FF2B5EF4-FFF2-40B4-BE49-F238E27FC236}">
                  <a16:creationId xmlns:a16="http://schemas.microsoft.com/office/drawing/2014/main" id="{6F12B8A4-BF1E-4F99-BEBF-4A160B175FB2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diritto 154">
              <a:extLst>
                <a:ext uri="{FF2B5EF4-FFF2-40B4-BE49-F238E27FC236}">
                  <a16:creationId xmlns:a16="http://schemas.microsoft.com/office/drawing/2014/main" id="{B4819588-EAE5-4367-A0D7-C12EBA166107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diritto 155">
              <a:extLst>
                <a:ext uri="{FF2B5EF4-FFF2-40B4-BE49-F238E27FC236}">
                  <a16:creationId xmlns:a16="http://schemas.microsoft.com/office/drawing/2014/main" id="{11192A86-39D3-41F8-B2F4-DAC38DD2824C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diritto 156">
              <a:extLst>
                <a:ext uri="{FF2B5EF4-FFF2-40B4-BE49-F238E27FC236}">
                  <a16:creationId xmlns:a16="http://schemas.microsoft.com/office/drawing/2014/main" id="{CB96E97A-630E-49F0-8BC2-27D216412A91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A6DA4853-6240-4A7F-9711-B4C0EE3ED269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diritto 158">
              <a:extLst>
                <a:ext uri="{FF2B5EF4-FFF2-40B4-BE49-F238E27FC236}">
                  <a16:creationId xmlns:a16="http://schemas.microsoft.com/office/drawing/2014/main" id="{76443FD6-F230-4DAE-B98D-4551A8066ABE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28F5E475-C956-43BD-9043-58EDB83A4E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diritto 160">
              <a:extLst>
                <a:ext uri="{FF2B5EF4-FFF2-40B4-BE49-F238E27FC236}">
                  <a16:creationId xmlns:a16="http://schemas.microsoft.com/office/drawing/2014/main" id="{13A11A83-A69D-4719-8EB4-BF1F60BF4183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diritto 161">
              <a:extLst>
                <a:ext uri="{FF2B5EF4-FFF2-40B4-BE49-F238E27FC236}">
                  <a16:creationId xmlns:a16="http://schemas.microsoft.com/office/drawing/2014/main" id="{84488789-A2E8-4151-BB99-E81F5408B126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diritto 162">
              <a:extLst>
                <a:ext uri="{FF2B5EF4-FFF2-40B4-BE49-F238E27FC236}">
                  <a16:creationId xmlns:a16="http://schemas.microsoft.com/office/drawing/2014/main" id="{4BB2FC3D-38E2-4107-AB08-637EF0BD657C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diritto 163">
              <a:extLst>
                <a:ext uri="{FF2B5EF4-FFF2-40B4-BE49-F238E27FC236}">
                  <a16:creationId xmlns:a16="http://schemas.microsoft.com/office/drawing/2014/main" id="{DE841033-8FBC-4C17-A0BC-D4BFF5CCC096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diritto 164">
              <a:extLst>
                <a:ext uri="{FF2B5EF4-FFF2-40B4-BE49-F238E27FC236}">
                  <a16:creationId xmlns:a16="http://schemas.microsoft.com/office/drawing/2014/main" id="{547EFB91-20C9-4827-80A7-F25D6A45C6D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id="{6A09CAC2-565D-4719-9DE5-FA4893D1EED3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diritto 166">
              <a:extLst>
                <a:ext uri="{FF2B5EF4-FFF2-40B4-BE49-F238E27FC236}">
                  <a16:creationId xmlns:a16="http://schemas.microsoft.com/office/drawing/2014/main" id="{EC305856-A58A-4B4C-8D13-8ED2B25D6510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67">
              <a:extLst>
                <a:ext uri="{FF2B5EF4-FFF2-40B4-BE49-F238E27FC236}">
                  <a16:creationId xmlns:a16="http://schemas.microsoft.com/office/drawing/2014/main" id="{8F79FCAE-E138-4E07-A9EE-F38A0FB2431F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id="{603A8574-D9CD-473A-8205-3EE45C1971DB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id="{6F34E887-7398-434C-803B-1A42ED4C872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id="{34091DFB-BB4A-40D6-91B2-066308E75C39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diritto 171">
              <a:extLst>
                <a:ext uri="{FF2B5EF4-FFF2-40B4-BE49-F238E27FC236}">
                  <a16:creationId xmlns:a16="http://schemas.microsoft.com/office/drawing/2014/main" id="{F710CBA2-7843-4B02-A8E9-BC7F6FB2E97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diritto 172">
              <a:extLst>
                <a:ext uri="{FF2B5EF4-FFF2-40B4-BE49-F238E27FC236}">
                  <a16:creationId xmlns:a16="http://schemas.microsoft.com/office/drawing/2014/main" id="{ABDD4005-11F3-45B1-854E-395BDE8D17B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diritto 173">
              <a:extLst>
                <a:ext uri="{FF2B5EF4-FFF2-40B4-BE49-F238E27FC236}">
                  <a16:creationId xmlns:a16="http://schemas.microsoft.com/office/drawing/2014/main" id="{3E02C59A-3610-4A5C-AD6B-34CE82D5C8C8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diritto 174">
              <a:extLst>
                <a:ext uri="{FF2B5EF4-FFF2-40B4-BE49-F238E27FC236}">
                  <a16:creationId xmlns:a16="http://schemas.microsoft.com/office/drawing/2014/main" id="{205026F7-0722-4AC4-B3CF-9F00E3F79635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diritto 175">
              <a:extLst>
                <a:ext uri="{FF2B5EF4-FFF2-40B4-BE49-F238E27FC236}">
                  <a16:creationId xmlns:a16="http://schemas.microsoft.com/office/drawing/2014/main" id="{F16539AC-5E8D-4A28-A796-A04D11B4F59E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diritto 176">
              <a:extLst>
                <a:ext uri="{FF2B5EF4-FFF2-40B4-BE49-F238E27FC236}">
                  <a16:creationId xmlns:a16="http://schemas.microsoft.com/office/drawing/2014/main" id="{2AAFC757-7400-4D86-8BF6-6D07F61E7C48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1CABADA3-B651-4251-B7C8-A98C50BABE06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diritto 178">
              <a:extLst>
                <a:ext uri="{FF2B5EF4-FFF2-40B4-BE49-F238E27FC236}">
                  <a16:creationId xmlns:a16="http://schemas.microsoft.com/office/drawing/2014/main" id="{6904FAD3-68ED-4F49-B9BE-2BDA24A01E7A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diritto 179">
              <a:extLst>
                <a:ext uri="{FF2B5EF4-FFF2-40B4-BE49-F238E27FC236}">
                  <a16:creationId xmlns:a16="http://schemas.microsoft.com/office/drawing/2014/main" id="{FD842FC7-183E-4B7A-B774-3D2851E5494C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diritto 180">
              <a:extLst>
                <a:ext uri="{FF2B5EF4-FFF2-40B4-BE49-F238E27FC236}">
                  <a16:creationId xmlns:a16="http://schemas.microsoft.com/office/drawing/2014/main" id="{81C23204-0BB5-4CD1-B217-D1F7BBBCAAF5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uppo 184">
            <a:extLst>
              <a:ext uri="{FF2B5EF4-FFF2-40B4-BE49-F238E27FC236}">
                <a16:creationId xmlns:a16="http://schemas.microsoft.com/office/drawing/2014/main" id="{90867986-FEC9-4017-AE77-D98E5BC4AC72}"/>
              </a:ext>
            </a:extLst>
          </p:cNvPr>
          <p:cNvGrpSpPr/>
          <p:nvPr userDrawn="1"/>
        </p:nvGrpSpPr>
        <p:grpSpPr>
          <a:xfrm>
            <a:off x="206" y="5999828"/>
            <a:ext cx="12184750" cy="1251632"/>
            <a:chOff x="206" y="1"/>
            <a:chExt cx="12184750" cy="1251632"/>
          </a:xfrm>
        </p:grpSpPr>
        <p:grpSp>
          <p:nvGrpSpPr>
            <p:cNvPr id="186" name="Gruppo 185">
              <a:extLst>
                <a:ext uri="{FF2B5EF4-FFF2-40B4-BE49-F238E27FC236}">
                  <a16:creationId xmlns:a16="http://schemas.microsoft.com/office/drawing/2014/main" id="{89B9772D-673E-4089-8109-A00C2122F59C}"/>
                </a:ext>
              </a:extLst>
            </p:cNvPr>
            <p:cNvGrpSpPr/>
            <p:nvPr userDrawn="1"/>
          </p:nvGrpSpPr>
          <p:grpSpPr>
            <a:xfrm>
              <a:off x="206" y="402522"/>
              <a:ext cx="12184750" cy="797668"/>
              <a:chOff x="206" y="402522"/>
              <a:chExt cx="12184750" cy="797668"/>
            </a:xfrm>
          </p:grpSpPr>
          <p:cxnSp>
            <p:nvCxnSpPr>
              <p:cNvPr id="217" name="Connettore diritto 216">
                <a:extLst>
                  <a:ext uri="{FF2B5EF4-FFF2-40B4-BE49-F238E27FC236}">
                    <a16:creationId xmlns:a16="http://schemas.microsoft.com/office/drawing/2014/main" id="{39375B2C-528A-4AE3-AC73-EC80AE67C653}"/>
                  </a:ext>
                </a:extLst>
              </p:cNvPr>
              <p:cNvCxnSpPr/>
              <p:nvPr userDrawn="1"/>
            </p:nvCxnSpPr>
            <p:spPr>
              <a:xfrm>
                <a:off x="206" y="402522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nettore diritto 217">
                <a:extLst>
                  <a:ext uri="{FF2B5EF4-FFF2-40B4-BE49-F238E27FC236}">
                    <a16:creationId xmlns:a16="http://schemas.microsoft.com/office/drawing/2014/main" id="{4B52F323-43FB-4DBE-8E9D-AD0A7F6EB634}"/>
                  </a:ext>
                </a:extLst>
              </p:cNvPr>
              <p:cNvCxnSpPr/>
              <p:nvPr userDrawn="1"/>
            </p:nvCxnSpPr>
            <p:spPr>
              <a:xfrm>
                <a:off x="206" y="801356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nettore diritto 218">
                <a:extLst>
                  <a:ext uri="{FF2B5EF4-FFF2-40B4-BE49-F238E27FC236}">
                    <a16:creationId xmlns:a16="http://schemas.microsoft.com/office/drawing/2014/main" id="{008ADF15-3153-4AD4-AD9F-58B4D5D2A2F7}"/>
                  </a:ext>
                </a:extLst>
              </p:cNvPr>
              <p:cNvCxnSpPr/>
              <p:nvPr userDrawn="1"/>
            </p:nvCxnSpPr>
            <p:spPr>
              <a:xfrm>
                <a:off x="206" y="1200190"/>
                <a:ext cx="12184750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Connettore diritto 186">
              <a:extLst>
                <a:ext uri="{FF2B5EF4-FFF2-40B4-BE49-F238E27FC236}">
                  <a16:creationId xmlns:a16="http://schemas.microsoft.com/office/drawing/2014/main" id="{7587B6E1-258F-45E0-928E-B795E160A07D}"/>
                </a:ext>
              </a:extLst>
            </p:cNvPr>
            <p:cNvCxnSpPr/>
            <p:nvPr userDrawn="1"/>
          </p:nvCxnSpPr>
          <p:spPr>
            <a:xfrm rot="5400000">
              <a:off x="559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diritto 187">
              <a:extLst>
                <a:ext uri="{FF2B5EF4-FFF2-40B4-BE49-F238E27FC236}">
                  <a16:creationId xmlns:a16="http://schemas.microsoft.com/office/drawing/2014/main" id="{69640873-4A6E-4E8D-9501-C91800D496E9}"/>
                </a:ext>
              </a:extLst>
            </p:cNvPr>
            <p:cNvCxnSpPr/>
            <p:nvPr userDrawn="1"/>
          </p:nvCxnSpPr>
          <p:spPr>
            <a:xfrm rot="5400000">
              <a:off x="160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diritto 188">
              <a:extLst>
                <a:ext uri="{FF2B5EF4-FFF2-40B4-BE49-F238E27FC236}">
                  <a16:creationId xmlns:a16="http://schemas.microsoft.com/office/drawing/2014/main" id="{9EAA1B40-E626-4495-8A80-D2AC8F147E40}"/>
                </a:ext>
              </a:extLst>
            </p:cNvPr>
            <p:cNvCxnSpPr/>
            <p:nvPr userDrawn="1"/>
          </p:nvCxnSpPr>
          <p:spPr>
            <a:xfrm rot="5400000">
              <a:off x="-2380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diritto 189">
              <a:extLst>
                <a:ext uri="{FF2B5EF4-FFF2-40B4-BE49-F238E27FC236}">
                  <a16:creationId xmlns:a16="http://schemas.microsoft.com/office/drawing/2014/main" id="{2167A783-70AB-4ACE-A031-243D245AEA5E}"/>
                </a:ext>
              </a:extLst>
            </p:cNvPr>
            <p:cNvCxnSpPr/>
            <p:nvPr userDrawn="1"/>
          </p:nvCxnSpPr>
          <p:spPr>
            <a:xfrm rot="5400000">
              <a:off x="13567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diritto 190">
              <a:extLst>
                <a:ext uri="{FF2B5EF4-FFF2-40B4-BE49-F238E27FC236}">
                  <a16:creationId xmlns:a16="http://schemas.microsoft.com/office/drawing/2014/main" id="{7B052F96-DA82-4E54-8304-BE9080ED5619}"/>
                </a:ext>
              </a:extLst>
            </p:cNvPr>
            <p:cNvCxnSpPr/>
            <p:nvPr userDrawn="1"/>
          </p:nvCxnSpPr>
          <p:spPr>
            <a:xfrm rot="5400000">
              <a:off x="9580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diritto 191">
              <a:extLst>
                <a:ext uri="{FF2B5EF4-FFF2-40B4-BE49-F238E27FC236}">
                  <a16:creationId xmlns:a16="http://schemas.microsoft.com/office/drawing/2014/main" id="{6DF01A18-9B39-4082-BCAC-991ACCF3288D}"/>
                </a:ext>
              </a:extLst>
            </p:cNvPr>
            <p:cNvCxnSpPr/>
            <p:nvPr userDrawn="1"/>
          </p:nvCxnSpPr>
          <p:spPr>
            <a:xfrm rot="5400000">
              <a:off x="21542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diritto 192">
              <a:extLst>
                <a:ext uri="{FF2B5EF4-FFF2-40B4-BE49-F238E27FC236}">
                  <a16:creationId xmlns:a16="http://schemas.microsoft.com/office/drawing/2014/main" id="{6210D9C7-325B-4CB1-A1F8-450778DB054C}"/>
                </a:ext>
              </a:extLst>
            </p:cNvPr>
            <p:cNvCxnSpPr/>
            <p:nvPr userDrawn="1"/>
          </p:nvCxnSpPr>
          <p:spPr>
            <a:xfrm rot="5400000">
              <a:off x="17554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diritto 193">
              <a:extLst>
                <a:ext uri="{FF2B5EF4-FFF2-40B4-BE49-F238E27FC236}">
                  <a16:creationId xmlns:a16="http://schemas.microsoft.com/office/drawing/2014/main" id="{4768A166-EAD6-4040-A1BD-1C30ACAF9A10}"/>
                </a:ext>
              </a:extLst>
            </p:cNvPr>
            <p:cNvCxnSpPr/>
            <p:nvPr userDrawn="1"/>
          </p:nvCxnSpPr>
          <p:spPr>
            <a:xfrm rot="5400000">
              <a:off x="29516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diritto 194">
              <a:extLst>
                <a:ext uri="{FF2B5EF4-FFF2-40B4-BE49-F238E27FC236}">
                  <a16:creationId xmlns:a16="http://schemas.microsoft.com/office/drawing/2014/main" id="{2795EB64-FF01-4F1E-90AC-CD1D0BC84CFB}"/>
                </a:ext>
              </a:extLst>
            </p:cNvPr>
            <p:cNvCxnSpPr/>
            <p:nvPr userDrawn="1"/>
          </p:nvCxnSpPr>
          <p:spPr>
            <a:xfrm rot="5400000">
              <a:off x="25529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diritto 195">
              <a:extLst>
                <a:ext uri="{FF2B5EF4-FFF2-40B4-BE49-F238E27FC236}">
                  <a16:creationId xmlns:a16="http://schemas.microsoft.com/office/drawing/2014/main" id="{83481BA0-7521-4762-995B-D69A68180952}"/>
                </a:ext>
              </a:extLst>
            </p:cNvPr>
            <p:cNvCxnSpPr/>
            <p:nvPr userDrawn="1"/>
          </p:nvCxnSpPr>
          <p:spPr>
            <a:xfrm rot="5400000">
              <a:off x="37490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diritto 196">
              <a:extLst>
                <a:ext uri="{FF2B5EF4-FFF2-40B4-BE49-F238E27FC236}">
                  <a16:creationId xmlns:a16="http://schemas.microsoft.com/office/drawing/2014/main" id="{642CEF7B-91FB-4F32-B92B-3E95FC9B1F7D}"/>
                </a:ext>
              </a:extLst>
            </p:cNvPr>
            <p:cNvCxnSpPr/>
            <p:nvPr userDrawn="1"/>
          </p:nvCxnSpPr>
          <p:spPr>
            <a:xfrm rot="5400000">
              <a:off x="33503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diritto 197">
              <a:extLst>
                <a:ext uri="{FF2B5EF4-FFF2-40B4-BE49-F238E27FC236}">
                  <a16:creationId xmlns:a16="http://schemas.microsoft.com/office/drawing/2014/main" id="{63AF5206-2455-43E3-A4C6-74DC5498C843}"/>
                </a:ext>
              </a:extLst>
            </p:cNvPr>
            <p:cNvCxnSpPr/>
            <p:nvPr userDrawn="1"/>
          </p:nvCxnSpPr>
          <p:spPr>
            <a:xfrm rot="5400000">
              <a:off x="45464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diritto 198">
              <a:extLst>
                <a:ext uri="{FF2B5EF4-FFF2-40B4-BE49-F238E27FC236}">
                  <a16:creationId xmlns:a16="http://schemas.microsoft.com/office/drawing/2014/main" id="{4A5D2AFA-C78A-4EE0-87F6-5889127BEC2B}"/>
                </a:ext>
              </a:extLst>
            </p:cNvPr>
            <p:cNvCxnSpPr/>
            <p:nvPr userDrawn="1"/>
          </p:nvCxnSpPr>
          <p:spPr>
            <a:xfrm rot="5400000">
              <a:off x="41477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diritto 199">
              <a:extLst>
                <a:ext uri="{FF2B5EF4-FFF2-40B4-BE49-F238E27FC236}">
                  <a16:creationId xmlns:a16="http://schemas.microsoft.com/office/drawing/2014/main" id="{C82CA98B-4E0A-43B3-8EBF-7680B9B1F450}"/>
                </a:ext>
              </a:extLst>
            </p:cNvPr>
            <p:cNvCxnSpPr/>
            <p:nvPr userDrawn="1"/>
          </p:nvCxnSpPr>
          <p:spPr>
            <a:xfrm rot="5400000">
              <a:off x="534388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diritto 200">
              <a:extLst>
                <a:ext uri="{FF2B5EF4-FFF2-40B4-BE49-F238E27FC236}">
                  <a16:creationId xmlns:a16="http://schemas.microsoft.com/office/drawing/2014/main" id="{81CD628E-F409-41A6-BF1A-AC28042B3D99}"/>
                </a:ext>
              </a:extLst>
            </p:cNvPr>
            <p:cNvCxnSpPr/>
            <p:nvPr userDrawn="1"/>
          </p:nvCxnSpPr>
          <p:spPr>
            <a:xfrm rot="5400000">
              <a:off x="49451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diritto 201">
              <a:extLst>
                <a:ext uri="{FF2B5EF4-FFF2-40B4-BE49-F238E27FC236}">
                  <a16:creationId xmlns:a16="http://schemas.microsoft.com/office/drawing/2014/main" id="{951D0B0D-9B57-428E-A1F5-02562377663E}"/>
                </a:ext>
              </a:extLst>
            </p:cNvPr>
            <p:cNvCxnSpPr/>
            <p:nvPr userDrawn="1"/>
          </p:nvCxnSpPr>
          <p:spPr>
            <a:xfrm rot="5400000">
              <a:off x="614130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diritto 202">
              <a:extLst>
                <a:ext uri="{FF2B5EF4-FFF2-40B4-BE49-F238E27FC236}">
                  <a16:creationId xmlns:a16="http://schemas.microsoft.com/office/drawing/2014/main" id="{D7D0BBAC-18C4-4FBE-A32D-511B3278DC21}"/>
                </a:ext>
              </a:extLst>
            </p:cNvPr>
            <p:cNvCxnSpPr/>
            <p:nvPr userDrawn="1"/>
          </p:nvCxnSpPr>
          <p:spPr>
            <a:xfrm rot="5400000">
              <a:off x="574259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diritto 203">
              <a:extLst>
                <a:ext uri="{FF2B5EF4-FFF2-40B4-BE49-F238E27FC236}">
                  <a16:creationId xmlns:a16="http://schemas.microsoft.com/office/drawing/2014/main" id="{B19F1343-D963-4B69-B8C6-B7614F173C07}"/>
                </a:ext>
              </a:extLst>
            </p:cNvPr>
            <p:cNvCxnSpPr/>
            <p:nvPr userDrawn="1"/>
          </p:nvCxnSpPr>
          <p:spPr>
            <a:xfrm rot="5400000">
              <a:off x="69387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diritto 204">
              <a:extLst>
                <a:ext uri="{FF2B5EF4-FFF2-40B4-BE49-F238E27FC236}">
                  <a16:creationId xmlns:a16="http://schemas.microsoft.com/office/drawing/2014/main" id="{6EA118EB-841A-4454-A501-DF8FBC12F2CE}"/>
                </a:ext>
              </a:extLst>
            </p:cNvPr>
            <p:cNvCxnSpPr/>
            <p:nvPr userDrawn="1"/>
          </p:nvCxnSpPr>
          <p:spPr>
            <a:xfrm rot="5400000">
              <a:off x="654001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diritto 205">
              <a:extLst>
                <a:ext uri="{FF2B5EF4-FFF2-40B4-BE49-F238E27FC236}">
                  <a16:creationId xmlns:a16="http://schemas.microsoft.com/office/drawing/2014/main" id="{DC19DC7E-46A2-4D56-91B4-0135D2FFB6DB}"/>
                </a:ext>
              </a:extLst>
            </p:cNvPr>
            <p:cNvCxnSpPr/>
            <p:nvPr userDrawn="1"/>
          </p:nvCxnSpPr>
          <p:spPr>
            <a:xfrm rot="5400000">
              <a:off x="77361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diritto 206">
              <a:extLst>
                <a:ext uri="{FF2B5EF4-FFF2-40B4-BE49-F238E27FC236}">
                  <a16:creationId xmlns:a16="http://schemas.microsoft.com/office/drawing/2014/main" id="{A5355904-EE2F-4402-86B0-3F4F690E72C6}"/>
                </a:ext>
              </a:extLst>
            </p:cNvPr>
            <p:cNvCxnSpPr/>
            <p:nvPr userDrawn="1"/>
          </p:nvCxnSpPr>
          <p:spPr>
            <a:xfrm rot="5400000">
              <a:off x="73374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diritto 207">
              <a:extLst>
                <a:ext uri="{FF2B5EF4-FFF2-40B4-BE49-F238E27FC236}">
                  <a16:creationId xmlns:a16="http://schemas.microsoft.com/office/drawing/2014/main" id="{7FBA9450-73FA-4193-B6E4-AFAA0C7E1F47}"/>
                </a:ext>
              </a:extLst>
            </p:cNvPr>
            <p:cNvCxnSpPr/>
            <p:nvPr userDrawn="1"/>
          </p:nvCxnSpPr>
          <p:spPr>
            <a:xfrm rot="5400000">
              <a:off x="85335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diritto 208">
              <a:extLst>
                <a:ext uri="{FF2B5EF4-FFF2-40B4-BE49-F238E27FC236}">
                  <a16:creationId xmlns:a16="http://schemas.microsoft.com/office/drawing/2014/main" id="{BC57179C-3CBE-4742-B2A4-0047855422A6}"/>
                </a:ext>
              </a:extLst>
            </p:cNvPr>
            <p:cNvCxnSpPr/>
            <p:nvPr userDrawn="1"/>
          </p:nvCxnSpPr>
          <p:spPr>
            <a:xfrm rot="5400000">
              <a:off x="81348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diritto 209">
              <a:extLst>
                <a:ext uri="{FF2B5EF4-FFF2-40B4-BE49-F238E27FC236}">
                  <a16:creationId xmlns:a16="http://schemas.microsoft.com/office/drawing/2014/main" id="{F8F74C23-2E00-4527-A253-27187D89B972}"/>
                </a:ext>
              </a:extLst>
            </p:cNvPr>
            <p:cNvCxnSpPr/>
            <p:nvPr userDrawn="1"/>
          </p:nvCxnSpPr>
          <p:spPr>
            <a:xfrm rot="5400000">
              <a:off x="9330984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diritto 210">
              <a:extLst>
                <a:ext uri="{FF2B5EF4-FFF2-40B4-BE49-F238E27FC236}">
                  <a16:creationId xmlns:a16="http://schemas.microsoft.com/office/drawing/2014/main" id="{4E3CC904-27DE-4E25-B66E-E0D85CB067DC}"/>
                </a:ext>
              </a:extLst>
            </p:cNvPr>
            <p:cNvCxnSpPr/>
            <p:nvPr userDrawn="1"/>
          </p:nvCxnSpPr>
          <p:spPr>
            <a:xfrm rot="5400000">
              <a:off x="893227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diritto 211">
              <a:extLst>
                <a:ext uri="{FF2B5EF4-FFF2-40B4-BE49-F238E27FC236}">
                  <a16:creationId xmlns:a16="http://schemas.microsoft.com/office/drawing/2014/main" id="{56BFC36D-F44E-49BA-9DD2-67D606E1C542}"/>
                </a:ext>
              </a:extLst>
            </p:cNvPr>
            <p:cNvCxnSpPr/>
            <p:nvPr userDrawn="1"/>
          </p:nvCxnSpPr>
          <p:spPr>
            <a:xfrm rot="5400000">
              <a:off x="1012723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diritto 212">
              <a:extLst>
                <a:ext uri="{FF2B5EF4-FFF2-40B4-BE49-F238E27FC236}">
                  <a16:creationId xmlns:a16="http://schemas.microsoft.com/office/drawing/2014/main" id="{A930EA80-0677-49D3-A7E5-4A64FB35F752}"/>
                </a:ext>
              </a:extLst>
            </p:cNvPr>
            <p:cNvCxnSpPr/>
            <p:nvPr userDrawn="1"/>
          </p:nvCxnSpPr>
          <p:spPr>
            <a:xfrm rot="5400000">
              <a:off x="972852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diritto 213">
              <a:extLst>
                <a:ext uri="{FF2B5EF4-FFF2-40B4-BE49-F238E27FC236}">
                  <a16:creationId xmlns:a16="http://schemas.microsoft.com/office/drawing/2014/main" id="{AAF13734-B927-4CA0-9F35-DD1EFB2CC5C0}"/>
                </a:ext>
              </a:extLst>
            </p:cNvPr>
            <p:cNvCxnSpPr/>
            <p:nvPr userDrawn="1"/>
          </p:nvCxnSpPr>
          <p:spPr>
            <a:xfrm rot="5400000">
              <a:off x="1092465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diritto 214">
              <a:extLst>
                <a:ext uri="{FF2B5EF4-FFF2-40B4-BE49-F238E27FC236}">
                  <a16:creationId xmlns:a16="http://schemas.microsoft.com/office/drawing/2014/main" id="{E669893F-F061-498F-9407-627CE2C3BF11}"/>
                </a:ext>
              </a:extLst>
            </p:cNvPr>
            <p:cNvCxnSpPr/>
            <p:nvPr userDrawn="1"/>
          </p:nvCxnSpPr>
          <p:spPr>
            <a:xfrm rot="5400000">
              <a:off x="1052594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diritto 215">
              <a:extLst>
                <a:ext uri="{FF2B5EF4-FFF2-40B4-BE49-F238E27FC236}">
                  <a16:creationId xmlns:a16="http://schemas.microsoft.com/office/drawing/2014/main" id="{634072FA-E9FC-4214-929E-EFCEA4310316}"/>
                </a:ext>
              </a:extLst>
            </p:cNvPr>
            <p:cNvCxnSpPr/>
            <p:nvPr userDrawn="1"/>
          </p:nvCxnSpPr>
          <p:spPr>
            <a:xfrm rot="5400000">
              <a:off x="11323360" y="625817"/>
              <a:ext cx="1251632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013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E6E581-0AB1-4E6B-96B5-B7FF9E16B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542239-A789-4363-AB66-109CB3D5E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7ED1D4-FBBF-45FE-B7A5-8E2A5F54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18E88-759A-4AD8-B716-662896C5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A6D2C9-0424-4C33-A770-11088A5E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55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0E484-F927-4495-A828-DC37A81D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AF9B0-0C1E-4565-ADE8-973AAEF7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11251-4803-406E-BC97-33419196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A13-7377-4684-B70C-F538897809AE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B46FE-F64D-4C10-96C0-55939579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E2E02-08CD-4541-9669-9AA5AAF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56800" y="41338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41370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483392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5" r:id="rId4"/>
    <p:sldLayoutId id="2147483668" r:id="rId5"/>
    <p:sldLayoutId id="2147483686" r:id="rId6"/>
    <p:sldLayoutId id="214748368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9A7AFB-94C0-4ECA-8436-76779AEF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BD1F48-3F98-46BE-AEC4-8827A5464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ED5196-3048-43F1-9E8B-DC9D761EA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EA13-7377-4684-B70C-F538897809AE}" type="datetimeFigureOut">
              <a:rPr lang="it-IT" smtClean="0"/>
              <a:t>23/04/2021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E21EB-F9BD-4648-BA59-F71B97C85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056854-1495-428E-B8FA-38D7348AB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B9E4-C85F-47A4-830C-0EBEE91A34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60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5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3DE10AA-D2C0-410A-91E3-CC4472F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92" y="144342"/>
            <a:ext cx="2161905" cy="885714"/>
          </a:xfrm>
          <a:prstGeom prst="rect">
            <a:avLst/>
          </a:prstGeom>
        </p:spPr>
      </p:pic>
      <p:pic>
        <p:nvPicPr>
          <p:cNvPr id="10" name="Immagine 9" descr="Immagine che contiene chitarra&#10;&#10;Descrizione generata automaticamente">
            <a:extLst>
              <a:ext uri="{FF2B5EF4-FFF2-40B4-BE49-F238E27FC236}">
                <a16:creationId xmlns:a16="http://schemas.microsoft.com/office/drawing/2014/main" id="{179829D3-4DD9-49A9-9934-035558D81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309" y="88058"/>
            <a:ext cx="2065412" cy="99828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650D3C-BF11-4093-B01B-4D7872DC44B2}"/>
              </a:ext>
            </a:extLst>
          </p:cNvPr>
          <p:cNvSpPr txBox="1"/>
          <p:nvPr/>
        </p:nvSpPr>
        <p:spPr>
          <a:xfrm>
            <a:off x="0" y="61917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a cura dell’ Ing. </a:t>
            </a:r>
            <a:r>
              <a:rPr lang="it-IT" sz="2800" dirty="0" smtClean="0">
                <a:solidFill>
                  <a:schemeClr val="accent1"/>
                </a:solidFill>
                <a:latin typeface="+mj-lt"/>
                <a:cs typeface="Calibri" pitchFamily="34" charset="0"/>
              </a:rPr>
              <a:t>Carmela Concilio</a:t>
            </a:r>
            <a:endParaRPr lang="it-IT" sz="2800" dirty="0">
              <a:solidFill>
                <a:schemeClr val="accent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66FD6231-7773-41E6-A756-B5AA716967C1}"/>
              </a:ext>
            </a:extLst>
          </p:cNvPr>
          <p:cNvSpPr txBox="1">
            <a:spLocks/>
          </p:cNvSpPr>
          <p:nvPr/>
        </p:nvSpPr>
        <p:spPr>
          <a:xfrm>
            <a:off x="0" y="60355"/>
            <a:ext cx="12192000" cy="28472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300"/>
              </a:spcBef>
            </a:pPr>
            <a:r>
              <a:rPr lang="it-IT" sz="2800" b="0" dirty="0"/>
              <a:t>corso di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TRASMISSIONE </a:t>
            </a:r>
          </a:p>
          <a:p>
            <a:pPr algn="ctr">
              <a:spcBef>
                <a:spcPts val="300"/>
              </a:spcBef>
            </a:pPr>
            <a:r>
              <a:rPr lang="it-IT" sz="4400" dirty="0"/>
              <a:t>DEL CALORE</a:t>
            </a:r>
          </a:p>
          <a:p>
            <a:pPr algn="ctr">
              <a:spcBef>
                <a:spcPts val="300"/>
              </a:spcBef>
            </a:pPr>
            <a:r>
              <a:rPr lang="it-IT" sz="2800" b="0" i="1" dirty="0"/>
              <a:t>aa </a:t>
            </a:r>
            <a:r>
              <a:rPr lang="it-IT" sz="2800" b="0" i="1" dirty="0" smtClean="0"/>
              <a:t>2020/21</a:t>
            </a:r>
            <a:endParaRPr lang="it-IT" sz="2800" b="0" i="1" dirty="0"/>
          </a:p>
          <a:p>
            <a:pPr algn="ctr">
              <a:spcBef>
                <a:spcPts val="300"/>
              </a:spcBef>
            </a:pPr>
            <a:r>
              <a:rPr lang="it-IT" sz="2800" b="0" dirty="0"/>
              <a:t>Prof. Gennaro CUCCURULLO</a:t>
            </a:r>
          </a:p>
          <a:p>
            <a:pPr algn="ctr"/>
            <a:endParaRPr lang="it-IT" sz="2800" b="0" i="1" dirty="0"/>
          </a:p>
          <a:p>
            <a:pPr algn="ctr"/>
            <a:endParaRPr lang="it-IT" sz="2800" b="0" dirty="0"/>
          </a:p>
          <a:p>
            <a:pPr algn="ctr">
              <a:spcBef>
                <a:spcPts val="1200"/>
              </a:spcBef>
            </a:pPr>
            <a:endParaRPr lang="it-IT" sz="4400" b="0" i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31691D-A47D-4E1A-BADD-F20970F77BF7}"/>
              </a:ext>
            </a:extLst>
          </p:cNvPr>
          <p:cNvSpPr txBox="1"/>
          <p:nvPr/>
        </p:nvSpPr>
        <p:spPr>
          <a:xfrm>
            <a:off x="0" y="356569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accent1"/>
                </a:solidFill>
                <a:latin typeface="+mj-lt"/>
                <a:cs typeface="Calibri" pitchFamily="34" charset="0"/>
              </a:rPr>
              <a:t> ESERCITAZIONE </a:t>
            </a:r>
            <a:r>
              <a:rPr lang="it-IT" sz="4400" b="1" dirty="0" smtClean="0">
                <a:solidFill>
                  <a:schemeClr val="accent1"/>
                </a:solidFill>
                <a:latin typeface="+mj-lt"/>
                <a:cs typeface="Calibri" pitchFamily="34" charset="0"/>
              </a:rPr>
              <a:t>N.5 </a:t>
            </a:r>
            <a:endParaRPr lang="it-IT" sz="4400" b="1" dirty="0">
              <a:solidFill>
                <a:schemeClr val="accent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F74B4E-077C-4D88-9E64-660C51C87759}"/>
              </a:ext>
            </a:extLst>
          </p:cNvPr>
          <p:cNvSpPr txBox="1"/>
          <p:nvPr/>
        </p:nvSpPr>
        <p:spPr>
          <a:xfrm>
            <a:off x="0" y="454018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 smtClean="0">
                <a:solidFill>
                  <a:schemeClr val="accent1"/>
                </a:solidFill>
                <a:latin typeface="+mj-lt"/>
                <a:cs typeface="Calibri" pitchFamily="34" charset="0"/>
              </a:rPr>
              <a:t>Superfici estese: sistemi alettati</a:t>
            </a:r>
            <a:endParaRPr lang="it-IT" sz="4400" i="1" dirty="0">
              <a:solidFill>
                <a:schemeClr val="accent1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68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 alettati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86" y="1191194"/>
            <a:ext cx="8785097" cy="432853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4218423" y="839566"/>
            <a:ext cx="455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Temperatura media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/>
              <p:cNvSpPr txBox="1"/>
              <p:nvPr/>
            </p:nvSpPr>
            <p:spPr>
              <a:xfrm>
                <a:off x="1346363" y="5576654"/>
                <a:ext cx="8330678" cy="684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𝑚𝑒𝑑𝑖𝑎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nary>
                        <m:nary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dx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nary>
                        <m:nary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20+280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−30.6 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20 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280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30.6</m:t>
                                  </m:r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−30.6 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363" y="5576654"/>
                <a:ext cx="8330678" cy="6846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329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 alettati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" y="739558"/>
            <a:ext cx="5859159" cy="344477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40" y="2706579"/>
            <a:ext cx="6038148" cy="35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51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 alettati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1151536" y="1421462"/>
                <a:ext cx="2227276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3.6  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3.26 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=1.10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536" y="1421462"/>
                <a:ext cx="2227276" cy="565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3771742" y="1198040"/>
            <a:ext cx="2022958" cy="1687890"/>
          </a:xfrm>
          <a:prstGeom prst="wedgeEllipseCallout">
            <a:avLst>
              <a:gd name="adj1" fmla="val -70577"/>
              <a:gd name="adj2" fmla="val -18482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Il modello suggerito dalla traccia…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6938127" y="1198040"/>
                <a:ext cx="446830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 smtClean="0"/>
                  <a:t>A posteriori si può affermare che la condizione al contorno posta ad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it-IT" dirty="0" smtClean="0"/>
                  <a:t> descrive in maniera soddisfacente l’andamento del profilo di temperatura per una aletta di lunghezza finita L, allorché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 </m:t>
                        </m:r>
                      </m:sub>
                    </m:sSub>
                  </m:oMath>
                </a14:m>
                <a:r>
                  <a:rPr lang="it-IT" dirty="0" smtClean="0"/>
                  <a:t>e quindi si recupera con sufficiente approssimazione la II C.C.</a:t>
                </a:r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127" y="1198040"/>
                <a:ext cx="4468305" cy="2031325"/>
              </a:xfrm>
              <a:prstGeom prst="rect">
                <a:avLst/>
              </a:prstGeom>
              <a:blipFill>
                <a:blip r:embed="rId4"/>
                <a:stretch>
                  <a:fillRect l="-1091" t="-1802" r="-1228" b="-39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3561063" y="4495322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Problema dimensionale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1282173" y="3837423"/>
            <a:ext cx="2323328" cy="2103649"/>
            <a:chOff x="5637663" y="3599086"/>
            <a:chExt cx="2323328" cy="2103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tangolo 14"/>
                <p:cNvSpPr/>
                <p:nvPr/>
              </p:nvSpPr>
              <p:spPr>
                <a:xfrm>
                  <a:off x="5637663" y="3599086"/>
                  <a:ext cx="2323328" cy="6934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Rettango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7663" y="3599086"/>
                  <a:ext cx="2323328" cy="6934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/>
                <p:cNvSpPr txBox="1"/>
                <p:nvPr/>
              </p:nvSpPr>
              <p:spPr>
                <a:xfrm>
                  <a:off x="5744480" y="4464893"/>
                  <a:ext cx="15381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" name="CasellaDiTes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480" y="4464893"/>
                  <a:ext cx="15381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587" b="-2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16"/>
                <p:cNvSpPr txBox="1"/>
                <p:nvPr/>
              </p:nvSpPr>
              <p:spPr>
                <a:xfrm>
                  <a:off x="5744480" y="5050377"/>
                  <a:ext cx="937180" cy="6523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7" name="CasellaDiTes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480" y="5050377"/>
                  <a:ext cx="937180" cy="6523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Parentesi graffa aperta 17">
            <a:extLst>
              <a:ext uri="{FF2B5EF4-FFF2-40B4-BE49-F238E27FC236}">
                <a16:creationId xmlns:a16="http://schemas.microsoft.com/office/drawing/2014/main" id="{CC64F0DB-A769-4158-A059-B558F490C6EF}"/>
              </a:ext>
            </a:extLst>
          </p:cNvPr>
          <p:cNvSpPr/>
          <p:nvPr/>
        </p:nvSpPr>
        <p:spPr>
          <a:xfrm>
            <a:off x="1086606" y="3868574"/>
            <a:ext cx="302384" cy="2063221"/>
          </a:xfrm>
          <a:prstGeom prst="leftBrace">
            <a:avLst>
              <a:gd name="adj1" fmla="val 5302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797334" y="3235480"/>
            <a:ext cx="455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Aletta di lunghezza finita: aletta adiabatica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69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 alettati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1151536" y="1421462"/>
                <a:ext cx="2227276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3.6  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3.26 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=1.10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536" y="1421462"/>
                <a:ext cx="2227276" cy="565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/>
          <p:cNvSpPr txBox="1"/>
          <p:nvPr/>
        </p:nvSpPr>
        <p:spPr>
          <a:xfrm>
            <a:off x="3771742" y="1198040"/>
            <a:ext cx="2022958" cy="1687890"/>
          </a:xfrm>
          <a:prstGeom prst="wedgeEllipseCallout">
            <a:avLst>
              <a:gd name="adj1" fmla="val -70577"/>
              <a:gd name="adj2" fmla="val -18482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Il modello suggerito dalla traccia…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6938127" y="1198040"/>
                <a:ext cx="446830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 smtClean="0"/>
                  <a:t>A posteriori si può affermare che la condizione al contorno posta ad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it-IT" dirty="0" smtClean="0"/>
                  <a:t> descrive in maniera soddisfacente l’andamento del profilo di temperatura per una aletta di lunghezza finita L, allorché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 </m:t>
                        </m:r>
                      </m:sub>
                    </m:sSub>
                  </m:oMath>
                </a14:m>
                <a:r>
                  <a:rPr lang="it-IT" dirty="0" smtClean="0"/>
                  <a:t>e quindi si recupera con sufficiente approssimazione la II C.C.</a:t>
                </a:r>
                <a:endParaRPr lang="it-IT" dirty="0"/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127" y="1198040"/>
                <a:ext cx="4468305" cy="2031325"/>
              </a:xfrm>
              <a:prstGeom prst="rect">
                <a:avLst/>
              </a:prstGeom>
              <a:blipFill>
                <a:blip r:embed="rId4"/>
                <a:stretch>
                  <a:fillRect l="-1091" t="-1802" r="-1228" b="-39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627652" y="3344412"/>
            <a:ext cx="455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Aletta di lunghezza finita: aletta adiabatica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712219" y="3916202"/>
                <a:ext cx="394845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h𝑃𝑘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𝑟𝑖𝑓</m:t>
                          </m:r>
                        </m:sub>
                      </m:sSub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=1.1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19" y="3916202"/>
                <a:ext cx="3948453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712219" y="4917298"/>
                <a:ext cx="2058256" cy="8613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𝑡𝑔h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den>
                          </m:f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𝐵𝑖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=65.3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19" y="4917298"/>
                <a:ext cx="2058256" cy="861326"/>
              </a:xfrm>
              <a:prstGeom prst="rect">
                <a:avLst/>
              </a:prstGeom>
              <a:blipFill>
                <a:blip r:embed="rId6"/>
                <a:stretch>
                  <a:fillRect b="-7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/>
              <p:cNvSpPr txBox="1"/>
              <p:nvPr/>
            </p:nvSpPr>
            <p:spPr>
              <a:xfrm>
                <a:off x="5801342" y="3929378"/>
                <a:ext cx="5458867" cy="645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h𝑃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1.1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15∙280∙0.03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42" y="3929378"/>
                <a:ext cx="5458867" cy="645241"/>
              </a:xfrm>
              <a:prstGeom prst="rect">
                <a:avLst/>
              </a:prstGeom>
              <a:blipFill>
                <a:blip r:embed="rId7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5980355" y="4970984"/>
                <a:ext cx="2144433" cy="10168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𝑡𝑔h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=0.72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55" y="4970984"/>
                <a:ext cx="2144433" cy="10168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44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 alettati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28" y="2364193"/>
            <a:ext cx="6673872" cy="385616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2" y="739558"/>
            <a:ext cx="5640688" cy="32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470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83017" y="830997"/>
            <a:ext cx="80183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Un’aletta 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di acciaio (40 W/(m</a:t>
            </a:r>
            <a:r>
              <a:rPr lang="it-IT" baseline="30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K)) è spessa 1 mm, larga 4 mm, lunga 3.6 cm. La temperatura alla base dell’aletta è di 300°C, le condizioni dell’aria sono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it-IT" baseline="-25000" dirty="0" err="1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 = 20°C con un coefficiente di scambio pari a 15 W/(m</a:t>
            </a:r>
            <a:r>
              <a:rPr lang="it-IT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K). Supponendo l’aletta infinitamente lunga (cioè L = 3 L</a:t>
            </a:r>
            <a:r>
              <a:rPr lang="it-IT" baseline="-25000" dirty="0">
                <a:solidFill>
                  <a:schemeClr val="bg1">
                    <a:lumMod val="65000"/>
                  </a:schemeClr>
                </a:solidFill>
              </a:rPr>
              <a:t>∞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), si determini il flusso trasferito attraverso l’aletta, l’efficacia, l’efficienza e la temperatura media.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sz="1400" b="1" dirty="0">
              <a:solidFill>
                <a:srgbClr val="0070C0"/>
              </a:solidFill>
            </a:endParaRP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 alettati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8" name="Gruppo 37"/>
          <p:cNvGrpSpPr/>
          <p:nvPr/>
        </p:nvGrpSpPr>
        <p:grpSpPr>
          <a:xfrm>
            <a:off x="9099887" y="2966113"/>
            <a:ext cx="2435468" cy="2910618"/>
            <a:chOff x="120852" y="1932442"/>
            <a:chExt cx="2435468" cy="2910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2922"/>
                <p:cNvSpPr txBox="1">
                  <a:spLocks noChangeArrowheads="1"/>
                </p:cNvSpPr>
                <p:nvPr/>
              </p:nvSpPr>
              <p:spPr bwMode="auto">
                <a:xfrm>
                  <a:off x="422636" y="1932442"/>
                  <a:ext cx="2133684" cy="2505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it-IT" dirty="0" smtClean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L </a:t>
                  </a: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= </a:t>
                  </a:r>
                  <a:r>
                    <a:rPr lang="it-IT" dirty="0" smtClean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3.6 cm</a:t>
                  </a:r>
                  <a:endPara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B</a:t>
                  </a:r>
                  <a:r>
                    <a:rPr kumimoji="0" lang="it-IT" b="0" i="0" u="none" strike="noStrike" cap="none" normalizeH="0" dirty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= </a:t>
                  </a: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4</a:t>
                  </a:r>
                  <a:r>
                    <a:rPr kumimoji="0" lang="it-IT" b="0" i="0" u="none" strike="noStrike" cap="none" normalizeH="0" dirty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mm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s</a:t>
                  </a:r>
                  <a:r>
                    <a:rPr lang="it-IT" baseline="0" dirty="0" smtClean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 =</a:t>
                  </a:r>
                  <a:r>
                    <a:rPr lang="it-IT" dirty="0" smtClean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 1 mm</a:t>
                  </a:r>
                  <a:endParaRPr kumimoji="0" lang="it-IT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endParaRPr>
                </a:p>
                <a:p>
                  <a:pPr lv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k</a:t>
                  </a:r>
                  <a:r>
                    <a:rPr lang="it-IT" dirty="0" smtClean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 = 40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808080"/>
                              </a:solidFill>
                              <a:latin typeface="Cambria Math"/>
                              <a:cs typeface="Arial" pitchFamily="34" charset="0"/>
                            </a:rPr>
                            <m:t>𝑊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808080"/>
                              </a:solidFill>
                              <a:latin typeface="Cambria Math"/>
                              <a:cs typeface="Arial" pitchFamily="34" charset="0"/>
                            </a:rPr>
                            <m:t>𝑚𝐾</m:t>
                          </m:r>
                        </m:den>
                      </m:f>
                    </m:oMath>
                  </a14:m>
                  <a:endParaRPr kumimoji="0" lang="it-IT" b="0" i="0" u="none" strike="noStrike" cap="none" normalizeH="0" baseline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it-IT" dirty="0" err="1" smtClean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T</a:t>
                  </a:r>
                  <a:r>
                    <a:rPr lang="it-IT" baseline="-25000" dirty="0" err="1" smtClean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b</a:t>
                  </a:r>
                  <a:r>
                    <a:rPr lang="it-IT" baseline="-25000" dirty="0" smtClean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it-IT" b="0" i="0" u="none" strike="noStrike" cap="none" normalizeH="0" baseline="0" dirty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= 300°C</a:t>
                  </a:r>
                  <a:endParaRPr kumimoji="0" lang="it-IT" b="0" i="0" u="none" strike="noStrike" cap="none" normalizeH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Calibri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it-IT" b="0" i="0" u="none" strike="noStrike" cap="none" normalizeH="0" baseline="0" dirty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it-IT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T</a:t>
                  </a:r>
                  <a:r>
                    <a:rPr lang="it-IT" baseline="-25000" dirty="0" err="1" smtClean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f</a:t>
                  </a:r>
                  <a:r>
                    <a:rPr lang="it-IT" baseline="-25000" dirty="0" smtClean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it-IT" b="0" i="0" u="none" strike="noStrike" cap="none" normalizeH="0" baseline="0" dirty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= 20 </a:t>
                  </a:r>
                  <a:r>
                    <a:rPr kumimoji="0" lang="it-IT" b="0" i="0" u="none" strike="noStrike" cap="none" normalizeH="0" baseline="0" dirty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°C</a:t>
                  </a: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; </a:t>
                  </a:r>
                </a:p>
                <a:p>
                  <a:pPr lv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it-IT" dirty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h</a:t>
                  </a:r>
                  <a:r>
                    <a:rPr lang="it-IT" dirty="0" smtClean="0">
                      <a:solidFill>
                        <a:srgbClr val="808080"/>
                      </a:solidFill>
                      <a:latin typeface="Calibri" pitchFamily="34" charset="0"/>
                      <a:cs typeface="Arial" pitchFamily="34" charset="0"/>
                    </a:rPr>
                    <a:t> = 15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it-IT" i="1" smtClean="0">
                                  <a:solidFill>
                                    <a:srgbClr val="80808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rgbClr val="80808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rgbClr val="80808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solidFill>
                                <a:srgbClr val="80808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𝐾</m:t>
                          </m:r>
                        </m:den>
                      </m:f>
                    </m:oMath>
                  </a14:m>
                  <a:endPara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endParaRPr>
                </a:p>
                <a:p>
                  <a:pPr lvl="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endPara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lang="it-IT" dirty="0">
                    <a:solidFill>
                      <a:srgbClr val="808080"/>
                    </a:solidFill>
                    <a:latin typeface="Calibri" pitchFamily="34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it-IT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9" name="Text Box 29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636" y="1932442"/>
                  <a:ext cx="2133684" cy="2505859"/>
                </a:xfrm>
                <a:prstGeom prst="rect">
                  <a:avLst/>
                </a:prstGeom>
                <a:blipFill>
                  <a:blip r:embed="rId5"/>
                  <a:stretch>
                    <a:fillRect l="-2286" t="-1460" b="-2165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Parentesi graffa aperta 41">
              <a:extLst>
                <a:ext uri="{FF2B5EF4-FFF2-40B4-BE49-F238E27FC236}">
                  <a16:creationId xmlns:a16="http://schemas.microsoft.com/office/drawing/2014/main" id="{CC64F0DB-A769-4158-A059-B558F490C6EF}"/>
                </a:ext>
              </a:extLst>
            </p:cNvPr>
            <p:cNvSpPr/>
            <p:nvPr/>
          </p:nvSpPr>
          <p:spPr>
            <a:xfrm>
              <a:off x="120852" y="1982592"/>
              <a:ext cx="260707" cy="2860468"/>
            </a:xfrm>
            <a:prstGeom prst="leftBrace">
              <a:avLst>
                <a:gd name="adj1" fmla="val 53025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9360594" y="2477601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ati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250580" y="2334368"/>
            <a:ext cx="455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Modello: aletta di lunghezza infinita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3017" y="5829111"/>
            <a:ext cx="947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Aumento della potenza termica scambiata aumentando la superficie di scambio bagnata dal fluido</a:t>
            </a:r>
            <a:endParaRPr lang="it-IT" dirty="0">
              <a:solidFill>
                <a:schemeClr val="accent6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6"/>
          <a:srcRect t="21127" r="45269" b="45133"/>
          <a:stretch/>
        </p:blipFill>
        <p:spPr>
          <a:xfrm>
            <a:off x="250580" y="2797216"/>
            <a:ext cx="8122078" cy="2816399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2255182" y="2788364"/>
            <a:ext cx="2386270" cy="30883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245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 alettati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297714" y="830997"/>
            <a:ext cx="455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Modello: aletta di lunghezza infinita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3978" t="33680" b="23429"/>
          <a:stretch/>
        </p:blipFill>
        <p:spPr>
          <a:xfrm>
            <a:off x="297714" y="1365771"/>
            <a:ext cx="10245213" cy="441225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102143" y="5408690"/>
            <a:ext cx="344078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Sistema alettato</a:t>
            </a:r>
            <a:endParaRPr lang="it-IT" dirty="0"/>
          </a:p>
        </p:txBody>
      </p:sp>
      <p:cxnSp>
        <p:nvCxnSpPr>
          <p:cNvPr id="20" name="AutoShape 2155"/>
          <p:cNvCxnSpPr>
            <a:cxnSpLocks noChangeShapeType="1"/>
          </p:cNvCxnSpPr>
          <p:nvPr/>
        </p:nvCxnSpPr>
        <p:spPr bwMode="auto">
          <a:xfrm flipV="1">
            <a:off x="2938630" y="2237137"/>
            <a:ext cx="795" cy="1929964"/>
          </a:xfrm>
          <a:prstGeom prst="straightConnector1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56"/>
          <p:cNvCxnSpPr>
            <a:cxnSpLocks noChangeShapeType="1"/>
          </p:cNvCxnSpPr>
          <p:nvPr/>
        </p:nvCxnSpPr>
        <p:spPr bwMode="auto">
          <a:xfrm flipV="1">
            <a:off x="2795527" y="4015819"/>
            <a:ext cx="5792292" cy="13162"/>
          </a:xfrm>
          <a:prstGeom prst="straightConnector1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2155"/>
          <p:cNvCxnSpPr>
            <a:cxnSpLocks noChangeShapeType="1"/>
          </p:cNvCxnSpPr>
          <p:nvPr/>
        </p:nvCxnSpPr>
        <p:spPr bwMode="auto">
          <a:xfrm flipH="1">
            <a:off x="1327607" y="4048509"/>
            <a:ext cx="1611023" cy="1213370"/>
          </a:xfrm>
          <a:prstGeom prst="straightConnector1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CasellaDiTesto 25"/>
          <p:cNvSpPr txBox="1"/>
          <p:nvPr/>
        </p:nvSpPr>
        <p:spPr>
          <a:xfrm>
            <a:off x="8300778" y="3982435"/>
            <a:ext cx="57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1326812" y="4662831"/>
            <a:ext cx="57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2651589" y="2201850"/>
            <a:ext cx="57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910995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 alettati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884024" y="879596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Problema dimensionale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1" name="Parentesi graffa aperta 70">
            <a:extLst>
              <a:ext uri="{FF2B5EF4-FFF2-40B4-BE49-F238E27FC236}">
                <a16:creationId xmlns:a16="http://schemas.microsoft.com/office/drawing/2014/main" id="{CC64F0DB-A769-4158-A059-B558F490C6EF}"/>
              </a:ext>
            </a:extLst>
          </p:cNvPr>
          <p:cNvSpPr/>
          <p:nvPr/>
        </p:nvSpPr>
        <p:spPr>
          <a:xfrm>
            <a:off x="643367" y="1427384"/>
            <a:ext cx="302384" cy="2063221"/>
          </a:xfrm>
          <a:prstGeom prst="leftBrace">
            <a:avLst>
              <a:gd name="adj1" fmla="val 5302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848268" y="1497388"/>
            <a:ext cx="2323328" cy="1750540"/>
            <a:chOff x="5637663" y="3599086"/>
            <a:chExt cx="2323328" cy="1750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tangolo 9"/>
                <p:cNvSpPr/>
                <p:nvPr/>
              </p:nvSpPr>
              <p:spPr>
                <a:xfrm>
                  <a:off x="5637663" y="3599086"/>
                  <a:ext cx="2323328" cy="6934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Rettango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7663" y="3599086"/>
                  <a:ext cx="2323328" cy="6934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sellaDiTesto 4"/>
                <p:cNvSpPr txBox="1"/>
                <p:nvPr/>
              </p:nvSpPr>
              <p:spPr>
                <a:xfrm>
                  <a:off x="5744480" y="4464893"/>
                  <a:ext cx="15381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" name="CasellaDiTes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480" y="4464893"/>
                  <a:ext cx="153811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587" b="-2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sellaDiTesto 45"/>
                <p:cNvSpPr txBox="1"/>
                <p:nvPr/>
              </p:nvSpPr>
              <p:spPr>
                <a:xfrm>
                  <a:off x="5744480" y="5050377"/>
                  <a:ext cx="1562351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6" name="CasellaDiTes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480" y="5050377"/>
                  <a:ext cx="1562351" cy="299249"/>
                </a:xfrm>
                <a:prstGeom prst="rect">
                  <a:avLst/>
                </a:prstGeom>
                <a:blipFill>
                  <a:blip r:embed="rId5"/>
                  <a:stretch>
                    <a:fillRect l="-3125" r="-2344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asellaDiTesto 6"/>
          <p:cNvSpPr txBox="1"/>
          <p:nvPr/>
        </p:nvSpPr>
        <p:spPr>
          <a:xfrm>
            <a:off x="3270679" y="1642236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(1)</a:t>
            </a:r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3270679" y="2274328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(2)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3270679" y="2865140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(3)</a:t>
            </a:r>
            <a:endParaRPr lang="it-IT" dirty="0"/>
          </a:p>
        </p:txBody>
      </p:sp>
      <p:sp>
        <p:nvSpPr>
          <p:cNvPr id="49" name="Rettangolo 48"/>
          <p:cNvSpPr/>
          <p:nvPr/>
        </p:nvSpPr>
        <p:spPr>
          <a:xfrm>
            <a:off x="9019871" y="2479908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h, k invarianti con T</a:t>
            </a:r>
            <a:endParaRPr lang="it-IT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4985711" y="876470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Problema adimensionale</a:t>
            </a:r>
            <a:endParaRPr lang="it-IT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52" name="Gruppo 51"/>
          <p:cNvGrpSpPr/>
          <p:nvPr/>
        </p:nvGrpSpPr>
        <p:grpSpPr>
          <a:xfrm>
            <a:off x="5095556" y="1554990"/>
            <a:ext cx="1539007" cy="1670573"/>
            <a:chOff x="5637663" y="3599086"/>
            <a:chExt cx="1539007" cy="16705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tangolo 52"/>
                <p:cNvSpPr/>
                <p:nvPr/>
              </p:nvSpPr>
              <p:spPr>
                <a:xfrm>
                  <a:off x="5637663" y="3599086"/>
                  <a:ext cx="1069203" cy="6948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3" name="Rettangolo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7663" y="3599086"/>
                  <a:ext cx="1069203" cy="6948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sellaDiTesto 53"/>
                <p:cNvSpPr txBox="1"/>
                <p:nvPr/>
              </p:nvSpPr>
              <p:spPr>
                <a:xfrm>
                  <a:off x="5744480" y="4407291"/>
                  <a:ext cx="13444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ξ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4" name="CasellaDiTes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480" y="4407291"/>
                  <a:ext cx="134447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167" t="-2222" r="-3167" b="-3777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sellaDiTesto 54"/>
                <p:cNvSpPr txBox="1"/>
                <p:nvPr/>
              </p:nvSpPr>
              <p:spPr>
                <a:xfrm>
                  <a:off x="5744034" y="4992660"/>
                  <a:ext cx="14326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ξ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5" name="CasellaDiTesto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34" y="4992660"/>
                  <a:ext cx="143263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979" t="-2222" r="-3404" b="-3777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Parentesi graffa aperta 55">
            <a:extLst>
              <a:ext uri="{FF2B5EF4-FFF2-40B4-BE49-F238E27FC236}">
                <a16:creationId xmlns:a16="http://schemas.microsoft.com/office/drawing/2014/main" id="{CC64F0DB-A769-4158-A059-B558F490C6EF}"/>
              </a:ext>
            </a:extLst>
          </p:cNvPr>
          <p:cNvSpPr/>
          <p:nvPr/>
        </p:nvSpPr>
        <p:spPr>
          <a:xfrm>
            <a:off x="4793172" y="1448297"/>
            <a:ext cx="302384" cy="2063221"/>
          </a:xfrm>
          <a:prstGeom prst="leftBrace">
            <a:avLst>
              <a:gd name="adj1" fmla="val 5302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7287448" y="1606170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(1’)</a:t>
            </a:r>
            <a:endParaRPr lang="it-IT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7288819" y="2274328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(2’)</a:t>
            </a:r>
            <a:endParaRPr lang="it-IT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7259875" y="2913632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(3’)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0652" y="3652556"/>
            <a:ext cx="6681514" cy="2961793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643367" y="2771480"/>
            <a:ext cx="3080221" cy="641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220173" y="4178796"/>
            <a:ext cx="3971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In maniera realistica dovremmo considerare una C.C. di III tipo, difficile da gestire sul piano formale e matematico.</a:t>
            </a:r>
          </a:p>
          <a:p>
            <a:pPr algn="just"/>
            <a:r>
              <a:rPr lang="it-IT" dirty="0" smtClean="0"/>
              <a:t>Si può immaginare che, se l’aletta è infinitamente lunga, la temperatura all’estremo libero recupera quella del fluido.</a:t>
            </a:r>
            <a:endParaRPr lang="it-IT" dirty="0"/>
          </a:p>
        </p:txBody>
      </p:sp>
      <p:grpSp>
        <p:nvGrpSpPr>
          <p:cNvPr id="34" name="Gruppo 33"/>
          <p:cNvGrpSpPr/>
          <p:nvPr/>
        </p:nvGrpSpPr>
        <p:grpSpPr>
          <a:xfrm>
            <a:off x="7932866" y="901448"/>
            <a:ext cx="4848455" cy="3871743"/>
            <a:chOff x="7438650" y="623451"/>
            <a:chExt cx="4597383" cy="3426674"/>
          </a:xfrm>
        </p:grpSpPr>
        <p:pic>
          <p:nvPicPr>
            <p:cNvPr id="35" name="Immagine 34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6" t="9967" r="8937" b="13956"/>
            <a:stretch/>
          </p:blipFill>
          <p:spPr>
            <a:xfrm>
              <a:off x="7438650" y="623451"/>
              <a:ext cx="4189223" cy="2982726"/>
            </a:xfrm>
            <a:prstGeom prst="rect">
              <a:avLst/>
            </a:prstGeom>
          </p:spPr>
        </p:pic>
        <p:sp>
          <p:nvSpPr>
            <p:cNvPr id="36" name="CasellaDiTesto 35"/>
            <p:cNvSpPr txBox="1"/>
            <p:nvPr/>
          </p:nvSpPr>
          <p:spPr>
            <a:xfrm>
              <a:off x="7467072" y="3680793"/>
              <a:ext cx="456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7878241" y="979225"/>
              <a:ext cx="351772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Flusso 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monodimensionale, variabile lungo la coordinata orientata secondo la direzione dell’aletta caratterizzata da maggiore estensione</a:t>
              </a:r>
              <a:endPara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7910131" y="2400829"/>
              <a:ext cx="25555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Condizioni stazionarie</a:t>
              </a:r>
            </a:p>
          </p:txBody>
        </p:sp>
      </p:grpSp>
      <p:sp>
        <p:nvSpPr>
          <p:cNvPr id="39" name="Rettangolo 38"/>
          <p:cNvSpPr/>
          <p:nvPr/>
        </p:nvSpPr>
        <p:spPr>
          <a:xfrm>
            <a:off x="8457668" y="3288271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h, k invarianti con T</a:t>
            </a:r>
            <a:endParaRPr lang="it-IT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17561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1" grpId="0" animBg="1"/>
      <p:bldP spid="7" grpId="0"/>
      <p:bldP spid="47" grpId="0"/>
      <p:bldP spid="48" grpId="0"/>
      <p:bldP spid="51" grpId="0"/>
      <p:bldP spid="56" grpId="0" animBg="1"/>
      <p:bldP spid="58" grpId="0"/>
      <p:bldP spid="59" grpId="0"/>
      <p:bldP spid="78" grpId="0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0586" name="Group 2154"/>
          <p:cNvGrpSpPr>
            <a:grpSpLocks/>
          </p:cNvGrpSpPr>
          <p:nvPr/>
        </p:nvGrpSpPr>
        <p:grpSpPr bwMode="auto">
          <a:xfrm>
            <a:off x="4760913" y="1539875"/>
            <a:ext cx="1362075" cy="1660525"/>
            <a:chOff x="7497" y="2426"/>
            <a:chExt cx="2145" cy="2613"/>
          </a:xfrm>
        </p:grpSpPr>
        <p:grpSp>
          <p:nvGrpSpPr>
            <p:cNvPr id="20590" name="Group 2158"/>
            <p:cNvGrpSpPr>
              <a:grpSpLocks/>
            </p:cNvGrpSpPr>
            <p:nvPr/>
          </p:nvGrpSpPr>
          <p:grpSpPr bwMode="auto">
            <a:xfrm>
              <a:off x="7685" y="2613"/>
              <a:ext cx="989" cy="2239"/>
              <a:chOff x="9450" y="3578"/>
              <a:chExt cx="1815" cy="2845"/>
            </a:xfrm>
          </p:grpSpPr>
        </p:grpSp>
      </p:grp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 alettati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884024" y="879596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Problema dimensionale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7924337" y="900744"/>
            <a:ext cx="4848455" cy="3871743"/>
            <a:chOff x="7438650" y="623451"/>
            <a:chExt cx="4597383" cy="3426674"/>
          </a:xfrm>
        </p:grpSpPr>
        <p:pic>
          <p:nvPicPr>
            <p:cNvPr id="62" name="Immagine 6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6" t="9967" r="8937" b="13956"/>
            <a:stretch/>
          </p:blipFill>
          <p:spPr>
            <a:xfrm>
              <a:off x="7438650" y="623451"/>
              <a:ext cx="4189223" cy="2982726"/>
            </a:xfrm>
            <a:prstGeom prst="rect">
              <a:avLst/>
            </a:prstGeom>
          </p:spPr>
        </p:pic>
        <p:sp>
          <p:nvSpPr>
            <p:cNvPr id="63" name="CasellaDiTesto 62"/>
            <p:cNvSpPr txBox="1"/>
            <p:nvPr/>
          </p:nvSpPr>
          <p:spPr>
            <a:xfrm>
              <a:off x="7467072" y="3680793"/>
              <a:ext cx="45689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7878241" y="979225"/>
              <a:ext cx="351772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Flusso 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monodimensionale, variabile lungo la coordinata orientata secondo la direzione dell’aletta caratterizzata da maggiore estensione</a:t>
              </a:r>
              <a:endPara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5" name="Rettangolo 64"/>
            <p:cNvSpPr/>
            <p:nvPr/>
          </p:nvSpPr>
          <p:spPr>
            <a:xfrm>
              <a:off x="7910131" y="2400829"/>
              <a:ext cx="25555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rPr>
                <a:t>Condizioni stazionarie</a:t>
              </a:r>
            </a:p>
          </p:txBody>
        </p:sp>
      </p:grpSp>
      <p:sp>
        <p:nvSpPr>
          <p:cNvPr id="71" name="Parentesi graffa aperta 70">
            <a:extLst>
              <a:ext uri="{FF2B5EF4-FFF2-40B4-BE49-F238E27FC236}">
                <a16:creationId xmlns:a16="http://schemas.microsoft.com/office/drawing/2014/main" id="{CC64F0DB-A769-4158-A059-B558F490C6EF}"/>
              </a:ext>
            </a:extLst>
          </p:cNvPr>
          <p:cNvSpPr/>
          <p:nvPr/>
        </p:nvSpPr>
        <p:spPr>
          <a:xfrm>
            <a:off x="643367" y="1427384"/>
            <a:ext cx="302384" cy="2063221"/>
          </a:xfrm>
          <a:prstGeom prst="leftBrace">
            <a:avLst>
              <a:gd name="adj1" fmla="val 5302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5845639" y="436036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848268" y="1497388"/>
            <a:ext cx="2323328" cy="1750540"/>
            <a:chOff x="5637663" y="3599086"/>
            <a:chExt cx="2323328" cy="1750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ttangolo 9"/>
                <p:cNvSpPr/>
                <p:nvPr/>
              </p:nvSpPr>
              <p:spPr>
                <a:xfrm>
                  <a:off x="5637663" y="3599086"/>
                  <a:ext cx="2323328" cy="6934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Rettango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7663" y="3599086"/>
                  <a:ext cx="2323328" cy="6934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sellaDiTesto 4"/>
                <p:cNvSpPr txBox="1"/>
                <p:nvPr/>
              </p:nvSpPr>
              <p:spPr>
                <a:xfrm>
                  <a:off x="5744480" y="4464893"/>
                  <a:ext cx="15381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" name="CasellaDiTes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480" y="4464893"/>
                  <a:ext cx="1538113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587" b="-20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sellaDiTesto 45"/>
                <p:cNvSpPr txBox="1"/>
                <p:nvPr/>
              </p:nvSpPr>
              <p:spPr>
                <a:xfrm>
                  <a:off x="5744480" y="5050377"/>
                  <a:ext cx="1562351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46" name="CasellaDiTesto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480" y="5050377"/>
                  <a:ext cx="1562351" cy="299249"/>
                </a:xfrm>
                <a:prstGeom prst="rect">
                  <a:avLst/>
                </a:prstGeom>
                <a:blipFill>
                  <a:blip r:embed="rId5"/>
                  <a:stretch>
                    <a:fillRect l="-3125" r="-2344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asellaDiTesto 6"/>
          <p:cNvSpPr txBox="1"/>
          <p:nvPr/>
        </p:nvSpPr>
        <p:spPr>
          <a:xfrm>
            <a:off x="3270679" y="1642236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(1)</a:t>
            </a:r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3270679" y="2274328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(2)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3270679" y="2865140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(3)</a:t>
            </a:r>
            <a:endParaRPr lang="it-IT" dirty="0"/>
          </a:p>
        </p:txBody>
      </p:sp>
      <p:sp>
        <p:nvSpPr>
          <p:cNvPr id="49" name="Rettangolo 48"/>
          <p:cNvSpPr/>
          <p:nvPr/>
        </p:nvSpPr>
        <p:spPr>
          <a:xfrm>
            <a:off x="8387935" y="3281110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h, k invarianti con T</a:t>
            </a:r>
            <a:endParaRPr lang="it-IT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4985711" y="876470"/>
            <a:ext cx="294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Problema adimensionale</a:t>
            </a:r>
            <a:endParaRPr lang="it-IT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52" name="Gruppo 51"/>
          <p:cNvGrpSpPr/>
          <p:nvPr/>
        </p:nvGrpSpPr>
        <p:grpSpPr>
          <a:xfrm>
            <a:off x="5095556" y="1554990"/>
            <a:ext cx="1539007" cy="1670573"/>
            <a:chOff x="5637663" y="3599086"/>
            <a:chExt cx="1539007" cy="16705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tangolo 52"/>
                <p:cNvSpPr/>
                <p:nvPr/>
              </p:nvSpPr>
              <p:spPr>
                <a:xfrm>
                  <a:off x="5637663" y="3599086"/>
                  <a:ext cx="1069203" cy="6948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3" name="Rettangolo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7663" y="3599086"/>
                  <a:ext cx="1069203" cy="6948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sellaDiTesto 53"/>
                <p:cNvSpPr txBox="1"/>
                <p:nvPr/>
              </p:nvSpPr>
              <p:spPr>
                <a:xfrm>
                  <a:off x="5744480" y="4407291"/>
                  <a:ext cx="13444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ξ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4" name="CasellaDiTes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480" y="4407291"/>
                  <a:ext cx="134447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167" t="-2222" r="-3167" b="-3777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sellaDiTesto 54"/>
                <p:cNvSpPr txBox="1"/>
                <p:nvPr/>
              </p:nvSpPr>
              <p:spPr>
                <a:xfrm>
                  <a:off x="5744034" y="4992660"/>
                  <a:ext cx="14326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ξ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5" name="CasellaDiTesto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034" y="4992660"/>
                  <a:ext cx="143263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979" t="-2222" r="-3404" b="-3777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Parentesi graffa aperta 55">
            <a:extLst>
              <a:ext uri="{FF2B5EF4-FFF2-40B4-BE49-F238E27FC236}">
                <a16:creationId xmlns:a16="http://schemas.microsoft.com/office/drawing/2014/main" id="{CC64F0DB-A769-4158-A059-B558F490C6EF}"/>
              </a:ext>
            </a:extLst>
          </p:cNvPr>
          <p:cNvSpPr/>
          <p:nvPr/>
        </p:nvSpPr>
        <p:spPr>
          <a:xfrm>
            <a:off x="4793172" y="1448297"/>
            <a:ext cx="302384" cy="2063221"/>
          </a:xfrm>
          <a:prstGeom prst="leftBrace">
            <a:avLst>
              <a:gd name="adj1" fmla="val 5302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7287448" y="1606170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(1’)</a:t>
            </a:r>
            <a:endParaRPr lang="it-IT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7288819" y="2274328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(2’)</a:t>
            </a:r>
            <a:endParaRPr lang="it-IT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7259875" y="2913632"/>
            <a:ext cx="74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(3’)</a:t>
            </a:r>
            <a:endParaRPr lang="it-IT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765854" y="3794787"/>
            <a:ext cx="582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Il profilo di temperatura</a:t>
            </a:r>
            <a:endParaRPr lang="it-IT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794559" y="4363586"/>
                <a:ext cx="2793905" cy="441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9" y="4363586"/>
                <a:ext cx="2793905" cy="441852"/>
              </a:xfrm>
              <a:prstGeom prst="rect">
                <a:avLst/>
              </a:prstGeom>
              <a:blipFill>
                <a:blip r:embed="rId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5039586" y="4408509"/>
                <a:ext cx="1123513" cy="2929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586" y="4408509"/>
                <a:ext cx="1123513" cy="292965"/>
              </a:xfrm>
              <a:prstGeom prst="rect">
                <a:avLst/>
              </a:prstGeom>
              <a:blipFill>
                <a:blip r:embed="rId10"/>
                <a:stretch>
                  <a:fillRect l="-4348" t="-6250" r="-4348" b="-354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6986363" y="4250563"/>
                <a:ext cx="1404679" cy="696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363" y="4250563"/>
                <a:ext cx="1404679" cy="6968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tangolo 79"/>
              <p:cNvSpPr/>
              <p:nvPr/>
            </p:nvSpPr>
            <p:spPr>
              <a:xfrm>
                <a:off x="5067577" y="5342283"/>
                <a:ext cx="1028423" cy="644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0" name="Rettangolo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577" y="5342283"/>
                <a:ext cx="1028423" cy="6447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6707985" y="5324977"/>
                <a:ext cx="196143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𝑟𝑖𝑓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h𝑃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985" y="5324977"/>
                <a:ext cx="1961434" cy="8183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/>
          <p:cNvSpPr/>
          <p:nvPr/>
        </p:nvSpPr>
        <p:spPr>
          <a:xfrm>
            <a:off x="643367" y="1302727"/>
            <a:ext cx="3051940" cy="971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41642" y="5104479"/>
            <a:ext cx="363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Bilancio di energia tra i termini diffusivi longitudinali e la convezione laterale.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1947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 alettati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5845639" y="436036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49" name="Rettangolo 48"/>
          <p:cNvSpPr/>
          <p:nvPr/>
        </p:nvSpPr>
        <p:spPr>
          <a:xfrm>
            <a:off x="9019871" y="2479908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h, k invarianti con T</a:t>
            </a:r>
            <a:endParaRPr lang="it-IT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222299" y="1010015"/>
            <a:ext cx="455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Caratterizzazione parametri notevoli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4843461" y="1046357"/>
                <a:ext cx="1677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𝐵𝑖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61" y="1046357"/>
                <a:ext cx="1677972" cy="400110"/>
              </a:xfrm>
              <a:prstGeom prst="rect">
                <a:avLst/>
              </a:prstGeom>
              <a:blipFill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sellaDiTesto 40"/>
              <p:cNvSpPr txBox="1"/>
              <p:nvPr/>
            </p:nvSpPr>
            <p:spPr>
              <a:xfrm>
                <a:off x="6384550" y="1043907"/>
                <a:ext cx="1677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1" name="CasellaDiTes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550" y="1043907"/>
                <a:ext cx="167797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22299" y="1849804"/>
                <a:ext cx="4578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99" y="1849804"/>
                <a:ext cx="4578176" cy="276999"/>
              </a:xfrm>
              <a:prstGeom prst="rect">
                <a:avLst/>
              </a:prstGeom>
              <a:blipFill>
                <a:blip r:embed="rId5"/>
                <a:stretch>
                  <a:fillRect l="-533" t="-2174" b="-173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1805232" y="2211222"/>
                <a:ext cx="4372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32" y="2211222"/>
                <a:ext cx="437299" cy="276999"/>
              </a:xfrm>
              <a:prstGeom prst="rect">
                <a:avLst/>
              </a:prstGeom>
              <a:blipFill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2888147" y="2215815"/>
                <a:ext cx="4372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147" y="2215815"/>
                <a:ext cx="43729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4852734" y="1849804"/>
                <a:ext cx="3693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734" y="1849804"/>
                <a:ext cx="369397" cy="276999"/>
              </a:xfrm>
              <a:prstGeom prst="rect">
                <a:avLst/>
              </a:prstGeom>
              <a:blipFill>
                <a:blip r:embed="rId8"/>
                <a:stretch>
                  <a:fillRect l="-8197" t="-2174" r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240252" y="2858194"/>
                <a:ext cx="4560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4+1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52" y="2858194"/>
                <a:ext cx="4560223" cy="276999"/>
              </a:xfrm>
              <a:prstGeom prst="rect">
                <a:avLst/>
              </a:prstGeom>
              <a:blipFill>
                <a:blip r:embed="rId9"/>
                <a:stretch>
                  <a:fillRect l="-535" t="-2222" r="-267" b="-8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240252" y="3603227"/>
                <a:ext cx="376436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52" y="3603227"/>
                <a:ext cx="3764364" cy="5557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240252" y="4497766"/>
                <a:ext cx="1337161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𝐵𝑖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52" y="4497766"/>
                <a:ext cx="1337161" cy="6164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/>
              <p:cNvSpPr/>
              <p:nvPr/>
            </p:nvSpPr>
            <p:spPr>
              <a:xfrm>
                <a:off x="1454994" y="4476804"/>
                <a:ext cx="3465885" cy="646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0" name="Rettango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994" y="4476804"/>
                <a:ext cx="3465885" cy="6469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60"/>
              <p:cNvSpPr txBox="1"/>
              <p:nvPr/>
            </p:nvSpPr>
            <p:spPr>
              <a:xfrm>
                <a:off x="810601" y="5219590"/>
                <a:ext cx="766812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1" name="CasellaDiTes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01" y="5219590"/>
                <a:ext cx="766812" cy="616387"/>
              </a:xfrm>
              <a:prstGeom prst="rect">
                <a:avLst/>
              </a:prstGeom>
              <a:blipFill>
                <a:blip r:embed="rId13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65"/>
              <p:cNvSpPr txBox="1"/>
              <p:nvPr/>
            </p:nvSpPr>
            <p:spPr>
              <a:xfrm>
                <a:off x="1438705" y="5290479"/>
                <a:ext cx="8038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6" name="CasellaDiTes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705" y="5290479"/>
                <a:ext cx="803826" cy="276999"/>
              </a:xfrm>
              <a:prstGeom prst="rect">
                <a:avLst/>
              </a:prstGeom>
              <a:blipFill>
                <a:blip r:embed="rId1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66"/>
              <p:cNvSpPr txBox="1"/>
              <p:nvPr/>
            </p:nvSpPr>
            <p:spPr>
              <a:xfrm>
                <a:off x="2177375" y="5223408"/>
                <a:ext cx="710772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7" name="CasellaDiTes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375" y="5223408"/>
                <a:ext cx="710772" cy="6163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o 21"/>
          <p:cNvGrpSpPr/>
          <p:nvPr/>
        </p:nvGrpSpPr>
        <p:grpSpPr>
          <a:xfrm rot="2846821">
            <a:off x="1191502" y="5657792"/>
            <a:ext cx="360913" cy="202601"/>
            <a:chOff x="19561" y="0"/>
            <a:chExt cx="485775" cy="485775"/>
          </a:xfrm>
        </p:grpSpPr>
        <p:cxnSp>
          <p:nvCxnSpPr>
            <p:cNvPr id="23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16"/>
          <a:srcRect l="6262"/>
          <a:stretch/>
        </p:blipFill>
        <p:spPr>
          <a:xfrm>
            <a:off x="5942887" y="1481521"/>
            <a:ext cx="5940556" cy="2809238"/>
          </a:xfrm>
          <a:prstGeom prst="rect">
            <a:avLst/>
          </a:prstGeom>
        </p:spPr>
      </p:pic>
      <p:grpSp>
        <p:nvGrpSpPr>
          <p:cNvPr id="26" name="Gruppo 25"/>
          <p:cNvGrpSpPr/>
          <p:nvPr/>
        </p:nvGrpSpPr>
        <p:grpSpPr>
          <a:xfrm rot="2846821">
            <a:off x="1034992" y="5203948"/>
            <a:ext cx="360913" cy="319034"/>
            <a:chOff x="19561" y="0"/>
            <a:chExt cx="485775" cy="485775"/>
          </a:xfrm>
        </p:grpSpPr>
        <p:cxnSp>
          <p:nvCxnSpPr>
            <p:cNvPr id="27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o 29"/>
          <p:cNvGrpSpPr/>
          <p:nvPr/>
        </p:nvGrpSpPr>
        <p:grpSpPr>
          <a:xfrm rot="2846821">
            <a:off x="2351118" y="5608395"/>
            <a:ext cx="360913" cy="202601"/>
            <a:chOff x="-116965" y="0"/>
            <a:chExt cx="485775" cy="485775"/>
          </a:xfrm>
        </p:grpSpPr>
        <p:cxnSp>
          <p:nvCxnSpPr>
            <p:cNvPr id="31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97"/>
            <p:cNvCxnSpPr/>
            <p:nvPr/>
          </p:nvCxnSpPr>
          <p:spPr>
            <a:xfrm rot="5400000">
              <a:off x="125923" y="36494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o 33"/>
          <p:cNvGrpSpPr/>
          <p:nvPr/>
        </p:nvGrpSpPr>
        <p:grpSpPr>
          <a:xfrm rot="2846821">
            <a:off x="2507012" y="5264228"/>
            <a:ext cx="360913" cy="202601"/>
            <a:chOff x="-116965" y="0"/>
            <a:chExt cx="485775" cy="485775"/>
          </a:xfrm>
        </p:grpSpPr>
        <p:cxnSp>
          <p:nvCxnSpPr>
            <p:cNvPr id="35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97"/>
            <p:cNvCxnSpPr/>
            <p:nvPr/>
          </p:nvCxnSpPr>
          <p:spPr>
            <a:xfrm rot="5400000">
              <a:off x="125923" y="36494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asellaDiTesto 3"/>
          <p:cNvSpPr txBox="1"/>
          <p:nvPr/>
        </p:nvSpPr>
        <p:spPr>
          <a:xfrm>
            <a:off x="5794748" y="4412300"/>
            <a:ext cx="5011447" cy="2077403"/>
          </a:xfrm>
          <a:prstGeom prst="wedgeEllipseCallout">
            <a:avLst>
              <a:gd name="adj1" fmla="val -66230"/>
              <a:gd name="adj2" fmla="val -28256"/>
            </a:avLst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Allo scopo di massimizzare il flusso termico, occorre che l’aletta sia caratterizzata da una resistenza conduttiva trasversale molto minore di quella convettiva.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72846" y="3522886"/>
            <a:ext cx="184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Lunghezza caratteristica</a:t>
            </a:r>
            <a:endParaRPr lang="it-IT" dirty="0">
              <a:solidFill>
                <a:schemeClr val="accent6"/>
              </a:solidFill>
            </a:endParaRPr>
          </a:p>
        </p:txBody>
      </p:sp>
      <p:grpSp>
        <p:nvGrpSpPr>
          <p:cNvPr id="37" name="Gruppo 36"/>
          <p:cNvGrpSpPr/>
          <p:nvPr/>
        </p:nvGrpSpPr>
        <p:grpSpPr>
          <a:xfrm rot="2846821">
            <a:off x="879084" y="5655342"/>
            <a:ext cx="360913" cy="202601"/>
            <a:chOff x="19561" y="0"/>
            <a:chExt cx="485775" cy="485775"/>
          </a:xfrm>
        </p:grpSpPr>
        <p:cxnSp>
          <p:nvCxnSpPr>
            <p:cNvPr id="39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o 42"/>
          <p:cNvGrpSpPr/>
          <p:nvPr/>
        </p:nvGrpSpPr>
        <p:grpSpPr>
          <a:xfrm rot="2846821">
            <a:off x="2283910" y="5317167"/>
            <a:ext cx="360913" cy="202601"/>
            <a:chOff x="19561" y="0"/>
            <a:chExt cx="485775" cy="485775"/>
          </a:xfrm>
        </p:grpSpPr>
        <p:cxnSp>
          <p:nvCxnSpPr>
            <p:cNvPr id="44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o 46"/>
          <p:cNvGrpSpPr/>
          <p:nvPr/>
        </p:nvGrpSpPr>
        <p:grpSpPr>
          <a:xfrm rot="2846821">
            <a:off x="1657206" y="5366146"/>
            <a:ext cx="360913" cy="202601"/>
            <a:chOff x="19561" y="0"/>
            <a:chExt cx="485775" cy="485775"/>
          </a:xfrm>
        </p:grpSpPr>
        <p:cxnSp>
          <p:nvCxnSpPr>
            <p:cNvPr id="48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29551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41" grpId="0"/>
      <p:bldP spid="9" grpId="0"/>
      <p:bldP spid="13" grpId="0"/>
      <p:bldP spid="45" grpId="0"/>
      <p:bldP spid="14" grpId="0"/>
      <p:bldP spid="16" grpId="0"/>
      <p:bldP spid="18" grpId="0"/>
      <p:bldP spid="20" grpId="0"/>
      <p:bldP spid="60" grpId="0"/>
      <p:bldP spid="61" grpId="0"/>
      <p:bldP spid="66" grpId="0"/>
      <p:bldP spid="67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 alettati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5845639" y="436036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49" name="Rettangolo 48"/>
          <p:cNvSpPr/>
          <p:nvPr/>
        </p:nvSpPr>
        <p:spPr>
          <a:xfrm>
            <a:off x="9019871" y="2479908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h, k invarianti con T</a:t>
            </a:r>
            <a:endParaRPr lang="it-IT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222299" y="1010015"/>
            <a:ext cx="455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Caratterizzazione parametri notevoli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1079429" y="1836070"/>
                <a:ext cx="4346190" cy="918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h𝑃</m:t>
                              </m:r>
                            </m:den>
                          </m:f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∙4∙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∙15</m:t>
                              </m:r>
                            </m:den>
                          </m:f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=0.0326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29" y="1836070"/>
                <a:ext cx="4346190" cy="918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1656702" y="3175740"/>
                <a:ext cx="844142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02" y="3175740"/>
                <a:ext cx="844142" cy="708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/>
              <p:cNvSpPr txBox="1"/>
              <p:nvPr/>
            </p:nvSpPr>
            <p:spPr>
              <a:xfrm>
                <a:off x="2942200" y="3204708"/>
                <a:ext cx="818109" cy="624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200" y="3204708"/>
                <a:ext cx="818109" cy="624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2303496" y="3210445"/>
                <a:ext cx="8038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496" y="3210445"/>
                <a:ext cx="803826" cy="276999"/>
              </a:xfrm>
              <a:prstGeom prst="rect">
                <a:avLst/>
              </a:prstGeom>
              <a:blipFill>
                <a:blip r:embed="rId6"/>
                <a:stretch>
                  <a:fillRect t="-2222" b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2270244" y="3552688"/>
                <a:ext cx="80382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44" y="3552688"/>
                <a:ext cx="803826" cy="276999"/>
              </a:xfrm>
              <a:prstGeom prst="rect">
                <a:avLst/>
              </a:prstGeom>
              <a:blipFill>
                <a:blip r:embed="rId7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ppia parentesi quadra 9"/>
          <p:cNvSpPr/>
          <p:nvPr/>
        </p:nvSpPr>
        <p:spPr>
          <a:xfrm>
            <a:off x="1656702" y="3175740"/>
            <a:ext cx="2180007" cy="840079"/>
          </a:xfrm>
          <a:prstGeom prst="bracketPair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3874662" y="2775498"/>
                <a:ext cx="19236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662" y="2775498"/>
                <a:ext cx="192360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po 31"/>
          <p:cNvGrpSpPr/>
          <p:nvPr/>
        </p:nvGrpSpPr>
        <p:grpSpPr>
          <a:xfrm rot="2846821">
            <a:off x="3129217" y="3685689"/>
            <a:ext cx="360913" cy="202601"/>
            <a:chOff x="19561" y="0"/>
            <a:chExt cx="485775" cy="485775"/>
          </a:xfrm>
        </p:grpSpPr>
        <p:cxnSp>
          <p:nvCxnSpPr>
            <p:cNvPr id="33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982204" y="5553769"/>
                <a:ext cx="2642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=20+280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−30.6 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04" y="5553769"/>
                <a:ext cx="2642583" cy="276999"/>
              </a:xfrm>
              <a:prstGeom prst="rect">
                <a:avLst/>
              </a:prstGeom>
              <a:blipFill>
                <a:blip r:embed="rId9"/>
                <a:stretch>
                  <a:fillRect l="-1382" t="-2222" b="-111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sellaDiTesto 38"/>
          <p:cNvSpPr txBox="1"/>
          <p:nvPr/>
        </p:nvSpPr>
        <p:spPr>
          <a:xfrm>
            <a:off x="961779" y="4776029"/>
            <a:ext cx="582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Il profilo di temperatura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10"/>
          <a:srcRect l="53765" t="43047" r="1992" b="8736"/>
          <a:stretch/>
        </p:blipFill>
        <p:spPr>
          <a:xfrm>
            <a:off x="5410482" y="1179372"/>
            <a:ext cx="6599233" cy="4045492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 rot="2846821">
            <a:off x="2521116" y="3620738"/>
            <a:ext cx="360913" cy="202601"/>
            <a:chOff x="19561" y="0"/>
            <a:chExt cx="485775" cy="485775"/>
          </a:xfrm>
        </p:grpSpPr>
        <p:cxnSp>
          <p:nvCxnSpPr>
            <p:cNvPr id="22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o 23"/>
          <p:cNvGrpSpPr/>
          <p:nvPr/>
        </p:nvGrpSpPr>
        <p:grpSpPr>
          <a:xfrm rot="2846821">
            <a:off x="2018639" y="3631726"/>
            <a:ext cx="360913" cy="202601"/>
            <a:chOff x="19561" y="0"/>
            <a:chExt cx="485775" cy="485775"/>
          </a:xfrm>
        </p:grpSpPr>
        <p:cxnSp>
          <p:nvCxnSpPr>
            <p:cNvPr id="28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o 29"/>
          <p:cNvGrpSpPr/>
          <p:nvPr/>
        </p:nvGrpSpPr>
        <p:grpSpPr>
          <a:xfrm rot="2846821">
            <a:off x="1795266" y="3647398"/>
            <a:ext cx="360913" cy="202601"/>
            <a:chOff x="19561" y="0"/>
            <a:chExt cx="485775" cy="485775"/>
          </a:xfrm>
        </p:grpSpPr>
        <p:cxnSp>
          <p:nvCxnSpPr>
            <p:cNvPr id="31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o 35"/>
          <p:cNvGrpSpPr/>
          <p:nvPr/>
        </p:nvGrpSpPr>
        <p:grpSpPr>
          <a:xfrm rot="2846821">
            <a:off x="2536865" y="3304025"/>
            <a:ext cx="360913" cy="202601"/>
            <a:chOff x="19561" y="0"/>
            <a:chExt cx="485775" cy="485775"/>
          </a:xfrm>
        </p:grpSpPr>
        <p:cxnSp>
          <p:nvCxnSpPr>
            <p:cNvPr id="37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o 41"/>
          <p:cNvGrpSpPr/>
          <p:nvPr/>
        </p:nvGrpSpPr>
        <p:grpSpPr>
          <a:xfrm rot="2846821">
            <a:off x="1936600" y="3248830"/>
            <a:ext cx="360913" cy="202601"/>
            <a:chOff x="19561" y="0"/>
            <a:chExt cx="485775" cy="485775"/>
          </a:xfrm>
        </p:grpSpPr>
        <p:cxnSp>
          <p:nvCxnSpPr>
            <p:cNvPr id="43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o 44"/>
          <p:cNvGrpSpPr/>
          <p:nvPr/>
        </p:nvGrpSpPr>
        <p:grpSpPr>
          <a:xfrm rot="2846821">
            <a:off x="3372389" y="3238414"/>
            <a:ext cx="360913" cy="202601"/>
            <a:chOff x="19561" y="0"/>
            <a:chExt cx="485775" cy="485775"/>
          </a:xfrm>
        </p:grpSpPr>
        <p:cxnSp>
          <p:nvCxnSpPr>
            <p:cNvPr id="46" name="Connettore 1 96"/>
            <p:cNvCxnSpPr/>
            <p:nvPr/>
          </p:nvCxnSpPr>
          <p:spPr>
            <a:xfrm>
              <a:off x="238125" y="0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97"/>
            <p:cNvCxnSpPr/>
            <p:nvPr/>
          </p:nvCxnSpPr>
          <p:spPr>
            <a:xfrm rot="5400000">
              <a:off x="262449" y="-23147"/>
              <a:ext cx="0" cy="485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3365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5" grpId="0"/>
      <p:bldP spid="26" grpId="0"/>
      <p:bldP spid="27" grpId="0"/>
      <p:bldP spid="10" grpId="0" animBg="1"/>
      <p:bldP spid="11" grpId="0"/>
      <p:bldP spid="17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 alettati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9019871" y="2479908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h, k invarianti con T</a:t>
            </a:r>
            <a:endParaRPr lang="it-IT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222299" y="1010015"/>
            <a:ext cx="455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Potenza trasferita lungo l’aletta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871979" y="1749572"/>
                <a:ext cx="7396577" cy="654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=0)=−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=−40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20+280 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−30.6 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79" y="1749572"/>
                <a:ext cx="7396577" cy="654090"/>
              </a:xfrm>
              <a:prstGeom prst="rect">
                <a:avLst/>
              </a:prstGeom>
              <a:blipFill>
                <a:blip r:embed="rId3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/>
              <p:cNvSpPr txBox="1"/>
              <p:nvPr/>
            </p:nvSpPr>
            <p:spPr>
              <a:xfrm>
                <a:off x="871979" y="2770846"/>
                <a:ext cx="5344412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=−40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30.6 ∙280∙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−30.6 ∙ 0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=1.37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79" y="2770846"/>
                <a:ext cx="5344412" cy="287515"/>
              </a:xfrm>
              <a:prstGeom prst="rect">
                <a:avLst/>
              </a:prstGeom>
              <a:blipFill>
                <a:blip r:embed="rId4"/>
                <a:stretch>
                  <a:fillRect l="-912" t="-12766" r="-342" b="-319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871979" y="3747425"/>
                <a:ext cx="3584763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𝑘𝐴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0.0326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=204 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79" y="3747425"/>
                <a:ext cx="3584763" cy="565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871979" y="4783602"/>
                <a:ext cx="2742930" cy="5750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𝑎𝑙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280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204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=1.37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79" y="4783602"/>
                <a:ext cx="2742930" cy="575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910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21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0" y="6404236"/>
            <a:ext cx="877551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>
                <a:solidFill>
                  <a:schemeClr val="bg1">
                    <a:lumMod val="65000"/>
                  </a:schemeClr>
                </a:solidFill>
              </a:rPr>
              <a:t>ESERCITAZIONE                                                                                          TRASMISSIONE DEL CALORE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91884" y="-91439"/>
            <a:ext cx="673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Esercizio </a:t>
            </a:r>
          </a:p>
          <a:p>
            <a:r>
              <a:rPr lang="it-IT" sz="24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Sistemi alettati</a:t>
            </a:r>
            <a:endParaRPr lang="it-IT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505103" y="1132564"/>
            <a:ext cx="455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Efficacia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3760309" y="1725908"/>
                <a:ext cx="1409307" cy="651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𝐵𝑖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309" y="1725908"/>
                <a:ext cx="1409307" cy="651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626883" y="1894902"/>
                <a:ext cx="1677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𝐵𝑖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83" y="1894902"/>
                <a:ext cx="1677062" cy="276999"/>
              </a:xfrm>
              <a:prstGeom prst="rect">
                <a:avLst/>
              </a:prstGeom>
              <a:blipFill>
                <a:blip r:embed="rId4"/>
                <a:stretch>
                  <a:fillRect l="-2909" t="-2222" r="-727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6893064" y="1866646"/>
                <a:ext cx="9626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=81.6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064" y="1866646"/>
                <a:ext cx="962699" cy="276999"/>
              </a:xfrm>
              <a:prstGeom prst="rect">
                <a:avLst/>
              </a:prstGeom>
              <a:blipFill>
                <a:blip r:embed="rId5"/>
                <a:stretch>
                  <a:fillRect l="-2532" b="-86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505103" y="2985569"/>
                <a:ext cx="4867871" cy="645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1.37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15∙4∙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∙280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=81.6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03" y="2985569"/>
                <a:ext cx="4867871" cy="645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505103" y="4683707"/>
                <a:ext cx="6306085" cy="645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h𝑃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𝑟𝑖𝑓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1.37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∙15∙280∙0.0326∙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=0.333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03" y="4683707"/>
                <a:ext cx="6306085" cy="645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FD8A88E-34E8-488B-ABEA-F50E550CE1BD}"/>
              </a:ext>
            </a:extLst>
          </p:cNvPr>
          <p:cNvSpPr txBox="1"/>
          <p:nvPr/>
        </p:nvSpPr>
        <p:spPr>
          <a:xfrm>
            <a:off x="505103" y="4094746"/>
            <a:ext cx="455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Efficienza</a:t>
            </a:r>
            <a:endParaRPr lang="it-IT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424822" y="1500500"/>
            <a:ext cx="3207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Criterio per valutare la convenienza di apporre l’alettatura al fine di aumentare lo scambio termico rispetto alla superficie nuda.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424822" y="4098259"/>
            <a:ext cx="3327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Parametro normalizzato definito come rapporto tra la potenza termica scambiata effettivamente dall’aletta e quella massima scambiabile che si </a:t>
            </a:r>
            <a:r>
              <a:rPr lang="it-IT" dirty="0" err="1" smtClean="0"/>
              <a:t>reaizzerebbe</a:t>
            </a:r>
            <a:r>
              <a:rPr lang="it-IT" dirty="0" smtClean="0"/>
              <a:t> se </a:t>
            </a:r>
            <a:r>
              <a:rPr lang="it-IT" dirty="0" err="1" smtClean="0"/>
              <a:t>lintera</a:t>
            </a:r>
            <a:r>
              <a:rPr lang="it-IT" dirty="0" smtClean="0"/>
              <a:t> aletta fosse a temperatura uniforme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1962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  <p:bldP spid="7" grpId="0"/>
      <p:bldP spid="8" grpId="0"/>
      <p:bldP spid="10" grpId="0"/>
      <p:bldP spid="1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Welcome to PowerPoint_TP102923943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AF3C2725-E792-40C4-98FD-562AC06C582F}" vid="{94A984C3-3099-431C-9D91-059FD31E7162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51E9DC2B1B8F42A2FD7A22D9E10DE9" ma:contentTypeVersion="2" ma:contentTypeDescription="Creare un nuovo documento." ma:contentTypeScope="" ma:versionID="5d187cf8b980f05b12537a824533f53a">
  <xsd:schema xmlns:xsd="http://www.w3.org/2001/XMLSchema" xmlns:xs="http://www.w3.org/2001/XMLSchema" xmlns:p="http://schemas.microsoft.com/office/2006/metadata/properties" xmlns:ns2="3e9bdf3d-12ed-4e5e-b626-5398c7ea5148" targetNamespace="http://schemas.microsoft.com/office/2006/metadata/properties" ma:root="true" ma:fieldsID="8e0150945d3925c7d932eb79e3b9ac92" ns2:_="">
    <xsd:import namespace="3e9bdf3d-12ed-4e5e-b626-5398c7ea5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bdf3d-12ed-4e5e-b626-5398c7ea5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256137-6C33-47F9-AF2B-C727109029A9}">
  <ds:schemaRefs>
    <ds:schemaRef ds:uri="3e9bdf3d-12ed-4e5e-b626-5398c7ea5148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9A1BA70-E0FD-4883-B736-18F0034453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D8F802-78D1-4A8D-BB7D-9BC201CBC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bdf3d-12ed-4e5e-b626-5398c7ea5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683</Words>
  <Application>Microsoft Office PowerPoint</Application>
  <PresentationFormat>Widescreen</PresentationFormat>
  <Paragraphs>179</Paragraphs>
  <Slides>14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Gill Sans MT</vt:lpstr>
      <vt:lpstr>Times New Roman</vt:lpstr>
      <vt:lpstr>Welcome to PowerPoint_TP102923943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2014-10-15T17:58:38Z</dcterms:created>
  <dcterms:modified xsi:type="dcterms:W3CDTF">2021-04-23T08:41:52Z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ContentTypeId">
    <vt:lpwstr>0x010100E151E9DC2B1B8F42A2FD7A22D9E10DE9</vt:lpwstr>
  </property>
</Properties>
</file>