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00" r:id="rId5"/>
    <p:sldId id="354" r:id="rId6"/>
    <p:sldId id="357" r:id="rId7"/>
    <p:sldId id="370" r:id="rId8"/>
    <p:sldId id="371" r:id="rId9"/>
    <p:sldId id="358" r:id="rId10"/>
    <p:sldId id="372" r:id="rId11"/>
    <p:sldId id="373" r:id="rId12"/>
    <p:sldId id="375" r:id="rId13"/>
    <p:sldId id="3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4Joecimp6U75jEjPtMVAg==" hashData="mMrH39+AS39r7rgUhNgZig/sOqxhD9DzaTucZJeZ8eFVXPJczDOFY/9DD12yGO/UXOAK5FVNJ4x6siIRAYCXPg=="/>
  <p:extLst>
    <p:ext uri="{521415D9-36F7-43E2-AB2F-B90AF26B5E84}">
      <p14:sectionLst xmlns:p14="http://schemas.microsoft.com/office/powerpoint/2010/main">
        <p14:section name="lo scenario attuale" id="{B9B51309-D148-4332-87C2-07BE32FBCA3B}">
          <p14:sldIdLst>
            <p14:sldId id="300"/>
            <p14:sldId id="354"/>
            <p14:sldId id="357"/>
            <p14:sldId id="370"/>
            <p14:sldId id="371"/>
            <p14:sldId id="358"/>
            <p14:sldId id="372"/>
            <p14:sldId id="373"/>
            <p14:sldId id="375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ore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0033CC"/>
    <a:srgbClr val="FF0066"/>
    <a:srgbClr val="C89800"/>
    <a:srgbClr val="BF9E13"/>
    <a:srgbClr val="DD462F"/>
    <a:srgbClr val="C55A11"/>
    <a:srgbClr val="86A24C"/>
    <a:srgbClr val="E07720"/>
    <a:srgbClr val="EFE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3120" autoAdjust="0"/>
  </p:normalViewPr>
  <p:slideViewPr>
    <p:cSldViewPr snapToGrid="0">
      <p:cViewPr varScale="1">
        <p:scale>
          <a:sx n="82" d="100"/>
          <a:sy n="82" d="100"/>
        </p:scale>
        <p:origin x="57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FF7A-B264-4A92-A92B-0F40D4B30006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647D-13B0-4A74-A026-2E81A6225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5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10438408" y="6377844"/>
            <a:ext cx="1741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Ing.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Carmela CONCILIO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18A11D8-5219-4891-996E-FDDD204BB877}"/>
              </a:ext>
            </a:extLst>
          </p:cNvPr>
          <p:cNvSpPr txBox="1"/>
          <p:nvPr userDrawn="1"/>
        </p:nvSpPr>
        <p:spPr>
          <a:xfrm>
            <a:off x="0" y="6416111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ESERCITAZIONE n°1                                                                                           TRASMISSIONE DEL CALORE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151088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4" name="Connettore 1 11">
            <a:extLst>
              <a:ext uri="{FF2B5EF4-FFF2-40B4-BE49-F238E27FC236}">
                <a16:creationId xmlns:a16="http://schemas.microsoft.com/office/drawing/2014/main" id="{0DDECB52-7594-46A0-BE73-92FDD595DF54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793A09A2-9C4C-4E4C-BC4E-E6AAE362F706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56CA547-03C3-443A-9EAC-603583B8A678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CD97619-1580-4A8D-A3B3-8AA28B1E2F14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D11810F2-3931-47DE-8FEC-39758FB88199}"/>
              </a:ext>
            </a:extLst>
          </p:cNvPr>
          <p:cNvGrpSpPr/>
          <p:nvPr userDrawn="1"/>
        </p:nvGrpSpPr>
        <p:grpSpPr>
          <a:xfrm>
            <a:off x="206" y="1"/>
            <a:ext cx="12184750" cy="1251632"/>
            <a:chOff x="206" y="1"/>
            <a:chExt cx="12184750" cy="1251632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508954B-E166-45DC-B52D-318058040B8D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B46FC76D-6BCC-4DAD-AD7E-2F6EC4493E21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BE3CC5C-F585-4334-ABBB-497D56FB871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>
                <a:extLst>
                  <a:ext uri="{FF2B5EF4-FFF2-40B4-BE49-F238E27FC236}">
                    <a16:creationId xmlns:a16="http://schemas.microsoft.com/office/drawing/2014/main" id="{9366B4DD-9C23-416C-B5A2-9242D1E2AFF9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CC1BD9A1-5979-43D5-A0DD-AD63AA8FA123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39D2476B-D23C-4EC4-A32E-A7A32AF61252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574C4E4A-CABF-4942-BAA6-D02A6F3AA1E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49D63911-3BC2-4AD6-961B-D079D29B4273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3CC300D4-C8AD-4B75-8292-4F34F76D916E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15DC9BD4-51C7-4E8C-8894-3CDC565A662C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1C45222D-F5E2-4BFC-9F27-26E6AC068D7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E0BB17AA-6D92-4431-85A3-3861EEE927FA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2816A9C-8D92-4561-A222-0C1B801D9078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10F4B14E-A20A-4CC5-A708-94D975355D1D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2FA3B3D-C1FE-4C8D-90E8-8215FF1D78B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0A70293A-874D-4489-8048-9DC7EAF4194E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4AD65A78-CE65-49DE-9AD7-6F8978A2958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57D1FE50-B2CF-430C-AEB9-A8A4A944410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B46FFC1-EA53-4B70-91E7-C04C14ACBC1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9436B177-806D-4263-B3B9-9C86DE94179F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97236D0-7562-4E25-BF95-E30BB6BC42CC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EF254EDB-117B-4639-A38B-3F1E1923FEF6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114BC7D0-2A10-4775-88EA-CD248E15D60C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8123A1F3-218A-4E8C-8EEA-460A3AF04D95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F838469-D4D1-4259-B418-CD3062028C71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188A355D-C3DA-4E6C-B272-576BEE9A4A1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045FF6A5-1164-4CC8-9643-30C95BBB038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BD80A0A-8F78-41AF-BAAA-E659E655F97D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AC425BF4-43C8-4578-A906-44CE12EB80FA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8402A916-675D-43EA-A3D4-8F8E74CB0AFD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E4BF8D5-8F8D-4867-A7C5-2D93A24EFDBF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50FF7FF0-7648-444B-8D0E-AE4E4C23486E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04FB52F-3D63-401E-B22A-7E541CEAF08F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BCD74C7-02F8-4167-BE71-C3D4E27CF267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4679CF5-D864-46C3-8793-1D9C6724F4B9}"/>
              </a:ext>
            </a:extLst>
          </p:cNvPr>
          <p:cNvGrpSpPr/>
          <p:nvPr userDrawn="1"/>
        </p:nvGrpSpPr>
        <p:grpSpPr>
          <a:xfrm>
            <a:off x="206" y="1194817"/>
            <a:ext cx="12184750" cy="1251632"/>
            <a:chOff x="206" y="1"/>
            <a:chExt cx="12184750" cy="1251632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3A0CE5AB-A72F-4AF1-8EB2-BD78126DEE75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D654507B-C0EC-43A5-88F7-41EDE95B3079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F7C2294D-62FC-40E7-BE31-D00869603BAE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8C9A3F13-633A-4DAA-91FC-4023EAB9189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8DEA854C-E440-4B62-ADEF-52DBF1BCBA21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E6CCA685-630B-469F-999D-59193CF48CB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FA2BC82C-5CDD-4848-9EAF-F061CD20CFAE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6DF46602-409E-4B89-9523-6FC1CEBD163A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53B8D2A1-BA1D-4CC8-A1B5-32D3972A5831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172ADB5F-9DA8-4C3D-98BF-DF6988F75F2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2BA6CD-0462-4FCC-AC27-424201907C8B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BF7FF009-9D11-4764-82F9-4810C1DB558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F0159066-D9C5-4857-AD71-9F6EF758B10C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ABFB8A84-F202-4CC3-BAD2-E8A7716BF847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C38FEE2-1022-4487-8DAC-5F0A0B3DD0C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9FB24C34-4D1A-4EA7-9A30-F314CB6873C7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6EE8107-0A86-440B-A5BC-8691DEFC89B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2607AC59-A924-46EF-94F3-8E7CC7D02F48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BD5E8F1-540D-4FC1-AB0E-1871DCDCF8B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39091C29-6249-4C83-97A0-E24BC846050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F0499396-4573-4976-BBD1-B58E418CE0E3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4FEE71F6-72F6-4606-8356-5C985EDF793F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DC3398AE-A5AE-4364-9174-D8E2A35A1D1B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580C0DAB-1EEA-4810-8955-8EFC20674308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9D340999-62F1-412A-BEB9-66C7E6CFC68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D994CAA5-9E1D-49D9-94F9-A35373C1587A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AD5E4789-F4A2-4DE2-A74C-7A8654F2B299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8A0DA7E2-9894-4408-962F-0C04AF2D73C7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9BED7600-0195-4B1E-BD7B-612156175BFB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00AF0F55-3ACE-4653-A2E2-D5CE110F033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D8EB1895-E332-445B-9815-8CB7E916A96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F7EC05B8-F349-421A-B863-37CF22B4C4BF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459724DE-7EDC-4886-BE32-F53C3956F5A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BB3A4FF5-375E-4722-80AA-72068546DA0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91D019F5-E8C2-4413-93BE-5879AFAF312A}"/>
              </a:ext>
            </a:extLst>
          </p:cNvPr>
          <p:cNvGrpSpPr/>
          <p:nvPr userDrawn="1"/>
        </p:nvGrpSpPr>
        <p:grpSpPr>
          <a:xfrm>
            <a:off x="206" y="2387480"/>
            <a:ext cx="12184750" cy="1251632"/>
            <a:chOff x="206" y="1"/>
            <a:chExt cx="12184750" cy="1251632"/>
          </a:xfrm>
        </p:grpSpPr>
        <p:grpSp>
          <p:nvGrpSpPr>
            <p:cNvPr id="81" name="Gruppo 80">
              <a:extLst>
                <a:ext uri="{FF2B5EF4-FFF2-40B4-BE49-F238E27FC236}">
                  <a16:creationId xmlns:a16="http://schemas.microsoft.com/office/drawing/2014/main" id="{F3594BCF-ACCB-4D08-A0F4-86BAA1C30F40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940F2B50-9E47-4422-BA08-70103BFE81CC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60B2B3EA-FA2A-4EA3-9D71-0F8BDEEFB6D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9DE6185D-2BB1-4434-B47E-4046B827E614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8478209-1E03-44E0-B405-530AE380886F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5C351DEA-3078-489C-9549-D27A05237DAA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04EB86E-35AE-4AD8-949C-28C8979076C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5F85A58D-53B1-4670-BBE1-A46F08657635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5FDAD7D-9657-45AF-8796-F385202A32A3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D3D1155F-2967-4EFC-9B3D-72FCCE5ECFAE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75EA90-FFD9-4278-B4BA-0ACF2EA8930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E56C7B9-0F4F-4717-B647-A519D73D694F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CCE9BEB-9A36-4AC9-BC9F-77CCDF284B91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E5C384E-DBCC-469E-99F8-2D11A9A04F98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170918-D8D4-4C95-935F-59082D5E064F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CBC67B8F-4127-4C7B-9601-B6F3BDC11E35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EC0D6AD7-2156-408A-939E-AB4187C35668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5D8B0B93-448C-4B33-80A7-6BBC4059C336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883F4D52-8A8D-4D74-B638-D9653FFD2ACB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29EAF4A-4F2E-4962-B666-B88459C30D1D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3742AAD7-BA11-4D38-99F1-923E7C11A9E2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D0196959-16FE-403A-8811-607D65333141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3093D9A4-CFFD-43D2-B753-9A76F9C91E02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A3FC64E-7C24-436D-8664-632D7A9624CF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7B1D08B4-ECF6-4186-8A05-0CCA9F96925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BC8768B9-734C-4C86-9080-0336055A0699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BB21A95F-5018-498C-A9E2-D9AE5DCAF404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E6F5500-683D-4FCB-B6FF-3A6D7CB12EB0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B01DF5DD-309D-43EC-A1B9-19C6A590D32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405386A0-C2A2-485C-8DE8-EA8C9DEC6D6F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E8F62318-44B8-472E-B599-48A171CE9B90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0D290C48-F5FB-4F7F-B197-FAE34A3F18C2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EE58D96-872A-474F-ACF8-0624C445EBD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FDFFE756-D8CF-4260-869B-265D622E1B41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C0570BBF-C659-4B59-85CC-ABA629D32C37}"/>
              </a:ext>
            </a:extLst>
          </p:cNvPr>
          <p:cNvGrpSpPr/>
          <p:nvPr userDrawn="1"/>
        </p:nvGrpSpPr>
        <p:grpSpPr>
          <a:xfrm>
            <a:off x="206" y="3582296"/>
            <a:ext cx="12184750" cy="1251632"/>
            <a:chOff x="206" y="1"/>
            <a:chExt cx="12184750" cy="1251632"/>
          </a:xfrm>
        </p:grpSpPr>
        <p:grpSp>
          <p:nvGrpSpPr>
            <p:cNvPr id="116" name="Gruppo 115">
              <a:extLst>
                <a:ext uri="{FF2B5EF4-FFF2-40B4-BE49-F238E27FC236}">
                  <a16:creationId xmlns:a16="http://schemas.microsoft.com/office/drawing/2014/main" id="{4F3E153E-1C35-4D90-9001-D704507C5023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335A09C8-63B4-4F37-B2AE-67282242765E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C960672E-0054-4686-84C3-36850798E87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4A0C2B2-8225-4DD8-9CC8-D3698C77BA26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CC4685B6-E7E6-4D25-81D4-489B5231ED08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738A9DA8-8574-4D0B-A5EE-BE4A818E336C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8DAAA06-4BDF-413A-B4F4-334D16965E4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E97086EB-E286-4D35-B4B7-60EE9E25891D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165CEA87-F789-4E67-9206-B3CE2F0BE6D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C6B20762-C6CE-47B3-9991-E1F9EFBE2B9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45F0BB-34A3-44C0-8AAB-8973E8452624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7D49F64-FED5-4EF6-B424-9C7C57BB02A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3BD90F52-5A8D-441D-8010-CD469D8600D6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0EDAC3EA-7D5A-49B6-BADD-B4B5CC1DD9A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265C8AC5-E01C-47C3-B030-0C25AC53144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0CB764D7-D3F9-4D76-9BF2-B9F469ECD7A1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332CA84-2B29-4712-838E-5343F69ECBD1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98958FF-3EFE-41F6-A50B-9E0EB8D4EDF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E0EDED2-52D3-4B0E-98A1-9C365A430CA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BFB8BDAA-D5F7-4CF9-9E6C-DE340C5A6618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62A88D99-5D25-4E2E-B432-1F5437BE1409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1DEC5-0EFD-446B-84DD-3DE1FAFC7C99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87110DDB-E214-4FE2-9FC7-A7FE85E58D8D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7C16EF8F-7112-428E-8E0D-A2203D250A62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57C42DE4-80F8-43DA-9A5C-FA1D15FDC6A3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1648768E-5596-4120-A0B4-C9D9F395D408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AD85AA5-28CF-4961-A232-D439A069875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86354FF6-1FEA-4A66-BAEF-06AB0FCB93E6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98CADB3B-BC81-4AB3-836C-327342697A40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0C34CA5-6BE9-4F5B-9559-85D4BC1D113B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7BE6309-D9D8-4688-8938-0F0783C4E73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254060CF-8F22-4BE6-9617-BCC1FD0AB41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691C096-E77A-4126-95D6-2FFFFE60E6E4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D22AE5A7-A7A0-4940-9172-68F8B08A9322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DCD9BD8-E67B-4287-B347-DC27F908AB0F}"/>
              </a:ext>
            </a:extLst>
          </p:cNvPr>
          <p:cNvGrpSpPr/>
          <p:nvPr userDrawn="1"/>
        </p:nvGrpSpPr>
        <p:grpSpPr>
          <a:xfrm>
            <a:off x="206" y="4805012"/>
            <a:ext cx="12184750" cy="1251632"/>
            <a:chOff x="206" y="1"/>
            <a:chExt cx="12184750" cy="1251632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28F279CF-6725-4978-8EE3-F20C95AD4A47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FB1A4EA-452E-4055-8AB6-6DEA55063BC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35D767C0-70E3-4447-8709-FB3C5217F00F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6983739-4F55-4CA5-8079-8FDD4ACC044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1C54A191-15A3-426E-A576-5C882D18A2C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503A8E37-86A6-4A04-B2C5-FB64C463B76B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F12B8A4-BF1E-4F99-BEBF-4A160B175FB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4819588-EAE5-4367-A0D7-C12EBA166107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11192A86-39D3-41F8-B2F4-DAC38DD2824C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B96E97A-630E-49F0-8BC2-27D216412A91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6DA4853-6240-4A7F-9711-B4C0EE3ED269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6443FD6-F230-4DAE-B98D-4551A8066ABE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8F5E475-C956-43BD-9043-58EDB83A4E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13A11A83-A69D-4719-8EB4-BF1F60BF418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84488789-A2E8-4151-BB99-E81F5408B126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BB2FC3D-38E2-4107-AB08-637EF0BD657C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E841033-8FBC-4C17-A0BC-D4BFF5CCC09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47EFB91-20C9-4827-80A7-F25D6A45C6D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6A09CAC2-565D-4719-9DE5-FA4893D1EED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EC305856-A58A-4B4C-8D13-8ED2B25D651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8F79FCAE-E138-4E07-A9EE-F38A0FB2431F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603A8574-D9CD-473A-8205-3EE45C1971DB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6F34E887-7398-434C-803B-1A42ED4C872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34091DFB-BB4A-40D6-91B2-066308E75C39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F710CBA2-7843-4B02-A8E9-BC7F6FB2E97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BDD4005-11F3-45B1-854E-395BDE8D17B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E02C59A-3610-4A5C-AD6B-34CE82D5C8C8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05026F7-0722-4AC4-B3CF-9F00E3F79635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F16539AC-5E8D-4A28-A796-A04D11B4F59E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2AAFC757-7400-4D86-8BF6-6D07F61E7C4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CABADA3-B651-4251-B7C8-A98C50BABE06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904FAD3-68ED-4F49-B9BE-2BDA24A01E7A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FD842FC7-183E-4B7A-B774-3D2851E5494C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1C23204-0BB5-4CD1-B217-D1F7BBBCAAF5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90867986-FEC9-4017-AE77-D98E5BC4AC72}"/>
              </a:ext>
            </a:extLst>
          </p:cNvPr>
          <p:cNvGrpSpPr/>
          <p:nvPr userDrawn="1"/>
        </p:nvGrpSpPr>
        <p:grpSpPr>
          <a:xfrm>
            <a:off x="206" y="5999828"/>
            <a:ext cx="12184750" cy="1251632"/>
            <a:chOff x="206" y="1"/>
            <a:chExt cx="12184750" cy="1251632"/>
          </a:xfrm>
        </p:grpSpPr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89B9772D-673E-4089-8109-A00C2122F59C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39375B2C-528A-4AE3-AC73-EC80AE67C65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4B52F323-43FB-4DBE-8E9D-AD0A7F6EB63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008ADF15-3153-4AD4-AD9F-58B4D5D2A2F7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7587B6E1-258F-45E0-928E-B795E160A07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69640873-4A6E-4E8D-9501-C91800D496E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9EAA1B40-E626-4495-8A80-D2AC8F147E40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167A783-70AB-4ACE-A031-243D245AEA5E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B052F96-DA82-4E54-8304-BE9080ED561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DF01A18-9B39-4082-BCAC-991ACCF3288D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6210D9C7-325B-4CB1-A1F8-450778DB054C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4768A166-EAD6-4040-A1BD-1C30ACAF9A10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795EB64-FF01-4F1E-90AC-CD1D0BC84C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83481BA0-7521-4762-995B-D69A68180952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642CEF7B-91FB-4F32-B92B-3E95FC9B1F7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63AF5206-2455-43E3-A4C6-74DC5498C843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A5D2AFA-C78A-4EE0-87F6-5889127BEC2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C82CA98B-4E0A-43B3-8EBF-7680B9B1F45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CD628E-F409-41A6-BF1A-AC28042B3D99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51D0B0D-9B57-428E-A1F5-02562377663E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D7D0BBAC-18C4-4FBE-A32D-511B3278DC21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B19F1343-D963-4B69-B8C6-B7614F173C07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6EA118EB-841A-4454-A501-DF8FBC12F2C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C19DC7E-46A2-4D56-91B4-0135D2FFB6DB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5355904-EE2F-4402-86B0-3F4F690E72C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FBA9450-73FA-4193-B6E4-AFAA0C7E1F4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BC57179C-3CBE-4742-B2A4-0047855422A6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8F74C23-2E00-4527-A253-27187D89B972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4E3CC904-27DE-4E25-B66E-E0D85CB067D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56BFC36D-F44E-49BA-9DD2-67D606E1C542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A930EA80-0677-49D3-A7E5-4A64FB35F752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AAF13734-B927-4CA0-9F35-DD1EFB2CC5C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E669893F-F061-498F-9407-627CE2C3BF11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34072FA-E9FC-4214-929E-EFCEA431031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74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88FE-68FF-40ED-87DC-EB5470FCE122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AFCE-3839-40EA-AE23-91DA022F8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76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5" r:id="rId4"/>
    <p:sldLayoutId id="2147483668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11.pn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9.png"/><Relationship Id="rId3" Type="http://schemas.openxmlformats.org/officeDocument/2006/relationships/image" Target="../media/image12.png"/><Relationship Id="rId21" Type="http://schemas.openxmlformats.org/officeDocument/2006/relationships/image" Target="../media/image24.png"/><Relationship Id="rId7" Type="http://schemas.openxmlformats.org/officeDocument/2006/relationships/image" Target="../media/image16.PNG"/><Relationship Id="rId25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24" Type="http://schemas.openxmlformats.org/officeDocument/2006/relationships/image" Target="../media/image18.png"/><Relationship Id="rId5" Type="http://schemas.openxmlformats.org/officeDocument/2006/relationships/image" Target="../media/image14.png"/><Relationship Id="rId23" Type="http://schemas.openxmlformats.org/officeDocument/2006/relationships/image" Target="../media/image17.png"/><Relationship Id="rId4" Type="http://schemas.openxmlformats.org/officeDocument/2006/relationships/image" Target="../media/image13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9.png"/><Relationship Id="rId4" Type="http://schemas.openxmlformats.org/officeDocument/2006/relationships/image" Target="../media/image21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6AAE692-ED83-4896-B6CE-FBADBD11E8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5110609"/>
            <a:ext cx="12192000" cy="1591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bg1"/>
                </a:solidFill>
              </a:rPr>
              <a:t>prof. Gennaro Cuccurullo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66FD6231-7773-41E6-A756-B5AA716967C1}"/>
              </a:ext>
            </a:extLst>
          </p:cNvPr>
          <p:cNvSpPr txBox="1">
            <a:spLocks/>
          </p:cNvSpPr>
          <p:nvPr/>
        </p:nvSpPr>
        <p:spPr>
          <a:xfrm>
            <a:off x="0" y="60355"/>
            <a:ext cx="12192000" cy="5819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00"/>
              </a:spcBef>
            </a:pPr>
            <a:r>
              <a:rPr lang="it-IT" sz="2800" b="0" dirty="0"/>
              <a:t>corso di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TRASMISSIONE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DEL CALORE</a:t>
            </a:r>
          </a:p>
          <a:p>
            <a:pPr algn="ctr">
              <a:spcBef>
                <a:spcPts val="300"/>
              </a:spcBef>
            </a:pPr>
            <a:r>
              <a:rPr lang="it-IT" sz="2800" b="0" i="1" dirty="0"/>
              <a:t>aa </a:t>
            </a:r>
            <a:r>
              <a:rPr lang="it-IT" sz="2800" b="0" i="1" dirty="0" smtClean="0"/>
              <a:t>2020/21</a:t>
            </a:r>
            <a:endParaRPr lang="it-IT" sz="2800" b="0" i="1" dirty="0"/>
          </a:p>
          <a:p>
            <a:pPr algn="ctr">
              <a:spcBef>
                <a:spcPts val="300"/>
              </a:spcBef>
            </a:pPr>
            <a:r>
              <a:rPr lang="it-IT" sz="2800" b="0" dirty="0"/>
              <a:t>Prof. Gennaro CUCCURULLO</a:t>
            </a:r>
          </a:p>
          <a:p>
            <a:pPr algn="ctr"/>
            <a:endParaRPr lang="it-IT" sz="2800" b="0" i="1" dirty="0"/>
          </a:p>
          <a:p>
            <a:pPr algn="ctr"/>
            <a:endParaRPr lang="it-IT" sz="2800" b="0" dirty="0"/>
          </a:p>
          <a:p>
            <a:pPr algn="ctr"/>
            <a:r>
              <a:rPr lang="it-IT" sz="4400" dirty="0"/>
              <a:t>ESERCITAZIONE </a:t>
            </a:r>
          </a:p>
          <a:p>
            <a:pPr algn="ctr">
              <a:spcBef>
                <a:spcPts val="1200"/>
              </a:spcBef>
            </a:pPr>
            <a:r>
              <a:rPr lang="it-IT" sz="4400" b="0" i="1" dirty="0" smtClean="0"/>
              <a:t>Geometria </a:t>
            </a:r>
            <a:r>
              <a:rPr lang="it-IT" sz="4400" b="0" i="1" dirty="0" smtClean="0"/>
              <a:t>cilindrica: spessore dell’isolante</a:t>
            </a:r>
            <a:endParaRPr lang="it-IT" sz="4400" b="0" i="1" dirty="0"/>
          </a:p>
          <a:p>
            <a:pPr algn="ctr">
              <a:spcBef>
                <a:spcPts val="1200"/>
              </a:spcBef>
            </a:pPr>
            <a:endParaRPr lang="en-GB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cura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dell’ing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. </a:t>
            </a:r>
            <a:r>
              <a:rPr lang="en-GB" sz="2800" b="0" dirty="0" smtClean="0">
                <a:ln>
                  <a:solidFill>
                    <a:schemeClr val="accent1"/>
                  </a:solidFill>
                </a:ln>
              </a:rPr>
              <a:t>Carmela CONCILIO</a:t>
            </a:r>
            <a:endParaRPr lang="it-IT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endParaRPr lang="it-IT" sz="4400" b="0" i="1" dirty="0"/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3DE10AA-D2C0-410A-91E3-CC4472F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2" y="144342"/>
            <a:ext cx="2161905" cy="885714"/>
          </a:xfrm>
          <a:prstGeom prst="rect">
            <a:avLst/>
          </a:prstGeom>
        </p:spPr>
      </p:pic>
      <p:pic>
        <p:nvPicPr>
          <p:cNvPr id="10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179829D3-4DD9-49A9-9934-035558D81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09" y="88058"/>
            <a:ext cx="2065412" cy="9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855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46199">
        <p159:morph option="byObject"/>
      </p:transition>
    </mc:Choice>
    <mc:Fallback>
      <p:transition spd="slow" advTm="146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i="1" dirty="0">
                <a:solidFill>
                  <a:schemeClr val="bg1"/>
                </a:solidFill>
              </a:rPr>
              <a:t/>
            </a:r>
            <a:br>
              <a:rPr lang="it-IT" sz="2400" i="1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262" name="Rectangle 179"/>
          <p:cNvSpPr>
            <a:spLocks noChangeArrowheads="1"/>
          </p:cNvSpPr>
          <p:nvPr/>
        </p:nvSpPr>
        <p:spPr bwMode="auto">
          <a:xfrm>
            <a:off x="4356250" y="1263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50" y="787869"/>
            <a:ext cx="8936992" cy="5152022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10338507" y="948318"/>
            <a:ext cx="252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PROFILO DI TEMPERATURA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72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9967" r="8937" b="13956"/>
          <a:stretch/>
        </p:blipFill>
        <p:spPr>
          <a:xfrm>
            <a:off x="7952946" y="636996"/>
            <a:ext cx="3539814" cy="252034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85" y="649671"/>
            <a:ext cx="7786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Es. A.17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– La temperatura della superficie interna di un tubo (diametro interno Di = 38 mm,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</a:rPr>
              <a:t>sp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= 2.3 mm, k = 40W/(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</a:rPr>
              <a:t>mK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))  è 90°C. All’esterno vi è aria stagnante (h = 6 W/(m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K),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it-IT" baseline="-25000" dirty="0" err="1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= 20°C). Determinare lo spessore di isolante (k= 0.043/(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</a:rPr>
              <a:t>mK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)) richiesto affinché la temperatura superficiale esterna  si riduca a 35°C.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[19.3 mm]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5034302" y="2554654"/>
            <a:ext cx="294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8222572" y="1365509"/>
            <a:ext cx="351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Flusso termico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diretto radialmente</a:t>
            </a:r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8222572" y="2418826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</p:txBody>
      </p:sp>
      <p:grpSp>
        <p:nvGrpSpPr>
          <p:cNvPr id="70" name="Gruppo 69"/>
          <p:cNvGrpSpPr/>
          <p:nvPr/>
        </p:nvGrpSpPr>
        <p:grpSpPr>
          <a:xfrm rot="2846821">
            <a:off x="7364331" y="3510519"/>
            <a:ext cx="485775" cy="485775"/>
            <a:chOff x="0" y="0"/>
            <a:chExt cx="485775" cy="485775"/>
          </a:xfrm>
        </p:grpSpPr>
        <p:cxnSp>
          <p:nvCxnSpPr>
            <p:cNvPr id="71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97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umetto 3 76"/>
          <p:cNvSpPr/>
          <p:nvPr/>
        </p:nvSpPr>
        <p:spPr>
          <a:xfrm rot="10800000" flipH="1" flipV="1">
            <a:off x="7070294" y="4646982"/>
            <a:ext cx="1729110" cy="1718145"/>
          </a:xfrm>
          <a:prstGeom prst="wedgeEllipseCallout">
            <a:avLst>
              <a:gd name="adj1" fmla="val -68914"/>
              <a:gd name="adj2" fmla="val -15324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ODE II ordine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90F37FBD-383A-44BA-8C06-537D5A081BDF}"/>
              </a:ext>
            </a:extLst>
          </p:cNvPr>
          <p:cNvSpPr txBox="1"/>
          <p:nvPr/>
        </p:nvSpPr>
        <p:spPr>
          <a:xfrm>
            <a:off x="5091959" y="4119369"/>
            <a:ext cx="23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di Laplace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2" name="Gruppo 81"/>
          <p:cNvGrpSpPr/>
          <p:nvPr/>
        </p:nvGrpSpPr>
        <p:grpSpPr>
          <a:xfrm rot="2846821">
            <a:off x="5133676" y="3450576"/>
            <a:ext cx="485775" cy="485775"/>
            <a:chOff x="19561" y="0"/>
            <a:chExt cx="485775" cy="485775"/>
          </a:xfrm>
        </p:grpSpPr>
        <p:cxnSp>
          <p:nvCxnSpPr>
            <p:cNvPr id="84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3" r="20624"/>
          <a:stretch/>
        </p:blipFill>
        <p:spPr>
          <a:xfrm>
            <a:off x="246348" y="2623526"/>
            <a:ext cx="1605065" cy="33835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ttangolo 14"/>
              <p:cNvSpPr/>
              <p:nvPr/>
            </p:nvSpPr>
            <p:spPr>
              <a:xfrm>
                <a:off x="9031152" y="3016319"/>
                <a:ext cx="1728994" cy="3738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2.3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𝑖𝑠𝑜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=0,043 </m:t>
                              </m:r>
                              <m:f>
                                <m:f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=40 </m:t>
                              </m:r>
                              <m:f>
                                <m:f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=35°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1152" y="3016319"/>
                <a:ext cx="1728994" cy="3738139"/>
              </a:xfrm>
              <a:prstGeom prst="rect">
                <a:avLst/>
              </a:prstGeom>
              <a:blipFill>
                <a:blip r:embed="rId9"/>
                <a:stretch>
                  <a:fillRect r="-147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r="48306" b="1067"/>
          <a:stretch/>
        </p:blipFill>
        <p:spPr>
          <a:xfrm>
            <a:off x="1816379" y="2239644"/>
            <a:ext cx="2783629" cy="3918811"/>
          </a:xfrm>
          <a:prstGeom prst="rect">
            <a:avLst/>
          </a:prstGeom>
        </p:spPr>
      </p:pic>
      <p:cxnSp>
        <p:nvCxnSpPr>
          <p:cNvPr id="35" name="Connettore 2 34"/>
          <p:cNvCxnSpPr/>
          <p:nvPr/>
        </p:nvCxnSpPr>
        <p:spPr>
          <a:xfrm flipV="1">
            <a:off x="2428279" y="2167115"/>
            <a:ext cx="56004" cy="37977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123363" y="5893953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656666" y="2632614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T[°C]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2083161" y="4152733"/>
            <a:ext cx="2372005" cy="1827461"/>
            <a:chOff x="2083161" y="4152733"/>
            <a:chExt cx="2372005" cy="1827461"/>
          </a:xfrm>
        </p:grpSpPr>
        <p:cxnSp>
          <p:nvCxnSpPr>
            <p:cNvPr id="38" name="Connettore 2 37"/>
            <p:cNvCxnSpPr/>
            <p:nvPr/>
          </p:nvCxnSpPr>
          <p:spPr>
            <a:xfrm flipV="1">
              <a:off x="2405187" y="5980190"/>
              <a:ext cx="2049979" cy="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CasellaDiTesto 21"/>
                <p:cNvSpPr txBox="1"/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22" name="CasellaDiTes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blipFill>
                  <a:blip r:embed="rId11"/>
                  <a:stretch>
                    <a:fillRect l="-9877" r="-9877" b="-26000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Arc 11"/>
            <p:cNvSpPr>
              <a:spLocks/>
            </p:cNvSpPr>
            <p:nvPr/>
          </p:nvSpPr>
          <p:spPr bwMode="auto">
            <a:xfrm flipH="1" flipV="1">
              <a:off x="3659901" y="4152733"/>
              <a:ext cx="67465" cy="530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2083161" y="4241308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90°C</a:t>
              </a:r>
              <a:endParaRPr lang="it-IT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3484132" y="4863519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35°C</a:t>
              </a:r>
              <a:endParaRPr lang="it-IT" dirty="0"/>
            </a:p>
          </p:txBody>
        </p:sp>
        <p:sp>
          <p:nvSpPr>
            <p:cNvPr id="27" name="Callout 5 26"/>
            <p:cNvSpPr/>
            <p:nvPr/>
          </p:nvSpPr>
          <p:spPr>
            <a:xfrm>
              <a:off x="3531990" y="4894702"/>
              <a:ext cx="546862" cy="291492"/>
            </a:xfrm>
            <a:prstGeom prst="accentCallout1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0" name="Callout 5 49"/>
          <p:cNvSpPr/>
          <p:nvPr/>
        </p:nvSpPr>
        <p:spPr>
          <a:xfrm rot="10800000">
            <a:off x="2089650" y="4311105"/>
            <a:ext cx="546862" cy="291492"/>
          </a:xfrm>
          <a:prstGeom prst="accent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4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3" grpId="0"/>
      <p:bldP spid="64" grpId="0"/>
      <p:bldP spid="65" grpId="0"/>
      <p:bldP spid="77" grpId="0" animBg="1"/>
      <p:bldP spid="9" grpId="0"/>
      <p:bldP spid="10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4950822" y="2977017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Il calore attraversa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due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 resistenze conduttive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ed una convettiva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ttangolo 29"/>
              <p:cNvSpPr/>
              <p:nvPr/>
            </p:nvSpPr>
            <p:spPr>
              <a:xfrm>
                <a:off x="5378200" y="4287789"/>
                <a:ext cx="186775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it-IT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tubo</m:t>
                          </m:r>
                        </m:sub>
                      </m:sSub>
                      <m:r>
                        <a:rPr lang="it-IT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it-IT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Rettango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200" y="4287789"/>
                <a:ext cx="1867755" cy="381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ttangolo 30"/>
              <p:cNvSpPr/>
              <p:nvPr/>
            </p:nvSpPr>
            <p:spPr>
              <a:xfrm>
                <a:off x="5392920" y="4849647"/>
                <a:ext cx="3213508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tubo</m:t>
                          </m:r>
                        </m:sub>
                      </m:sSub>
                      <m:r>
                        <a:rPr lang="it-IT" i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2.3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21.3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>
          <p:sp>
            <p:nvSpPr>
              <p:cNvPr id="31" name="Rettango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920" y="4849647"/>
                <a:ext cx="3213508" cy="381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ttangolo 33"/>
              <p:cNvSpPr/>
              <p:nvPr/>
            </p:nvSpPr>
            <p:spPr>
              <a:xfrm>
                <a:off x="8055226" y="4111727"/>
                <a:ext cx="4394088" cy="884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𝑡𝑢𝑏𝑜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b="0" i="0" smtClean="0">
                                              <a:latin typeface="Cambria Math" panose="02040503050406030204" pitchFamily="18" charset="0"/>
                                            </a:rPr>
                                            <m:t>e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b="0" i="0" smtClean="0">
                                              <a:latin typeface="Cambria Math" panose="02040503050406030204" pitchFamily="18" charset="0"/>
                                            </a:rPr>
                                            <m:t>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2.3</m:t>
                          </m:r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b="0" i="0" smtClean="0">
                                          <a:latin typeface="Cambria Math" panose="02040503050406030204" pitchFamily="18" charset="0"/>
                                        </a:rPr>
                                        <m:t>21.3</m:t>
                                      </m:r>
                                    </m:num>
                                    <m:den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20.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4" name="Rettango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226" y="4111727"/>
                <a:ext cx="4394088" cy="8846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ttangolo 36"/>
              <p:cNvSpPr/>
              <p:nvPr/>
            </p:nvSpPr>
            <p:spPr>
              <a:xfrm>
                <a:off x="7891059" y="5483422"/>
                <a:ext cx="1623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059" y="5483422"/>
                <a:ext cx="16230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2" name="Immagine 15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4" t="37635" r="36241" b="10278"/>
          <a:stretch/>
        </p:blipFill>
        <p:spPr>
          <a:xfrm>
            <a:off x="5767731" y="5307403"/>
            <a:ext cx="1620455" cy="1377388"/>
          </a:xfrm>
          <a:prstGeom prst="rect">
            <a:avLst/>
          </a:prstGeom>
        </p:spPr>
      </p:pic>
      <p:cxnSp>
        <p:nvCxnSpPr>
          <p:cNvPr id="39" name="Connettore 2 38"/>
          <p:cNvCxnSpPr/>
          <p:nvPr/>
        </p:nvCxnSpPr>
        <p:spPr>
          <a:xfrm flipV="1">
            <a:off x="6589068" y="5668088"/>
            <a:ext cx="299456" cy="328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6589068" y="5988723"/>
            <a:ext cx="479065" cy="28512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tangolo 42"/>
              <p:cNvSpPr/>
              <p:nvPr/>
            </p:nvSpPr>
            <p:spPr>
              <a:xfrm>
                <a:off x="6330807" y="5542051"/>
                <a:ext cx="494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3" name="Rettango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807" y="5542051"/>
                <a:ext cx="49430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tangolo 44"/>
              <p:cNvSpPr/>
              <p:nvPr/>
            </p:nvSpPr>
            <p:spPr>
              <a:xfrm>
                <a:off x="6475144" y="6028087"/>
                <a:ext cx="499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5" name="Rettango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144" y="6028087"/>
                <a:ext cx="499624" cy="369332"/>
              </a:xfrm>
              <a:prstGeom prst="rect">
                <a:avLst/>
              </a:prstGeom>
              <a:blipFill>
                <a:blip r:embed="rId2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CasellaDiTesto 153"/>
          <p:cNvSpPr txBox="1"/>
          <p:nvPr/>
        </p:nvSpPr>
        <p:spPr>
          <a:xfrm>
            <a:off x="408327" y="795660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940748" y="1295488"/>
            <a:ext cx="7525474" cy="1397502"/>
            <a:chOff x="1940748" y="1295488"/>
            <a:chExt cx="7525474" cy="1397502"/>
          </a:xfrm>
        </p:grpSpPr>
        <p:grpSp>
          <p:nvGrpSpPr>
            <p:cNvPr id="98" name="Gruppo 97"/>
            <p:cNvGrpSpPr/>
            <p:nvPr/>
          </p:nvGrpSpPr>
          <p:grpSpPr>
            <a:xfrm>
              <a:off x="1940748" y="1295488"/>
              <a:ext cx="7525474" cy="1248252"/>
              <a:chOff x="455212" y="3832249"/>
              <a:chExt cx="3956050" cy="518677"/>
            </a:xfrm>
          </p:grpSpPr>
          <p:sp>
            <p:nvSpPr>
              <p:cNvPr id="101" name="Text Box 169"/>
              <p:cNvSpPr txBox="1">
                <a:spLocks noChangeArrowheads="1"/>
              </p:cNvSpPr>
              <p:nvPr/>
            </p:nvSpPr>
            <p:spPr bwMode="auto">
              <a:xfrm>
                <a:off x="1031683" y="3858467"/>
                <a:ext cx="5016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Rk,tubo</a:t>
                </a:r>
                <a:endParaRPr kumimoji="0" lang="it-IT" sz="16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Text Box 168"/>
              <p:cNvSpPr txBox="1">
                <a:spLocks noChangeArrowheads="1"/>
              </p:cNvSpPr>
              <p:nvPr/>
            </p:nvSpPr>
            <p:spPr bwMode="auto">
              <a:xfrm>
                <a:off x="3041889" y="3832249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Rhe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0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Ts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i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 Box 164"/>
              <p:cNvSpPr txBox="1">
                <a:spLocks noChangeArrowheads="1"/>
              </p:cNvSpPr>
              <p:nvPr/>
            </p:nvSpPr>
            <p:spPr bwMode="auto">
              <a:xfrm>
                <a:off x="3519087" y="3908013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 Box 163"/>
              <p:cNvSpPr txBox="1">
                <a:spLocks noChangeArrowheads="1"/>
              </p:cNvSpPr>
              <p:nvPr/>
            </p:nvSpPr>
            <p:spPr bwMode="auto">
              <a:xfrm>
                <a:off x="1969899" y="3834661"/>
                <a:ext cx="633211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Rk,isol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9" name="AutoShape 157"/>
              <p:cNvSpPr>
                <a:spLocks noChangeShapeType="1"/>
              </p:cNvSpPr>
              <p:nvPr/>
            </p:nvSpPr>
            <p:spPr bwMode="auto">
              <a:xfrm>
                <a:off x="3842937" y="422392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10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203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13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8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9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0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14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5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6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7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204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0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0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1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2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0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7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8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9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1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85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95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0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1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2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9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7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8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9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86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8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2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3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4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88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9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0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1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2" name="Group 100"/>
              <p:cNvGrpSpPr>
                <a:grpSpLocks/>
              </p:cNvGrpSpPr>
              <p:nvPr/>
            </p:nvGrpSpPr>
            <p:grpSpPr bwMode="auto">
              <a:xfrm>
                <a:off x="3042837" y="4088988"/>
                <a:ext cx="354013" cy="258763"/>
                <a:chOff x="12645" y="3170"/>
                <a:chExt cx="5956" cy="2571"/>
              </a:xfrm>
            </p:grpSpPr>
            <p:grpSp>
              <p:nvGrpSpPr>
                <p:cNvPr id="167" name="Group 110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7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2" name="AutoShape 1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3" name="AutoShap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4" name="AutoShape 1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8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9" name="AutoShape 1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0" name="AutoShap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1" name="AutoShap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68" name="Group 101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69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4" name="AutoShap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5" name="AutoShap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6" name="AutoShape 1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0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1" name="AutoShape 10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2" name="AutoShap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3" name="AutoShap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151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6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7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8" name="AutoShape 96"/>
              <p:cNvSpPr>
                <a:spLocks noChangeShapeType="1"/>
              </p:cNvSpPr>
              <p:nvPr/>
            </p:nvSpPr>
            <p:spPr bwMode="auto">
              <a:xfrm>
                <a:off x="3403200" y="4217576"/>
                <a:ext cx="25876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9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0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1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2" name="AutoShape 92"/>
              <p:cNvSpPr>
                <a:spLocks noChangeArrowheads="1"/>
              </p:cNvSpPr>
              <p:nvPr/>
            </p:nvSpPr>
            <p:spPr bwMode="auto">
              <a:xfrm>
                <a:off x="3661962" y="4171538"/>
                <a:ext cx="90488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3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4" name="AutoShape 90"/>
              <p:cNvSpPr>
                <a:spLocks noChangeShapeType="1"/>
              </p:cNvSpPr>
              <p:nvPr/>
            </p:nvSpPr>
            <p:spPr bwMode="auto">
              <a:xfrm>
                <a:off x="2911075" y="4217576"/>
                <a:ext cx="12541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5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6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Rettangolo 220"/>
                <p:cNvSpPr/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>
            <p:sp>
              <p:nvSpPr>
                <p:cNvPr id="221" name="Rettangolo 2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  <a:blipFill>
                  <a:blip r:embed="rId23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Rettangolo 222"/>
              <p:cNvSpPr/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1600" dirty="0"/>
              </a:p>
            </p:txBody>
          </p:sp>
        </mc:Choice>
        <mc:Fallback>
          <p:sp>
            <p:nvSpPr>
              <p:cNvPr id="223" name="Rettangolo 2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  <a:blipFill>
                <a:blip r:embed="rId2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4" name="Immagine 223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r="48306" b="1067"/>
          <a:stretch/>
        </p:blipFill>
        <p:spPr>
          <a:xfrm>
            <a:off x="252011" y="2822957"/>
            <a:ext cx="2578245" cy="3629670"/>
          </a:xfrm>
          <a:prstGeom prst="rect">
            <a:avLst/>
          </a:prstGeom>
        </p:spPr>
      </p:pic>
      <p:grpSp>
        <p:nvGrpSpPr>
          <p:cNvPr id="225" name="Gruppo 224"/>
          <p:cNvGrpSpPr/>
          <p:nvPr/>
        </p:nvGrpSpPr>
        <p:grpSpPr>
          <a:xfrm>
            <a:off x="629545" y="4431544"/>
            <a:ext cx="2227772" cy="1827461"/>
            <a:chOff x="2227394" y="4152733"/>
            <a:chExt cx="2227772" cy="1827461"/>
          </a:xfrm>
        </p:grpSpPr>
        <p:cxnSp>
          <p:nvCxnSpPr>
            <p:cNvPr id="226" name="Connettore 2 225"/>
            <p:cNvCxnSpPr/>
            <p:nvPr/>
          </p:nvCxnSpPr>
          <p:spPr>
            <a:xfrm flipV="1">
              <a:off x="2405187" y="5980190"/>
              <a:ext cx="2049979" cy="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7" name="CasellaDiTesto 226"/>
                <p:cNvSpPr txBox="1"/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227" name="CasellaDiTesto 2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blipFill>
                  <a:blip r:embed="rId26"/>
                  <a:stretch>
                    <a:fillRect l="-9877" r="-9877" b="-2857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8" name="Arc 11"/>
            <p:cNvSpPr>
              <a:spLocks/>
            </p:cNvSpPr>
            <p:nvPr/>
          </p:nvSpPr>
          <p:spPr bwMode="auto">
            <a:xfrm flipH="1" flipV="1">
              <a:off x="3659901" y="4152733"/>
              <a:ext cx="67465" cy="530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0" name="CasellaDiTesto 229"/>
            <p:cNvSpPr txBox="1"/>
            <p:nvPr/>
          </p:nvSpPr>
          <p:spPr>
            <a:xfrm>
              <a:off x="3484132" y="4863519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35°C</a:t>
              </a:r>
              <a:endParaRPr lang="it-IT" dirty="0"/>
            </a:p>
          </p:txBody>
        </p:sp>
        <p:sp>
          <p:nvSpPr>
            <p:cNvPr id="231" name="Callout 5 230"/>
            <p:cNvSpPr/>
            <p:nvPr/>
          </p:nvSpPr>
          <p:spPr>
            <a:xfrm>
              <a:off x="3531990" y="4894702"/>
              <a:ext cx="546862" cy="291492"/>
            </a:xfrm>
            <a:prstGeom prst="accentCallout1">
              <a:avLst>
                <a:gd name="adj1" fmla="val 18750"/>
                <a:gd name="adj2" fmla="val -8333"/>
                <a:gd name="adj3" fmla="val 129186"/>
                <a:gd name="adj4" fmla="val -454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9" name="CasellaDiTesto 228"/>
            <p:cNvSpPr txBox="1"/>
            <p:nvPr/>
          </p:nvSpPr>
          <p:spPr>
            <a:xfrm>
              <a:off x="2227394" y="4163148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90°C</a:t>
              </a:r>
              <a:endParaRPr lang="it-IT" dirty="0"/>
            </a:p>
          </p:txBody>
        </p:sp>
      </p:grpSp>
      <p:cxnSp>
        <p:nvCxnSpPr>
          <p:cNvPr id="232" name="Connettore 2 231"/>
          <p:cNvCxnSpPr/>
          <p:nvPr/>
        </p:nvCxnSpPr>
        <p:spPr>
          <a:xfrm flipH="1" flipV="1">
            <a:off x="849251" y="2647033"/>
            <a:ext cx="32093" cy="35942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/>
          <p:cNvSpPr txBox="1"/>
          <p:nvPr/>
        </p:nvSpPr>
        <p:spPr>
          <a:xfrm>
            <a:off x="176915" y="2692990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T[°C]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4" name="CasellaDiTesto 233"/>
          <p:cNvSpPr txBox="1"/>
          <p:nvPr/>
        </p:nvSpPr>
        <p:spPr>
          <a:xfrm>
            <a:off x="2447376" y="5904559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69058" y="3665301"/>
            <a:ext cx="253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Tubazione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654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0" grpId="0"/>
      <p:bldP spid="31" grpId="0"/>
      <p:bldP spid="34" grpId="0"/>
      <p:bldP spid="37" grpId="0"/>
      <p:bldP spid="43" grpId="0"/>
      <p:bldP spid="45" grpId="0"/>
      <p:bldP spid="154" grpId="0"/>
      <p:bldP spid="22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3466559" y="3005041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Il calore attraversa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due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 resistenze conduttive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ed una convettiva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ttangolo 29"/>
              <p:cNvSpPr/>
              <p:nvPr/>
            </p:nvSpPr>
            <p:spPr>
              <a:xfrm>
                <a:off x="4259178" y="4265881"/>
                <a:ext cx="264463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it-IT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𝑡𝑢𝑏𝑜</m:t>
                          </m:r>
                        </m:sub>
                      </m:sSub>
                      <m:r>
                        <a:rPr lang="it-IT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it-I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 </m:t>
                      </m:r>
                      <m:r>
                        <a:rPr lang="it-I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Rettango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178" y="4265881"/>
                <a:ext cx="2644635" cy="381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ttangolo 30"/>
              <p:cNvSpPr/>
              <p:nvPr/>
            </p:nvSpPr>
            <p:spPr>
              <a:xfrm>
                <a:off x="4238586" y="4745271"/>
                <a:ext cx="20449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21.3 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>
          <p:sp>
            <p:nvSpPr>
              <p:cNvPr id="31" name="Rettango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586" y="4745271"/>
                <a:ext cx="20449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ttangolo 33"/>
              <p:cNvSpPr/>
              <p:nvPr/>
            </p:nvSpPr>
            <p:spPr>
              <a:xfrm>
                <a:off x="7239426" y="4075344"/>
                <a:ext cx="4524764" cy="854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𝑖𝑠𝑜𝑙𝑎𝑛𝑡𝑒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b="0" i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b="0" i="0" smtClean="0">
                                              <a:latin typeface="Cambria Math" panose="02040503050406030204" pitchFamily="18" charset="0"/>
                                            </a:rPr>
                                            <m:t>s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b="0" i="0" smtClean="0">
                                          <a:latin typeface="Cambria Math" panose="02040503050406030204" pitchFamily="18" charset="0"/>
                                        </a:rPr>
                                        <m:t>21.3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r>
                                        <a:rPr lang="it-IT" b="0" i="0" smtClean="0">
                                          <a:latin typeface="Cambria Math" panose="02040503050406030204" pitchFamily="18" charset="0"/>
                                        </a:rPr>
                                        <m:t>21.3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4" name="Rettango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426" y="4075344"/>
                <a:ext cx="4524764" cy="8545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ttangolo 36"/>
              <p:cNvSpPr/>
              <p:nvPr/>
            </p:nvSpPr>
            <p:spPr>
              <a:xfrm>
                <a:off x="4243559" y="5531829"/>
                <a:ext cx="306308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𝑖𝑠𝑜𝑙𝑎𝑛𝑡𝑒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𝑖𝑠𝑜𝑙𝑎𝑛𝑡𝑒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559" y="5531829"/>
                <a:ext cx="3063083" cy="381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CasellaDiTesto 153"/>
          <p:cNvSpPr txBox="1"/>
          <p:nvPr/>
        </p:nvSpPr>
        <p:spPr>
          <a:xfrm>
            <a:off x="408327" y="795660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940748" y="1295488"/>
            <a:ext cx="7525474" cy="1397502"/>
            <a:chOff x="1940748" y="1295488"/>
            <a:chExt cx="7525474" cy="1397502"/>
          </a:xfrm>
        </p:grpSpPr>
        <p:grpSp>
          <p:nvGrpSpPr>
            <p:cNvPr id="98" name="Gruppo 97"/>
            <p:cNvGrpSpPr/>
            <p:nvPr/>
          </p:nvGrpSpPr>
          <p:grpSpPr>
            <a:xfrm>
              <a:off x="1940748" y="1295488"/>
              <a:ext cx="7525474" cy="1248252"/>
              <a:chOff x="455212" y="3832249"/>
              <a:chExt cx="3956050" cy="518677"/>
            </a:xfrm>
          </p:grpSpPr>
          <p:sp>
            <p:nvSpPr>
              <p:cNvPr id="101" name="Text Box 169"/>
              <p:cNvSpPr txBox="1">
                <a:spLocks noChangeArrowheads="1"/>
              </p:cNvSpPr>
              <p:nvPr/>
            </p:nvSpPr>
            <p:spPr bwMode="auto">
              <a:xfrm>
                <a:off x="1031683" y="3858467"/>
                <a:ext cx="5016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Rk,tubo</a:t>
                </a:r>
                <a:endParaRPr kumimoji="0" lang="it-IT" sz="16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Text Box 168"/>
              <p:cNvSpPr txBox="1">
                <a:spLocks noChangeArrowheads="1"/>
              </p:cNvSpPr>
              <p:nvPr/>
            </p:nvSpPr>
            <p:spPr bwMode="auto">
              <a:xfrm>
                <a:off x="3041889" y="3832249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Rhe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0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Ts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i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 Box 164"/>
              <p:cNvSpPr txBox="1">
                <a:spLocks noChangeArrowheads="1"/>
              </p:cNvSpPr>
              <p:nvPr/>
            </p:nvSpPr>
            <p:spPr bwMode="auto">
              <a:xfrm>
                <a:off x="3519087" y="3908013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 Box 163"/>
              <p:cNvSpPr txBox="1">
                <a:spLocks noChangeArrowheads="1"/>
              </p:cNvSpPr>
              <p:nvPr/>
            </p:nvSpPr>
            <p:spPr bwMode="auto">
              <a:xfrm>
                <a:off x="1969899" y="3834661"/>
                <a:ext cx="633211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Rk,isol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9" name="AutoShape 157"/>
              <p:cNvSpPr>
                <a:spLocks noChangeShapeType="1"/>
              </p:cNvSpPr>
              <p:nvPr/>
            </p:nvSpPr>
            <p:spPr bwMode="auto">
              <a:xfrm>
                <a:off x="3842937" y="422392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10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203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13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8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9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0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14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5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6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7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204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0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0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1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2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0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7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8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9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1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85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95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0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1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2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9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7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8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9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86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8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2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3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4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88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9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0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1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2" name="Group 100"/>
              <p:cNvGrpSpPr>
                <a:grpSpLocks/>
              </p:cNvGrpSpPr>
              <p:nvPr/>
            </p:nvGrpSpPr>
            <p:grpSpPr bwMode="auto">
              <a:xfrm>
                <a:off x="3042837" y="4088988"/>
                <a:ext cx="354013" cy="258763"/>
                <a:chOff x="12645" y="3170"/>
                <a:chExt cx="5956" cy="2571"/>
              </a:xfrm>
            </p:grpSpPr>
            <p:grpSp>
              <p:nvGrpSpPr>
                <p:cNvPr id="167" name="Group 110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7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2" name="AutoShape 1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3" name="AutoShap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4" name="AutoShape 1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8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9" name="AutoShape 1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0" name="AutoShap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1" name="AutoShap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68" name="Group 101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69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4" name="AutoShap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5" name="AutoShap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6" name="AutoShape 1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0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1" name="AutoShape 10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2" name="AutoShap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3" name="AutoShap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151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6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7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8" name="AutoShape 96"/>
              <p:cNvSpPr>
                <a:spLocks noChangeShapeType="1"/>
              </p:cNvSpPr>
              <p:nvPr/>
            </p:nvSpPr>
            <p:spPr bwMode="auto">
              <a:xfrm>
                <a:off x="3403200" y="4217576"/>
                <a:ext cx="25876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9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0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1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2" name="AutoShape 92"/>
              <p:cNvSpPr>
                <a:spLocks noChangeArrowheads="1"/>
              </p:cNvSpPr>
              <p:nvPr/>
            </p:nvSpPr>
            <p:spPr bwMode="auto">
              <a:xfrm>
                <a:off x="3661962" y="4171538"/>
                <a:ext cx="90488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3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4" name="AutoShape 90"/>
              <p:cNvSpPr>
                <a:spLocks noChangeShapeType="1"/>
              </p:cNvSpPr>
              <p:nvPr/>
            </p:nvSpPr>
            <p:spPr bwMode="auto">
              <a:xfrm>
                <a:off x="2911075" y="4217576"/>
                <a:ext cx="12541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5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6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Rettangolo 220"/>
                <p:cNvSpPr/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>
            <p:sp>
              <p:nvSpPr>
                <p:cNvPr id="221" name="Rettangolo 2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  <a:blipFill>
                  <a:blip r:embed="rId7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Rettangolo 222"/>
              <p:cNvSpPr/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1600" dirty="0"/>
              </a:p>
            </p:txBody>
          </p:sp>
        </mc:Choice>
        <mc:Fallback>
          <p:sp>
            <p:nvSpPr>
              <p:cNvPr id="223" name="Rettangolo 2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  <a:blipFill>
                <a:blip r:embed="rId8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4" name="Immagine 2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r="48306" b="1067"/>
          <a:stretch/>
        </p:blipFill>
        <p:spPr>
          <a:xfrm>
            <a:off x="252011" y="2822957"/>
            <a:ext cx="2578245" cy="3629670"/>
          </a:xfrm>
          <a:prstGeom prst="rect">
            <a:avLst/>
          </a:prstGeom>
        </p:spPr>
      </p:pic>
      <p:grpSp>
        <p:nvGrpSpPr>
          <p:cNvPr id="225" name="Gruppo 224"/>
          <p:cNvGrpSpPr/>
          <p:nvPr/>
        </p:nvGrpSpPr>
        <p:grpSpPr>
          <a:xfrm>
            <a:off x="629545" y="4431544"/>
            <a:ext cx="2227772" cy="1827461"/>
            <a:chOff x="2227394" y="4152733"/>
            <a:chExt cx="2227772" cy="1827461"/>
          </a:xfrm>
        </p:grpSpPr>
        <p:cxnSp>
          <p:nvCxnSpPr>
            <p:cNvPr id="226" name="Connettore 2 225"/>
            <p:cNvCxnSpPr/>
            <p:nvPr/>
          </p:nvCxnSpPr>
          <p:spPr>
            <a:xfrm flipV="1">
              <a:off x="2405187" y="5980190"/>
              <a:ext cx="2049979" cy="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7" name="CasellaDiTesto 226"/>
                <p:cNvSpPr txBox="1"/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227" name="CasellaDiTesto 2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blipFill>
                  <a:blip r:embed="rId10"/>
                  <a:stretch>
                    <a:fillRect l="-9877" r="-9877" b="-2857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8" name="Arc 11"/>
            <p:cNvSpPr>
              <a:spLocks/>
            </p:cNvSpPr>
            <p:nvPr/>
          </p:nvSpPr>
          <p:spPr bwMode="auto">
            <a:xfrm flipH="1" flipV="1">
              <a:off x="3659901" y="4152733"/>
              <a:ext cx="67465" cy="530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0" name="CasellaDiTesto 229"/>
            <p:cNvSpPr txBox="1"/>
            <p:nvPr/>
          </p:nvSpPr>
          <p:spPr>
            <a:xfrm>
              <a:off x="3484132" y="4863519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35°C</a:t>
              </a:r>
              <a:endParaRPr lang="it-IT" dirty="0"/>
            </a:p>
          </p:txBody>
        </p:sp>
        <p:sp>
          <p:nvSpPr>
            <p:cNvPr id="231" name="Callout 5 230"/>
            <p:cNvSpPr/>
            <p:nvPr/>
          </p:nvSpPr>
          <p:spPr>
            <a:xfrm>
              <a:off x="3531990" y="4894702"/>
              <a:ext cx="546862" cy="291492"/>
            </a:xfrm>
            <a:prstGeom prst="accentCallout1">
              <a:avLst>
                <a:gd name="adj1" fmla="val 18750"/>
                <a:gd name="adj2" fmla="val -8333"/>
                <a:gd name="adj3" fmla="val 129186"/>
                <a:gd name="adj4" fmla="val -454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9" name="CasellaDiTesto 228"/>
            <p:cNvSpPr txBox="1"/>
            <p:nvPr/>
          </p:nvSpPr>
          <p:spPr>
            <a:xfrm>
              <a:off x="2227394" y="4163148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90°C</a:t>
              </a:r>
              <a:endParaRPr lang="it-IT" dirty="0"/>
            </a:p>
          </p:txBody>
        </p:sp>
      </p:grpSp>
      <p:cxnSp>
        <p:nvCxnSpPr>
          <p:cNvPr id="232" name="Connettore 2 231"/>
          <p:cNvCxnSpPr/>
          <p:nvPr/>
        </p:nvCxnSpPr>
        <p:spPr>
          <a:xfrm flipH="1" flipV="1">
            <a:off x="849251" y="2647033"/>
            <a:ext cx="32093" cy="35942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/>
          <p:cNvSpPr txBox="1"/>
          <p:nvPr/>
        </p:nvSpPr>
        <p:spPr>
          <a:xfrm>
            <a:off x="176915" y="2692990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T[°C]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4" name="CasellaDiTesto 233"/>
          <p:cNvSpPr txBox="1"/>
          <p:nvPr/>
        </p:nvSpPr>
        <p:spPr>
          <a:xfrm>
            <a:off x="2447376" y="5904559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306803" y="3675466"/>
            <a:ext cx="253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Strato di isolante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7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3466559" y="3005041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Il calore attraversa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due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 resistenze conduttive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ed una convettiva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ttangolo 30"/>
              <p:cNvSpPr/>
              <p:nvPr/>
            </p:nvSpPr>
            <p:spPr>
              <a:xfrm>
                <a:off x="4270565" y="4313324"/>
                <a:ext cx="20449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21.3 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>
          <p:sp>
            <p:nvSpPr>
              <p:cNvPr id="31" name="Rettango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565" y="4313324"/>
                <a:ext cx="2044919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ttangolo 36"/>
              <p:cNvSpPr/>
              <p:nvPr/>
            </p:nvSpPr>
            <p:spPr>
              <a:xfrm>
                <a:off x="4408918" y="4923903"/>
                <a:ext cx="1495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918" y="4923903"/>
                <a:ext cx="1495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CasellaDiTesto 153"/>
          <p:cNvSpPr txBox="1"/>
          <p:nvPr/>
        </p:nvSpPr>
        <p:spPr>
          <a:xfrm>
            <a:off x="408327" y="795660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940748" y="1295488"/>
            <a:ext cx="7525474" cy="1397502"/>
            <a:chOff x="1940748" y="1295488"/>
            <a:chExt cx="7525474" cy="1397502"/>
          </a:xfrm>
        </p:grpSpPr>
        <p:grpSp>
          <p:nvGrpSpPr>
            <p:cNvPr id="98" name="Gruppo 97"/>
            <p:cNvGrpSpPr/>
            <p:nvPr/>
          </p:nvGrpSpPr>
          <p:grpSpPr>
            <a:xfrm>
              <a:off x="1940748" y="1295488"/>
              <a:ext cx="7525474" cy="1248252"/>
              <a:chOff x="455212" y="3832249"/>
              <a:chExt cx="3956050" cy="518677"/>
            </a:xfrm>
          </p:grpSpPr>
          <p:sp>
            <p:nvSpPr>
              <p:cNvPr id="101" name="Text Box 169"/>
              <p:cNvSpPr txBox="1">
                <a:spLocks noChangeArrowheads="1"/>
              </p:cNvSpPr>
              <p:nvPr/>
            </p:nvSpPr>
            <p:spPr bwMode="auto">
              <a:xfrm>
                <a:off x="1031683" y="3858467"/>
                <a:ext cx="5016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Rk,tubo</a:t>
                </a:r>
                <a:endParaRPr kumimoji="0" lang="it-IT" sz="16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Text Box 168"/>
              <p:cNvSpPr txBox="1">
                <a:spLocks noChangeArrowheads="1"/>
              </p:cNvSpPr>
              <p:nvPr/>
            </p:nvSpPr>
            <p:spPr bwMode="auto">
              <a:xfrm>
                <a:off x="3041889" y="3832249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Rhe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0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Ts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i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 Box 164"/>
              <p:cNvSpPr txBox="1">
                <a:spLocks noChangeArrowheads="1"/>
              </p:cNvSpPr>
              <p:nvPr/>
            </p:nvSpPr>
            <p:spPr bwMode="auto">
              <a:xfrm>
                <a:off x="3519087" y="3908013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 Box 163"/>
              <p:cNvSpPr txBox="1">
                <a:spLocks noChangeArrowheads="1"/>
              </p:cNvSpPr>
              <p:nvPr/>
            </p:nvSpPr>
            <p:spPr bwMode="auto">
              <a:xfrm>
                <a:off x="1969899" y="3834661"/>
                <a:ext cx="633211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Rk,isol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09" name="AutoShape 157"/>
              <p:cNvSpPr>
                <a:spLocks noChangeShapeType="1"/>
              </p:cNvSpPr>
              <p:nvPr/>
            </p:nvSpPr>
            <p:spPr bwMode="auto">
              <a:xfrm>
                <a:off x="3842937" y="422392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10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203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13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8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9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0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14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5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6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7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204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0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0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1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2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0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7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8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9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1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85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95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0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1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2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9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7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8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9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86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8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2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3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4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88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9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0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1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12" name="Group 100"/>
              <p:cNvGrpSpPr>
                <a:grpSpLocks/>
              </p:cNvGrpSpPr>
              <p:nvPr/>
            </p:nvGrpSpPr>
            <p:grpSpPr bwMode="auto">
              <a:xfrm>
                <a:off x="3042837" y="4088988"/>
                <a:ext cx="354013" cy="258763"/>
                <a:chOff x="12645" y="3170"/>
                <a:chExt cx="5956" cy="2571"/>
              </a:xfrm>
            </p:grpSpPr>
            <p:grpSp>
              <p:nvGrpSpPr>
                <p:cNvPr id="167" name="Group 110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7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2" name="AutoShape 1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3" name="AutoShap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4" name="AutoShape 1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8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9" name="AutoShape 1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0" name="AutoShap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1" name="AutoShap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68" name="Group 101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69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4" name="AutoShap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5" name="AutoShap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6" name="AutoShape 1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0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1" name="AutoShape 10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2" name="AutoShap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3" name="AutoShap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151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6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7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8" name="AutoShape 96"/>
              <p:cNvSpPr>
                <a:spLocks noChangeShapeType="1"/>
              </p:cNvSpPr>
              <p:nvPr/>
            </p:nvSpPr>
            <p:spPr bwMode="auto">
              <a:xfrm>
                <a:off x="3403200" y="4217576"/>
                <a:ext cx="25876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9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0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1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2" name="AutoShape 92"/>
              <p:cNvSpPr>
                <a:spLocks noChangeArrowheads="1"/>
              </p:cNvSpPr>
              <p:nvPr/>
            </p:nvSpPr>
            <p:spPr bwMode="auto">
              <a:xfrm>
                <a:off x="3661962" y="4171538"/>
                <a:ext cx="90488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3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4" name="AutoShape 90"/>
              <p:cNvSpPr>
                <a:spLocks noChangeShapeType="1"/>
              </p:cNvSpPr>
              <p:nvPr/>
            </p:nvSpPr>
            <p:spPr bwMode="auto">
              <a:xfrm>
                <a:off x="2911075" y="4217576"/>
                <a:ext cx="12541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5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6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Rettangolo 220"/>
                <p:cNvSpPr/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>
            <p:sp>
              <p:nvSpPr>
                <p:cNvPr id="221" name="Rettangolo 2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  <a:blipFill>
                  <a:blip r:embed="rId5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Rettangolo 222"/>
              <p:cNvSpPr/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1600" dirty="0"/>
              </a:p>
            </p:txBody>
          </p:sp>
        </mc:Choice>
        <mc:Fallback>
          <p:sp>
            <p:nvSpPr>
              <p:cNvPr id="223" name="Rettangolo 2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367" y="2313262"/>
                <a:ext cx="387862" cy="347916"/>
              </a:xfrm>
              <a:prstGeom prst="rect">
                <a:avLst/>
              </a:prstGeom>
              <a:blipFill>
                <a:blip r:embed="rId6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4" name="Immagine 22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r="48306" b="1067"/>
          <a:stretch/>
        </p:blipFill>
        <p:spPr>
          <a:xfrm>
            <a:off x="252011" y="2822957"/>
            <a:ext cx="2578245" cy="3629670"/>
          </a:xfrm>
          <a:prstGeom prst="rect">
            <a:avLst/>
          </a:prstGeom>
        </p:spPr>
      </p:pic>
      <p:grpSp>
        <p:nvGrpSpPr>
          <p:cNvPr id="225" name="Gruppo 224"/>
          <p:cNvGrpSpPr/>
          <p:nvPr/>
        </p:nvGrpSpPr>
        <p:grpSpPr>
          <a:xfrm>
            <a:off x="629545" y="4431544"/>
            <a:ext cx="2227772" cy="1827461"/>
            <a:chOff x="2227394" y="4152733"/>
            <a:chExt cx="2227772" cy="1827461"/>
          </a:xfrm>
        </p:grpSpPr>
        <p:cxnSp>
          <p:nvCxnSpPr>
            <p:cNvPr id="226" name="Connettore 2 225"/>
            <p:cNvCxnSpPr/>
            <p:nvPr/>
          </p:nvCxnSpPr>
          <p:spPr>
            <a:xfrm flipV="1">
              <a:off x="2405187" y="5980190"/>
              <a:ext cx="2049979" cy="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7" name="CasellaDiTesto 226"/>
                <p:cNvSpPr txBox="1"/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227" name="CasellaDiTesto 2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877" y="4233231"/>
                  <a:ext cx="497059" cy="299249"/>
                </a:xfrm>
                <a:prstGeom prst="rect">
                  <a:avLst/>
                </a:prstGeom>
                <a:blipFill>
                  <a:blip r:embed="rId8"/>
                  <a:stretch>
                    <a:fillRect l="-9877" r="-9877" b="-2857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8" name="Arc 11"/>
            <p:cNvSpPr>
              <a:spLocks/>
            </p:cNvSpPr>
            <p:nvPr/>
          </p:nvSpPr>
          <p:spPr bwMode="auto">
            <a:xfrm flipH="1" flipV="1">
              <a:off x="3659901" y="4152733"/>
              <a:ext cx="67465" cy="530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0" name="CasellaDiTesto 229"/>
            <p:cNvSpPr txBox="1"/>
            <p:nvPr/>
          </p:nvSpPr>
          <p:spPr>
            <a:xfrm>
              <a:off x="3484132" y="4863519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35°C</a:t>
              </a:r>
              <a:endParaRPr lang="it-IT" dirty="0"/>
            </a:p>
          </p:txBody>
        </p:sp>
        <p:sp>
          <p:nvSpPr>
            <p:cNvPr id="231" name="Callout 5 230"/>
            <p:cNvSpPr/>
            <p:nvPr/>
          </p:nvSpPr>
          <p:spPr>
            <a:xfrm>
              <a:off x="3531990" y="4894702"/>
              <a:ext cx="546862" cy="291492"/>
            </a:xfrm>
            <a:prstGeom prst="accentCallout1">
              <a:avLst>
                <a:gd name="adj1" fmla="val 18750"/>
                <a:gd name="adj2" fmla="val -8333"/>
                <a:gd name="adj3" fmla="val 129186"/>
                <a:gd name="adj4" fmla="val -454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9" name="CasellaDiTesto 228"/>
            <p:cNvSpPr txBox="1"/>
            <p:nvPr/>
          </p:nvSpPr>
          <p:spPr>
            <a:xfrm>
              <a:off x="2227394" y="4163148"/>
              <a:ext cx="910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90°C</a:t>
              </a:r>
              <a:endParaRPr lang="it-IT" dirty="0"/>
            </a:p>
          </p:txBody>
        </p:sp>
      </p:grpSp>
      <p:cxnSp>
        <p:nvCxnSpPr>
          <p:cNvPr id="232" name="Connettore 2 231"/>
          <p:cNvCxnSpPr/>
          <p:nvPr/>
        </p:nvCxnSpPr>
        <p:spPr>
          <a:xfrm flipH="1" flipV="1">
            <a:off x="849251" y="2647033"/>
            <a:ext cx="32093" cy="35942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asellaDiTesto 232"/>
          <p:cNvSpPr txBox="1"/>
          <p:nvPr/>
        </p:nvSpPr>
        <p:spPr>
          <a:xfrm>
            <a:off x="176915" y="2692990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T[°C]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34" name="CasellaDiTesto 233"/>
          <p:cNvSpPr txBox="1"/>
          <p:nvPr/>
        </p:nvSpPr>
        <p:spPr>
          <a:xfrm>
            <a:off x="2447376" y="5904559"/>
            <a:ext cx="1047729" cy="38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306803" y="3675466"/>
            <a:ext cx="253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Superficie esterna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/>
      <p:bldP spid="22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/>
              <p:cNvSpPr/>
              <p:nvPr/>
            </p:nvSpPr>
            <p:spPr>
              <a:xfrm>
                <a:off x="597254" y="2610409"/>
                <a:ext cx="3693832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𝑡𝑢𝑏𝑜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2.3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it-IT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∙20.1∙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54" y="2610409"/>
                <a:ext cx="3693832" cy="6481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tangolo 9"/>
              <p:cNvSpPr/>
              <p:nvPr/>
            </p:nvSpPr>
            <p:spPr>
              <a:xfrm>
                <a:off x="570957" y="5119366"/>
                <a:ext cx="3816045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21.3∙</m:t>
                              </m:r>
                              <m:sSup>
                                <m:sSup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7" y="5119366"/>
                <a:ext cx="3816045" cy="6519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uppo 95"/>
          <p:cNvGrpSpPr/>
          <p:nvPr/>
        </p:nvGrpSpPr>
        <p:grpSpPr>
          <a:xfrm>
            <a:off x="1127760" y="786063"/>
            <a:ext cx="7525474" cy="1397502"/>
            <a:chOff x="1940748" y="1295488"/>
            <a:chExt cx="7525474" cy="1397502"/>
          </a:xfrm>
        </p:grpSpPr>
        <p:grpSp>
          <p:nvGrpSpPr>
            <p:cNvPr id="99" name="Gruppo 98"/>
            <p:cNvGrpSpPr/>
            <p:nvPr/>
          </p:nvGrpSpPr>
          <p:grpSpPr>
            <a:xfrm>
              <a:off x="1940748" y="1295488"/>
              <a:ext cx="7525474" cy="1248252"/>
              <a:chOff x="455212" y="3832249"/>
              <a:chExt cx="3956050" cy="518677"/>
            </a:xfrm>
          </p:grpSpPr>
          <p:sp>
            <p:nvSpPr>
              <p:cNvPr id="109" name="Text Box 169"/>
              <p:cNvSpPr txBox="1">
                <a:spLocks noChangeArrowheads="1"/>
              </p:cNvSpPr>
              <p:nvPr/>
            </p:nvSpPr>
            <p:spPr bwMode="auto">
              <a:xfrm>
                <a:off x="1031683" y="3858467"/>
                <a:ext cx="5016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Rk,tubo</a:t>
                </a:r>
                <a:endParaRPr kumimoji="0" lang="it-IT" sz="16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Text Box 168"/>
              <p:cNvSpPr txBox="1">
                <a:spLocks noChangeArrowheads="1"/>
              </p:cNvSpPr>
              <p:nvPr/>
            </p:nvSpPr>
            <p:spPr bwMode="auto">
              <a:xfrm>
                <a:off x="3041889" y="3832249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Rhe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0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Ts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i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Text Box 164"/>
              <p:cNvSpPr txBox="1">
                <a:spLocks noChangeArrowheads="1"/>
              </p:cNvSpPr>
              <p:nvPr/>
            </p:nvSpPr>
            <p:spPr bwMode="auto">
              <a:xfrm>
                <a:off x="3519087" y="3908013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kumimoji="0" lang="it-IT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e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Text Box 163"/>
              <p:cNvSpPr txBox="1">
                <a:spLocks noChangeArrowheads="1"/>
              </p:cNvSpPr>
              <p:nvPr/>
            </p:nvSpPr>
            <p:spPr bwMode="auto">
              <a:xfrm>
                <a:off x="1969899" y="3834661"/>
                <a:ext cx="633211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>
                    <a:solidFill>
                      <a:srgbClr val="0033CC"/>
                    </a:solidFill>
                    <a:latin typeface="Calibri" pitchFamily="34" charset="0"/>
                    <a:cs typeface="Calibri" pitchFamily="34" charset="0"/>
                  </a:rPr>
                  <a:t>Rk,isol</a:t>
                </a:r>
                <a:endParaRPr kumimoji="0" lang="it-IT" b="0" i="0" u="none" strike="noStrike" cap="none" normalizeH="0" baseline="0" dirty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56" name="AutoShape 157"/>
              <p:cNvSpPr>
                <a:spLocks noChangeShapeType="1"/>
              </p:cNvSpPr>
              <p:nvPr/>
            </p:nvSpPr>
            <p:spPr bwMode="auto">
              <a:xfrm>
                <a:off x="3842937" y="422392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57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208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18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23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4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5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19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20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1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22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209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10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5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6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7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11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12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3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4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58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90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200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5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6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7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01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202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3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4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91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92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7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8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9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93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94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5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6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59" name="Group 100"/>
              <p:cNvGrpSpPr>
                <a:grpSpLocks/>
              </p:cNvGrpSpPr>
              <p:nvPr/>
            </p:nvGrpSpPr>
            <p:grpSpPr bwMode="auto">
              <a:xfrm>
                <a:off x="3042837" y="4088988"/>
                <a:ext cx="354013" cy="258763"/>
                <a:chOff x="12645" y="3170"/>
                <a:chExt cx="5956" cy="2571"/>
              </a:xfrm>
            </p:grpSpPr>
            <p:grpSp>
              <p:nvGrpSpPr>
                <p:cNvPr id="172" name="Group 110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82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7" name="AutoShape 1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8" name="AutoShap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9" name="AutoShape 1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83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84" name="AutoShape 1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5" name="AutoShap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6" name="AutoShap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73" name="Group 101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7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9" name="AutoShap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0" name="AutoShap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81" name="AutoShape 1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75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76" name="AutoShape 10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7" name="AutoShap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8" name="AutoShap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160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1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2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3" name="AutoShape 96"/>
              <p:cNvSpPr>
                <a:spLocks noChangeShapeType="1"/>
              </p:cNvSpPr>
              <p:nvPr/>
            </p:nvSpPr>
            <p:spPr bwMode="auto">
              <a:xfrm>
                <a:off x="3403200" y="4217576"/>
                <a:ext cx="25876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4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5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6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7" name="AutoShape 92"/>
              <p:cNvSpPr>
                <a:spLocks noChangeArrowheads="1"/>
              </p:cNvSpPr>
              <p:nvPr/>
            </p:nvSpPr>
            <p:spPr bwMode="auto">
              <a:xfrm>
                <a:off x="3661962" y="4171538"/>
                <a:ext cx="90488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8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9" name="AutoShape 90"/>
              <p:cNvSpPr>
                <a:spLocks noChangeShapeType="1"/>
              </p:cNvSpPr>
              <p:nvPr/>
            </p:nvSpPr>
            <p:spPr bwMode="auto">
              <a:xfrm>
                <a:off x="2911075" y="4217576"/>
                <a:ext cx="12541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0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1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8" name="Rettangolo 107"/>
                <p:cNvSpPr/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>
            <p:sp>
              <p:nvSpPr>
                <p:cNvPr id="108" name="Rettangolo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126" y="2345074"/>
                  <a:ext cx="387862" cy="347916"/>
                </a:xfrm>
                <a:prstGeom prst="rect">
                  <a:avLst/>
                </a:prstGeom>
                <a:blipFill>
                  <a:blip r:embed="rId5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/>
              <p:cNvSpPr txBox="1"/>
              <p:nvPr/>
            </p:nvSpPr>
            <p:spPr>
              <a:xfrm>
                <a:off x="6047102" y="2527367"/>
                <a:ext cx="470000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02" y="2527367"/>
                <a:ext cx="470000" cy="6163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7" name="Rettangolo 226"/>
              <p:cNvSpPr/>
              <p:nvPr/>
            </p:nvSpPr>
            <p:spPr>
              <a:xfrm>
                <a:off x="526991" y="3723006"/>
                <a:ext cx="5042791" cy="11020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𝑖𝑠𝑜𝑙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it-IT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0,043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21.3∙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−3</m:t>
                                              </m:r>
                                            </m:sup>
                                          </m:sSup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num>
                                        <m:den>
                                          <m:r>
                                            <a:rPr lang="it-I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21.3∙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it-IT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−3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27" name="Rettangolo 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91" y="3723006"/>
                <a:ext cx="5042791" cy="11020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8" name="Freccia in su 7"/>
          <p:cNvSpPr/>
          <p:nvPr/>
        </p:nvSpPr>
        <p:spPr>
          <a:xfrm>
            <a:off x="1826237" y="1939128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Freccia in su 99"/>
          <p:cNvSpPr/>
          <p:nvPr/>
        </p:nvSpPr>
        <p:spPr>
          <a:xfrm>
            <a:off x="6508351" y="1896291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CasellaDiTesto 100"/>
          <p:cNvSpPr txBox="1"/>
          <p:nvPr/>
        </p:nvSpPr>
        <p:spPr>
          <a:xfrm>
            <a:off x="1643670" y="2919811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90°C</a:t>
            </a:r>
            <a:endParaRPr lang="it-IT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6351846" y="2965774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35°C</a:t>
            </a:r>
            <a:endParaRPr lang="it-IT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8443480" y="2918395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20°C</a:t>
            </a:r>
            <a:endParaRPr lang="it-IT" dirty="0"/>
          </a:p>
        </p:txBody>
      </p:sp>
      <p:sp>
        <p:nvSpPr>
          <p:cNvPr id="104" name="Freccia in su 103"/>
          <p:cNvSpPr/>
          <p:nvPr/>
        </p:nvSpPr>
        <p:spPr>
          <a:xfrm>
            <a:off x="8468230" y="1917709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2" name="Rectangle 179"/>
          <p:cNvSpPr>
            <a:spLocks noChangeArrowheads="1"/>
          </p:cNvSpPr>
          <p:nvPr/>
        </p:nvSpPr>
        <p:spPr bwMode="auto">
          <a:xfrm>
            <a:off x="4356250" y="1263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36" y="524652"/>
            <a:ext cx="9170348" cy="1227416"/>
          </a:xfrm>
          <a:prstGeom prst="rect">
            <a:avLst/>
          </a:prstGeom>
        </p:spPr>
      </p:pic>
      <p:sp>
        <p:nvSpPr>
          <p:cNvPr id="342" name="Text Box 163"/>
          <p:cNvSpPr txBox="1">
            <a:spLocks noChangeArrowheads="1"/>
          </p:cNvSpPr>
          <p:nvPr/>
        </p:nvSpPr>
        <p:spPr bwMode="auto">
          <a:xfrm>
            <a:off x="4673897" y="1939128"/>
            <a:ext cx="1204538" cy="72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Rk,isol</a:t>
            </a:r>
            <a:endParaRPr kumimoji="0" lang="it-IT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 Box 168"/>
          <p:cNvSpPr txBox="1">
            <a:spLocks noChangeArrowheads="1"/>
          </p:cNvSpPr>
          <p:nvPr/>
        </p:nvSpPr>
        <p:spPr bwMode="auto">
          <a:xfrm>
            <a:off x="7207775" y="1895551"/>
            <a:ext cx="700606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Rhe</a:t>
            </a:r>
            <a:endParaRPr kumimoji="0" lang="it-IT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 Box 169"/>
          <p:cNvSpPr txBox="1">
            <a:spLocks noChangeArrowheads="1"/>
          </p:cNvSpPr>
          <p:nvPr/>
        </p:nvSpPr>
        <p:spPr bwMode="auto">
          <a:xfrm>
            <a:off x="2554609" y="1911978"/>
            <a:ext cx="954274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Rk,tubo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5" name="Rettangolo 344"/>
              <p:cNvSpPr/>
              <p:nvPr/>
            </p:nvSpPr>
            <p:spPr>
              <a:xfrm>
                <a:off x="1021805" y="1557162"/>
                <a:ext cx="587853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3200" dirty="0"/>
              </a:p>
            </p:txBody>
          </p:sp>
        </mc:Choice>
        <mc:Fallback>
          <p:sp>
            <p:nvSpPr>
              <p:cNvPr id="345" name="Rettangolo 3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05" y="1557162"/>
                <a:ext cx="587853" cy="603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ttangolo 345"/>
              <p:cNvSpPr/>
              <p:nvPr/>
            </p:nvSpPr>
            <p:spPr>
              <a:xfrm>
                <a:off x="9128272" y="1521770"/>
                <a:ext cx="587853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3200" dirty="0"/>
              </a:p>
            </p:txBody>
          </p:sp>
        </mc:Choice>
        <mc:Fallback>
          <p:sp>
            <p:nvSpPr>
              <p:cNvPr id="346" name="Rettangolo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272" y="1521770"/>
                <a:ext cx="587853" cy="6035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1127760" y="3524738"/>
                <a:ext cx="2799035" cy="678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𝑡𝑢𝑏𝑜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𝑖𝑠𝑜𝑙</m:t>
                              </m:r>
                            </m:sub>
                          </m:sSub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h𝑒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3524738"/>
                <a:ext cx="2799035" cy="6789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CasellaDiTesto 347"/>
              <p:cNvSpPr txBox="1"/>
              <p:nvPr/>
            </p:nvSpPr>
            <p:spPr>
              <a:xfrm>
                <a:off x="996456" y="4418182"/>
                <a:ext cx="10113410" cy="1421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0−35</m:t>
                          </m:r>
                        </m:num>
                        <m:den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2.3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it-IT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</m:t>
                              </m:r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∙20.1∙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num>
                            <m:den>
                              <m:r>
                                <a:rPr lang="it-IT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0,043</m:t>
                              </m:r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21.3∙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10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−3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num>
                                            <m:den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21.3∙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10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it-IT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−3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den>
                          </m:f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35−20</m:t>
                          </m:r>
                        </m:num>
                        <m:den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21.3∙</m:t>
                                  </m:r>
                                  <m:sSup>
                                    <m:sSup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48" name="CasellaDiTesto 3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456" y="4418182"/>
                <a:ext cx="10113410" cy="14214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ttangolo 348"/>
              <p:cNvSpPr/>
              <p:nvPr/>
            </p:nvSpPr>
            <p:spPr>
              <a:xfrm>
                <a:off x="645862" y="3646947"/>
                <a:ext cx="481898" cy="379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</m:oMath>
                </a14:m>
                <a:r>
                  <a:rPr lang="it-IT" dirty="0" smtClean="0"/>
                  <a:t>=</a:t>
                </a:r>
                <a:endParaRPr lang="it-IT" dirty="0"/>
              </a:p>
            </p:txBody>
          </p:sp>
        </mc:Choice>
        <mc:Fallback>
          <p:sp>
            <p:nvSpPr>
              <p:cNvPr id="349" name="Rettangolo 3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62" y="3646947"/>
                <a:ext cx="481898" cy="379848"/>
              </a:xfrm>
              <a:prstGeom prst="rect">
                <a:avLst/>
              </a:prstGeom>
              <a:blipFill>
                <a:blip r:embed="rId9"/>
                <a:stretch>
                  <a:fillRect l="-2532" t="-4762" r="-8861" b="-238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1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0" grpId="0" animBg="1"/>
      <p:bldP spid="101" grpId="0"/>
      <p:bldP spid="102" grpId="0"/>
      <p:bldP spid="104" grpId="0" animBg="1"/>
      <p:bldP spid="342" grpId="0"/>
      <p:bldP spid="343" grpId="0"/>
      <p:bldP spid="344" grpId="0"/>
      <p:bldP spid="345" grpId="0"/>
      <p:bldP spid="346" grpId="0"/>
      <p:bldP spid="17" grpId="0"/>
      <p:bldP spid="348" grpId="0"/>
      <p:bldP spid="3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i="1" dirty="0">
                <a:solidFill>
                  <a:schemeClr val="bg1"/>
                </a:solidFill>
              </a:rPr>
              <a:t/>
            </a:r>
            <a:br>
              <a:rPr lang="it-IT" sz="2400" i="1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8" name="Freccia in su 7"/>
          <p:cNvSpPr/>
          <p:nvPr/>
        </p:nvSpPr>
        <p:spPr>
          <a:xfrm>
            <a:off x="1826237" y="1939128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Freccia in su 99"/>
          <p:cNvSpPr/>
          <p:nvPr/>
        </p:nvSpPr>
        <p:spPr>
          <a:xfrm>
            <a:off x="6508351" y="1896291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CasellaDiTesto 100"/>
          <p:cNvSpPr txBox="1"/>
          <p:nvPr/>
        </p:nvSpPr>
        <p:spPr>
          <a:xfrm>
            <a:off x="1643670" y="2919811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90°C</a:t>
            </a:r>
            <a:endParaRPr lang="it-IT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6351846" y="2965774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35°C</a:t>
            </a:r>
            <a:endParaRPr lang="it-IT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8443480" y="2918395"/>
            <a:ext cx="91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20°C</a:t>
            </a:r>
            <a:endParaRPr lang="it-IT" dirty="0"/>
          </a:p>
        </p:txBody>
      </p:sp>
      <p:sp>
        <p:nvSpPr>
          <p:cNvPr id="104" name="Freccia in su 103"/>
          <p:cNvSpPr/>
          <p:nvPr/>
        </p:nvSpPr>
        <p:spPr>
          <a:xfrm>
            <a:off x="8468230" y="1917709"/>
            <a:ext cx="298965" cy="764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2" name="Rectangle 179"/>
          <p:cNvSpPr>
            <a:spLocks noChangeArrowheads="1"/>
          </p:cNvSpPr>
          <p:nvPr/>
        </p:nvSpPr>
        <p:spPr bwMode="auto">
          <a:xfrm>
            <a:off x="4356250" y="1263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336" y="524652"/>
            <a:ext cx="9170348" cy="1227416"/>
          </a:xfrm>
          <a:prstGeom prst="rect">
            <a:avLst/>
          </a:prstGeom>
        </p:spPr>
      </p:pic>
      <p:sp>
        <p:nvSpPr>
          <p:cNvPr id="342" name="Text Box 163"/>
          <p:cNvSpPr txBox="1">
            <a:spLocks noChangeArrowheads="1"/>
          </p:cNvSpPr>
          <p:nvPr/>
        </p:nvSpPr>
        <p:spPr bwMode="auto">
          <a:xfrm>
            <a:off x="4673897" y="1939128"/>
            <a:ext cx="1204538" cy="72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Rk,isol</a:t>
            </a:r>
            <a:endParaRPr kumimoji="0" lang="it-IT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 Box 168"/>
          <p:cNvSpPr txBox="1">
            <a:spLocks noChangeArrowheads="1"/>
          </p:cNvSpPr>
          <p:nvPr/>
        </p:nvSpPr>
        <p:spPr bwMode="auto">
          <a:xfrm>
            <a:off x="7207775" y="1895551"/>
            <a:ext cx="700606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Rhe</a:t>
            </a:r>
            <a:endParaRPr kumimoji="0" lang="it-IT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 Box 169"/>
          <p:cNvSpPr txBox="1">
            <a:spLocks noChangeArrowheads="1"/>
          </p:cNvSpPr>
          <p:nvPr/>
        </p:nvSpPr>
        <p:spPr bwMode="auto">
          <a:xfrm>
            <a:off x="2554609" y="1911978"/>
            <a:ext cx="954274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Rk,tubo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5" name="Rettangolo 344"/>
              <p:cNvSpPr/>
              <p:nvPr/>
            </p:nvSpPr>
            <p:spPr>
              <a:xfrm>
                <a:off x="1021805" y="1557162"/>
                <a:ext cx="587853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3200" dirty="0"/>
              </a:p>
            </p:txBody>
          </p:sp>
        </mc:Choice>
        <mc:Fallback>
          <p:sp>
            <p:nvSpPr>
              <p:cNvPr id="345" name="Rettangolo 3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05" y="1557162"/>
                <a:ext cx="587853" cy="6035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ttangolo 345"/>
              <p:cNvSpPr/>
              <p:nvPr/>
            </p:nvSpPr>
            <p:spPr>
              <a:xfrm>
                <a:off x="9128272" y="1521770"/>
                <a:ext cx="587853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3200" dirty="0"/>
              </a:p>
            </p:txBody>
          </p:sp>
        </mc:Choice>
        <mc:Fallback>
          <p:sp>
            <p:nvSpPr>
              <p:cNvPr id="346" name="Rettangolo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272" y="1521770"/>
                <a:ext cx="587853" cy="603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sellaDiTesto 8"/>
          <p:cNvSpPr txBox="1"/>
          <p:nvPr/>
        </p:nvSpPr>
        <p:spPr>
          <a:xfrm>
            <a:off x="1127760" y="3893047"/>
            <a:ext cx="20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 =19.3 mm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548" y="2704036"/>
            <a:ext cx="3073208" cy="4097610"/>
          </a:xfrm>
          <a:prstGeom prst="rect">
            <a:avLst/>
          </a:prstGeom>
        </p:spPr>
      </p:pic>
      <p:sp>
        <p:nvSpPr>
          <p:cNvPr id="30" name="Freccia in su 29"/>
          <p:cNvSpPr/>
          <p:nvPr/>
        </p:nvSpPr>
        <p:spPr>
          <a:xfrm rot="14721433">
            <a:off x="5600964" y="3317111"/>
            <a:ext cx="715439" cy="764908"/>
          </a:xfrm>
          <a:prstGeom prst="upArrow">
            <a:avLst/>
          </a:prstGeom>
          <a:solidFill>
            <a:srgbClr val="FF0000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630655" y="3798878"/>
            <a:ext cx="1142705" cy="973943"/>
          </a:xfrm>
          <a:prstGeom prst="ellipse">
            <a:avLst/>
          </a:prstGeom>
          <a:noFill/>
          <a:ln w="28575">
            <a:solidFill>
              <a:srgbClr val="D2472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51966" y="4468915"/>
            <a:ext cx="2733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L’equazione si può risolvere iterativamente oppure utilizzando le funzioni ALPHA E SHIFT-SOLVE sulla calcolatrice.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03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</a:t>
            </a:r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A.17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i="1" dirty="0">
                <a:solidFill>
                  <a:schemeClr val="bg1"/>
                </a:solidFill>
              </a:rPr>
              <a:t/>
            </a:r>
            <a:br>
              <a:rPr lang="it-IT" sz="2400" i="1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262" name="Rectangle 179"/>
          <p:cNvSpPr>
            <a:spLocks noChangeArrowheads="1"/>
          </p:cNvSpPr>
          <p:nvPr/>
        </p:nvSpPr>
        <p:spPr bwMode="auto">
          <a:xfrm>
            <a:off x="4356250" y="1263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7" b="7418"/>
          <a:stretch/>
        </p:blipFill>
        <p:spPr>
          <a:xfrm>
            <a:off x="78377" y="328612"/>
            <a:ext cx="7232007" cy="338701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2" b="7619"/>
          <a:stretch/>
        </p:blipFill>
        <p:spPr>
          <a:xfrm>
            <a:off x="4823105" y="3606244"/>
            <a:ext cx="7315834" cy="334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0" ma:contentTypeDescription="Creare un nuovo documento." ma:contentTypeScope="" ma:versionID="d6277e05c518a7f32fc8858d409c20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D90EDD-2670-4458-98EF-274E30957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6F17B5-DDF7-46B4-A5CB-71445B59C065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54C08CD-D99E-4720-8788-F78DDAB835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Widescreen</PresentationFormat>
  <Paragraphs>189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Gill Sans MT</vt:lpstr>
      <vt:lpstr>Times New Roman</vt:lpstr>
      <vt:lpstr>Welcome to PowerPoint_TP102923943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2021-04-23T10:34:48Z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