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4" r:id="rId5"/>
  </p:sldMasterIdLst>
  <p:notesMasterIdLst>
    <p:notesMasterId r:id="rId23"/>
  </p:notesMasterIdLst>
  <p:handoutMasterIdLst>
    <p:handoutMasterId r:id="rId24"/>
  </p:handoutMasterIdLst>
  <p:sldIdLst>
    <p:sldId id="354" r:id="rId6"/>
    <p:sldId id="355" r:id="rId7"/>
    <p:sldId id="360" r:id="rId8"/>
    <p:sldId id="361" r:id="rId9"/>
    <p:sldId id="362" r:id="rId10"/>
    <p:sldId id="363" r:id="rId11"/>
    <p:sldId id="364" r:id="rId12"/>
    <p:sldId id="365" r:id="rId13"/>
    <p:sldId id="359" r:id="rId14"/>
    <p:sldId id="345" r:id="rId15"/>
    <p:sldId id="356" r:id="rId16"/>
    <p:sldId id="357" r:id="rId17"/>
    <p:sldId id="358" r:id="rId18"/>
    <p:sldId id="366" r:id="rId19"/>
    <p:sldId id="367" r:id="rId20"/>
    <p:sldId id="368" r:id="rId21"/>
    <p:sldId id="3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FbJwjRyAV5u7yOQarMQag==" hashData="fpY3Au8hy808XFxPsRaGHzZs+tQkruuK6kRFHxgU6FXPjfYjWK/MWX6ApzGKTum6xAIDTSrr51yfmPAVccRz2g=="/>
  <p:extLst>
    <p:ext uri="{521415D9-36F7-43E2-AB2F-B90AF26B5E84}">
      <p14:sectionLst xmlns:p14="http://schemas.microsoft.com/office/powerpoint/2010/main">
        <p14:section name="lo scenario attuale" id="{B9B51309-D148-4332-87C2-07BE32FBCA3B}">
          <p14:sldIdLst>
            <p14:sldId id="354"/>
            <p14:sldId id="355"/>
            <p14:sldId id="360"/>
            <p14:sldId id="361"/>
            <p14:sldId id="362"/>
            <p14:sldId id="363"/>
            <p14:sldId id="364"/>
            <p14:sldId id="365"/>
            <p14:sldId id="359"/>
            <p14:sldId id="345"/>
            <p14:sldId id="356"/>
            <p14:sldId id="357"/>
            <p14:sldId id="358"/>
            <p14:sldId id="366"/>
            <p14:sldId id="367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ore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F9900"/>
    <a:srgbClr val="C55A11"/>
    <a:srgbClr val="FF0066"/>
    <a:srgbClr val="FF6600"/>
    <a:srgbClr val="E07720"/>
    <a:srgbClr val="0033CC"/>
    <a:srgbClr val="C89800"/>
    <a:srgbClr val="BF9E13"/>
    <a:srgbClr val="86A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2015" autoAdjust="0"/>
  </p:normalViewPr>
  <p:slideViewPr>
    <p:cSldViewPr snapToGrid="0">
      <p:cViewPr varScale="1">
        <p:scale>
          <a:sx n="79" d="100"/>
          <a:sy n="79" d="100"/>
        </p:scale>
        <p:origin x="71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FF7A-B264-4A92-A92B-0F40D4B30006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647D-13B0-4A74-A026-2E81A6225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0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4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1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9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77886-8E37-4D4E-98BF-4BB472F1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1F1C3-216F-4933-9EB2-748E9646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5E781-F99F-4611-A0FC-7BB7CA8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72D5C-75B9-4D5B-A180-50868EF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188698-5F3F-40D8-BE87-BE28E6B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94C1-1755-4674-82DC-69D564E9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ED66B-6BF6-4D66-B433-B8FADEEC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A1656D-57E4-42CE-BC1C-C6578301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BEE46-32B8-48E8-A300-BBD35A2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BB3B9-C82C-4F5D-9FDE-E2A998A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32485-1F79-45CD-8ABC-EDB372D5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3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DD49-F3A7-4684-8802-913D56F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99E4-148E-4910-BEC4-1E36EA7B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A6170-62F4-4182-93C8-E8C294B1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94F77-17D7-42E9-9C36-08F4174E3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DA9054-BF12-499F-B708-30E5DCFAC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68EFE8-0B7C-4994-9E37-2248124D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80C614-77E0-4C6B-AEC7-CE1ACDB0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C151D5-92C7-4E21-8715-51C5EE58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23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9421C-03B2-4EDE-812C-D4208DC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A09F7B-FC91-43E8-8B53-A0A0D0A0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473AA-E45C-4A12-96E7-C3EA2548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B3A2F-4EE3-469B-9982-D91A9933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E0918C-9396-424A-BC4F-E92F4E01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7EA3C1-4BBA-4527-A06A-A3125C10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4A970-801B-491E-98CA-FD7EF1A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7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A7A63-4C17-4519-95E0-874DD50A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9360A-955F-4DC7-9955-1DAC20DD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C09E0D-AC61-4300-A6B1-4C86CC17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C2C7DD-FE55-4242-9479-F397AB13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7649E1-6232-4625-83D8-3DB9A1BB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67FB6-FDA4-4BD4-9A0F-2E21B37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0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347C9-3284-4A58-AE0B-A66A17F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2D317C-70DE-4BB3-9D7B-5E1C0A81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580F5E-4336-418C-B4FC-4A31DCEA3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86557B-066C-4BE4-9A0B-C4E9101B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67167-5CFB-4FFF-AB8B-6A9F5C57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60622-4AC2-405E-899B-FEA7F53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0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45570-7EA7-437F-9DD9-F03EFE0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DFF53-A7E0-4BFE-AF02-9D907BB2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D83FA-0053-480B-940B-B0307BF7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41308-1E6B-44D8-AF5E-DFA10C2F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C52EC-E78A-403C-A951-CCEF846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8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8E2944-1B56-43C3-A57F-BC805ADBF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C8D9EC-AB68-471F-9BC2-B1BD9B97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153BB-DAD6-4614-AC64-B79216F0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1A925-5DBA-4E71-8CC3-3AF4ED5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469DE-D1B9-4850-894D-11F51513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8" name="Connettore 1 11">
            <a:extLst>
              <a:ext uri="{FF2B5EF4-FFF2-40B4-BE49-F238E27FC236}">
                <a16:creationId xmlns:a16="http://schemas.microsoft.com/office/drawing/2014/main" id="{FB825907-4747-438C-BDA6-3BC013FBC56E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92B98E-3082-4EAD-A28A-94CA3AEDAB8D}"/>
              </a:ext>
            </a:extLst>
          </p:cNvPr>
          <p:cNvSpPr/>
          <p:nvPr userDrawn="1"/>
        </p:nvSpPr>
        <p:spPr>
          <a:xfrm>
            <a:off x="8939023" y="6377844"/>
            <a:ext cx="3241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 / Carmela CONCILIO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200ED5-C272-4EF3-AA2D-BD4C31442B12}"/>
              </a:ext>
            </a:extLst>
          </p:cNvPr>
          <p:cNvSpPr/>
          <p:nvPr userDrawn="1"/>
        </p:nvSpPr>
        <p:spPr>
          <a:xfrm>
            <a:off x="5377" y="6377844"/>
            <a:ext cx="59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ES. 04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35A660-F26F-4220-9560-400A267637B4}"/>
              </a:ext>
            </a:extLst>
          </p:cNvPr>
          <p:cNvSpPr/>
          <p:nvPr userDrawn="1"/>
        </p:nvSpPr>
        <p:spPr>
          <a:xfrm>
            <a:off x="4610633" y="6377843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DI TC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AD136DC-4449-45FA-A0A4-EEE64073003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54B8-F348-4243-B1F1-004447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0" y="-56412"/>
            <a:ext cx="2355705" cy="1069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162E8-BC2B-45E0-8A45-6EECA60BEE98}"/>
              </a:ext>
            </a:extLst>
          </p:cNvPr>
          <p:cNvSpPr txBox="1"/>
          <p:nvPr userDrawn="1"/>
        </p:nvSpPr>
        <p:spPr>
          <a:xfrm>
            <a:off x="11255671" y="-51276"/>
            <a:ext cx="924560" cy="36933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  <a:tileRect/>
          </a:gra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fld id="{41DE471F-1DB3-4D6A-8C7E-9F7607CE2976}" type="slidenum">
              <a:rPr lang="it-IT" smtClean="0">
                <a:solidFill>
                  <a:schemeClr val="bg1"/>
                </a:solidFill>
              </a:rPr>
              <a:pPr algn="ctr"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181" y="2194849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egnaposto testo 2">
            <a:hlinkClick r:id="rId2" tooltip="Ulteriori informazioni"/>
          </p:cNvPr>
          <p:cNvSpPr txBox="1">
            <a:spLocks/>
          </p:cNvSpPr>
          <p:nvPr userDrawn="1"/>
        </p:nvSpPr>
        <p:spPr>
          <a:xfrm>
            <a:off x="4506012" y="6251799"/>
            <a:ext cx="7685987" cy="37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</a:pPr>
            <a:r>
              <a:rPr lang="it-IT" sz="1200" i="0" noProof="1">
                <a:solidFill>
                  <a:schemeClr val="bg1">
                    <a:lumMod val="50000"/>
                  </a:schemeClr>
                </a:solidFill>
              </a:rPr>
              <a:t>CORSO PER ENERGY MANAGER</a:t>
            </a:r>
            <a:r>
              <a:rPr lang="it-IT" sz="1200" noProof="1">
                <a:solidFill>
                  <a:schemeClr val="accent1"/>
                </a:solidFill>
              </a:rPr>
              <a:t>			</a:t>
            </a:r>
            <a:r>
              <a:rPr lang="it-IT" sz="1200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Gennaro CUCCURULLO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6251799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4506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51088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Connettore 1 11">
            <a:extLst>
              <a:ext uri="{FF2B5EF4-FFF2-40B4-BE49-F238E27FC236}">
                <a16:creationId xmlns:a16="http://schemas.microsoft.com/office/drawing/2014/main" id="{48BE110D-FDA9-4650-BDAC-4C259D0D1BC5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57017C5-37BD-401C-84B8-AB98489BFFA2}"/>
              </a:ext>
            </a:extLst>
          </p:cNvPr>
          <p:cNvSpPr/>
          <p:nvPr userDrawn="1"/>
        </p:nvSpPr>
        <p:spPr>
          <a:xfrm>
            <a:off x="9696231" y="6377844"/>
            <a:ext cx="248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A61FEF-FB3A-472C-B17A-88012F054A90}"/>
              </a:ext>
            </a:extLst>
          </p:cNvPr>
          <p:cNvSpPr/>
          <p:nvPr userDrawn="1"/>
        </p:nvSpPr>
        <p:spPr>
          <a:xfrm>
            <a:off x="5377" y="6377844"/>
            <a:ext cx="2892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Centro direzionale Saccone, xx luglio 2019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4FB911-14A3-4EC5-8AB7-C4077A00843F}"/>
              </a:ext>
            </a:extLst>
          </p:cNvPr>
          <p:cNvSpPr/>
          <p:nvPr userDrawn="1"/>
        </p:nvSpPr>
        <p:spPr>
          <a:xfrm>
            <a:off x="4788777" y="6377843"/>
            <a:ext cx="2385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PER ENERGY MANAGER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6006347-C9A9-4D02-B589-B6D83951726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icture 2" descr="EGEEM_no_baseline-02">
            <a:extLst>
              <a:ext uri="{FF2B5EF4-FFF2-40B4-BE49-F238E27FC236}">
                <a16:creationId xmlns:a16="http://schemas.microsoft.com/office/drawing/2014/main" id="{DCDB3369-57EE-45BF-8F8A-A84F987DDE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29587" r="54059" b="27574"/>
          <a:stretch/>
        </p:blipFill>
        <p:spPr bwMode="auto">
          <a:xfrm>
            <a:off x="11353800" y="276036"/>
            <a:ext cx="710914" cy="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54B0-BDE3-4837-A724-8C92FB9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E094F-9D74-4A87-9AD3-B620BE9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5/8/2021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537307-B25A-461B-BDCC-540514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38024D-90CE-48B2-A644-3CB07EB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D11810F2-3931-47DE-8FEC-39758FB88199}"/>
              </a:ext>
            </a:extLst>
          </p:cNvPr>
          <p:cNvGrpSpPr/>
          <p:nvPr userDrawn="1"/>
        </p:nvGrpSpPr>
        <p:grpSpPr>
          <a:xfrm>
            <a:off x="206" y="1"/>
            <a:ext cx="12184750" cy="1251632"/>
            <a:chOff x="206" y="1"/>
            <a:chExt cx="12184750" cy="125163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508954B-E166-45DC-B52D-318058040B8D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B46FC76D-6BCC-4DAD-AD7E-2F6EC4493E21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1BE3CC5C-F585-4334-ABBB-497D56FB871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9366B4DD-9C23-416C-B5A2-9242D1E2AFF9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CC1BD9A1-5979-43D5-A0DD-AD63AA8FA123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9D2476B-D23C-4EC4-A32E-A7A32AF61252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574C4E4A-CABF-4942-BAA6-D02A6F3AA1E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9D63911-3BC2-4AD6-961B-D079D29B4273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CC300D4-C8AD-4B75-8292-4F34F76D916E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5DC9BD4-51C7-4E8C-8894-3CDC565A662C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1C45222D-F5E2-4BFC-9F27-26E6AC068D7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0BB17AA-6D92-4431-85A3-3861EEE927FA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12816A9C-8D92-4561-A222-0C1B801D9078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0F4B14E-A20A-4CC5-A708-94D975355D1D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52FA3B3D-C1FE-4C8D-90E8-8215FF1D78B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0A70293A-874D-4489-8048-9DC7EAF4194E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4AD65A78-CE65-49DE-9AD7-6F8978A2958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57D1FE50-B2CF-430C-AEB9-A8A4A944410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B46FFC1-EA53-4B70-91E7-C04C14ACBC1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9436B177-806D-4263-B3B9-9C86DE94179F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097236D0-7562-4E25-BF95-E30BB6BC42CC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F254EDB-117B-4639-A38B-3F1E1923FEF6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114BC7D0-2A10-4775-88EA-CD248E15D60C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8123A1F3-218A-4E8C-8EEA-460A3AF04D95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0F838469-D4D1-4259-B418-CD3062028C71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188A355D-C3DA-4E6C-B272-576BEE9A4A1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045FF6A5-1164-4CC8-9643-30C95BBB038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BD80A0A-8F78-41AF-BAAA-E659E655F97D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AC425BF4-43C8-4578-A906-44CE12EB80FA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8402A916-675D-43EA-A3D4-8F8E74CB0AFD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E4BF8D5-8F8D-4867-A7C5-2D93A24EFDBF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50FF7FF0-7648-444B-8D0E-AE4E4C23486E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A04FB52F-3D63-401E-B22A-7E541CEAF08F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BCD74C7-02F8-4167-BE71-C3D4E27CF267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74679CF5-D864-46C3-8793-1D9C6724F4B9}"/>
              </a:ext>
            </a:extLst>
          </p:cNvPr>
          <p:cNvGrpSpPr/>
          <p:nvPr userDrawn="1"/>
        </p:nvGrpSpPr>
        <p:grpSpPr>
          <a:xfrm>
            <a:off x="206" y="1194817"/>
            <a:ext cx="12184750" cy="1251632"/>
            <a:chOff x="206" y="1"/>
            <a:chExt cx="12184750" cy="1251632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3A0CE5AB-A72F-4AF1-8EB2-BD78126DEE75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D654507B-C0EC-43A5-88F7-41EDE95B3079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>
                <a:extLst>
                  <a:ext uri="{FF2B5EF4-FFF2-40B4-BE49-F238E27FC236}">
                    <a16:creationId xmlns:a16="http://schemas.microsoft.com/office/drawing/2014/main" id="{F7C2294D-62FC-40E7-BE31-D00869603BAE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diritto 78">
                <a:extLst>
                  <a:ext uri="{FF2B5EF4-FFF2-40B4-BE49-F238E27FC236}">
                    <a16:creationId xmlns:a16="http://schemas.microsoft.com/office/drawing/2014/main" id="{8C9A3F13-633A-4DAA-91FC-4023EAB9189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8DEA854C-E440-4B62-ADEF-52DBF1BCBA21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E6CCA685-630B-469F-999D-59193CF48CB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FA2BC82C-5CDD-4848-9EAF-F061CD20CFAE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6DF46602-409E-4B89-9523-6FC1CEBD163A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53B8D2A1-BA1D-4CC8-A1B5-32D3972A5831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172ADB5F-9DA8-4C3D-98BF-DF6988F75F2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2C2BA6CD-0462-4FCC-AC27-424201907C8B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BF7FF009-9D11-4764-82F9-4810C1DB558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F0159066-D9C5-4857-AD71-9F6EF758B10C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ABFB8A84-F202-4CC3-BAD2-E8A7716BF847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5C38FEE2-1022-4487-8DAC-5F0A0B3DD0C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9FB24C34-4D1A-4EA7-9A30-F314CB6873C7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E6EE8107-0A86-440B-A5BC-8691DEFC89B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2607AC59-A924-46EF-94F3-8E7CC7D02F48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DBD5E8F1-540D-4FC1-AB0E-1871DCDCF8B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39091C29-6249-4C83-97A0-E24BC846050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F0499396-4573-4976-BBD1-B58E418CE0E3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FEE71F6-72F6-4606-8356-5C985EDF793F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DC3398AE-A5AE-4364-9174-D8E2A35A1D1B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580C0DAB-1EEA-4810-8955-8EFC20674308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9D340999-62F1-412A-BEB9-66C7E6CFC68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D994CAA5-9E1D-49D9-94F9-A35373C1587A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>
              <a:extLst>
                <a:ext uri="{FF2B5EF4-FFF2-40B4-BE49-F238E27FC236}">
                  <a16:creationId xmlns:a16="http://schemas.microsoft.com/office/drawing/2014/main" id="{AD5E4789-F4A2-4DE2-A74C-7A8654F2B299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8A0DA7E2-9894-4408-962F-0C04AF2D73C7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9BED7600-0195-4B1E-BD7B-612156175BFB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00AF0F55-3ACE-4653-A2E2-D5CE110F033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D8EB1895-E332-445B-9815-8CB7E916A96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F7EC05B8-F349-421A-B863-37CF22B4C4BF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459724DE-7EDC-4886-BE32-F53C3956F5A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BB3A4FF5-375E-4722-80AA-72068546DA0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91D019F5-E8C2-4413-93BE-5879AFAF312A}"/>
              </a:ext>
            </a:extLst>
          </p:cNvPr>
          <p:cNvGrpSpPr/>
          <p:nvPr userDrawn="1"/>
        </p:nvGrpSpPr>
        <p:grpSpPr>
          <a:xfrm>
            <a:off x="206" y="2387480"/>
            <a:ext cx="12184750" cy="1251632"/>
            <a:chOff x="206" y="1"/>
            <a:chExt cx="12184750" cy="1251632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F3594BCF-ACCB-4D08-A0F4-86BAA1C30F40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940F2B50-9E47-4422-BA08-70103BFE81CC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60B2B3EA-FA2A-4EA3-9D71-0F8BDEEFB6D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9DE6185D-2BB1-4434-B47E-4046B827E614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28478209-1E03-44E0-B405-530AE380886F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5C351DEA-3078-489C-9549-D27A05237DAA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904EB86E-35AE-4AD8-949C-28C8979076C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5F85A58D-53B1-4670-BBE1-A46F08657635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85FDAD7D-9657-45AF-8796-F385202A32A3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D3D1155F-2967-4EFC-9B3D-72FCCE5ECFAE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6C75EA90-FFD9-4278-B4BA-0ACF2EA8930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5E56C7B9-0F4F-4717-B647-A519D73D694F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ECCE9BEB-9A36-4AC9-BC9F-77CCDF284B91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6E5C384E-DBCC-469E-99F8-2D11A9A04F98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24170918-D8D4-4C95-935F-59082D5E064F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CBC67B8F-4127-4C7B-9601-B6F3BDC11E35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EC0D6AD7-2156-408A-939E-AB4187C35668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5D8B0B93-448C-4B33-80A7-6BBC4059C336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883F4D52-8A8D-4D74-B638-D9653FFD2ACB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729EAF4A-4F2E-4962-B666-B88459C30D1D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3742AAD7-BA11-4D38-99F1-923E7C11A9E2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D0196959-16FE-403A-8811-607D65333141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3093D9A4-CFFD-43D2-B753-9A76F9C91E02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DA3FC64E-7C24-436D-8664-632D7A9624CF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7B1D08B4-ECF6-4186-8A05-0CCA9F96925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BC8768B9-734C-4C86-9080-0336055A0699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BB21A95F-5018-498C-A9E2-D9AE5DCAF404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8E6F5500-683D-4FCB-B6FF-3A6D7CB12EB0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B01DF5DD-309D-43EC-A1B9-19C6A590D32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405386A0-C2A2-485C-8DE8-EA8C9DEC6D6F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E8F62318-44B8-472E-B599-48A171CE9B90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0D290C48-F5FB-4F7F-B197-FAE34A3F18C2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id="{2EE58D96-872A-474F-ACF8-0624C445EBD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FDFFE756-D8CF-4260-869B-265D622E1B41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C0570BBF-C659-4B59-85CC-ABA629D32C37}"/>
              </a:ext>
            </a:extLst>
          </p:cNvPr>
          <p:cNvGrpSpPr/>
          <p:nvPr userDrawn="1"/>
        </p:nvGrpSpPr>
        <p:grpSpPr>
          <a:xfrm>
            <a:off x="206" y="3582296"/>
            <a:ext cx="12184750" cy="1251632"/>
            <a:chOff x="206" y="1"/>
            <a:chExt cx="12184750" cy="1251632"/>
          </a:xfrm>
        </p:grpSpPr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4F3E153E-1C35-4D90-9001-D704507C5023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335A09C8-63B4-4F37-B2AE-67282242765E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diritto 147">
                <a:extLst>
                  <a:ext uri="{FF2B5EF4-FFF2-40B4-BE49-F238E27FC236}">
                    <a16:creationId xmlns:a16="http://schemas.microsoft.com/office/drawing/2014/main" id="{C960672E-0054-4686-84C3-36850798E87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84A0C2B2-8225-4DD8-9CC8-D3698C77BA26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Connettore diritto 116">
              <a:extLst>
                <a:ext uri="{FF2B5EF4-FFF2-40B4-BE49-F238E27FC236}">
                  <a16:creationId xmlns:a16="http://schemas.microsoft.com/office/drawing/2014/main" id="{CC4685B6-E7E6-4D25-81D4-489B5231ED08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738A9DA8-8574-4D0B-A5EE-BE4A818E336C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diritto 118">
              <a:extLst>
                <a:ext uri="{FF2B5EF4-FFF2-40B4-BE49-F238E27FC236}">
                  <a16:creationId xmlns:a16="http://schemas.microsoft.com/office/drawing/2014/main" id="{A8DAAA06-4BDF-413A-B4F4-334D16965E4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E97086EB-E286-4D35-B4B7-60EE9E25891D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165CEA87-F789-4E67-9206-B3CE2F0BE6D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id="{C6B20762-C6CE-47B3-9991-E1F9EFBE2B9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6145F0BB-34A3-44C0-8AAB-8973E8452624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diritto 123">
              <a:extLst>
                <a:ext uri="{FF2B5EF4-FFF2-40B4-BE49-F238E27FC236}">
                  <a16:creationId xmlns:a16="http://schemas.microsoft.com/office/drawing/2014/main" id="{07D49F64-FED5-4EF6-B424-9C7C57BB02A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3BD90F52-5A8D-441D-8010-CD469D8600D6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diritto 125">
              <a:extLst>
                <a:ext uri="{FF2B5EF4-FFF2-40B4-BE49-F238E27FC236}">
                  <a16:creationId xmlns:a16="http://schemas.microsoft.com/office/drawing/2014/main" id="{0EDAC3EA-7D5A-49B6-BADD-B4B5CC1DD9A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diritto 126">
              <a:extLst>
                <a:ext uri="{FF2B5EF4-FFF2-40B4-BE49-F238E27FC236}">
                  <a16:creationId xmlns:a16="http://schemas.microsoft.com/office/drawing/2014/main" id="{265C8AC5-E01C-47C3-B030-0C25AC53144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diritto 127">
              <a:extLst>
                <a:ext uri="{FF2B5EF4-FFF2-40B4-BE49-F238E27FC236}">
                  <a16:creationId xmlns:a16="http://schemas.microsoft.com/office/drawing/2014/main" id="{0CB764D7-D3F9-4D76-9BF2-B9F469ECD7A1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diritto 128">
              <a:extLst>
                <a:ext uri="{FF2B5EF4-FFF2-40B4-BE49-F238E27FC236}">
                  <a16:creationId xmlns:a16="http://schemas.microsoft.com/office/drawing/2014/main" id="{C332CA84-2B29-4712-838E-5343F69ECBD1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diritto 129">
              <a:extLst>
                <a:ext uri="{FF2B5EF4-FFF2-40B4-BE49-F238E27FC236}">
                  <a16:creationId xmlns:a16="http://schemas.microsoft.com/office/drawing/2014/main" id="{D98958FF-3EFE-41F6-A50B-9E0EB8D4EDF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diritto 130">
              <a:extLst>
                <a:ext uri="{FF2B5EF4-FFF2-40B4-BE49-F238E27FC236}">
                  <a16:creationId xmlns:a16="http://schemas.microsoft.com/office/drawing/2014/main" id="{DE0EDED2-52D3-4B0E-98A1-9C365A430CA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BFB8BDAA-D5F7-4CF9-9E6C-DE340C5A6618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62A88D99-5D25-4E2E-B432-1F5437BE1409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diritto 133">
              <a:extLst>
                <a:ext uri="{FF2B5EF4-FFF2-40B4-BE49-F238E27FC236}">
                  <a16:creationId xmlns:a16="http://schemas.microsoft.com/office/drawing/2014/main" id="{BE41DEC5-0EFD-446B-84DD-3DE1FAFC7C99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diritto 134">
              <a:extLst>
                <a:ext uri="{FF2B5EF4-FFF2-40B4-BE49-F238E27FC236}">
                  <a16:creationId xmlns:a16="http://schemas.microsoft.com/office/drawing/2014/main" id="{87110DDB-E214-4FE2-9FC7-A7FE85E58D8D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diritto 135">
              <a:extLst>
                <a:ext uri="{FF2B5EF4-FFF2-40B4-BE49-F238E27FC236}">
                  <a16:creationId xmlns:a16="http://schemas.microsoft.com/office/drawing/2014/main" id="{7C16EF8F-7112-428E-8E0D-A2203D250A62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diritto 136">
              <a:extLst>
                <a:ext uri="{FF2B5EF4-FFF2-40B4-BE49-F238E27FC236}">
                  <a16:creationId xmlns:a16="http://schemas.microsoft.com/office/drawing/2014/main" id="{57C42DE4-80F8-43DA-9A5C-FA1D15FDC6A3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1648768E-5596-4120-A0B4-C9D9F395D408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diritto 138">
              <a:extLst>
                <a:ext uri="{FF2B5EF4-FFF2-40B4-BE49-F238E27FC236}">
                  <a16:creationId xmlns:a16="http://schemas.microsoft.com/office/drawing/2014/main" id="{FAD85AA5-28CF-4961-A232-D439A069875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diritto 139">
              <a:extLst>
                <a:ext uri="{FF2B5EF4-FFF2-40B4-BE49-F238E27FC236}">
                  <a16:creationId xmlns:a16="http://schemas.microsoft.com/office/drawing/2014/main" id="{86354FF6-1FEA-4A66-BAEF-06AB0FCB93E6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id="{98CADB3B-BC81-4AB3-836C-327342697A40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diritto 141">
              <a:extLst>
                <a:ext uri="{FF2B5EF4-FFF2-40B4-BE49-F238E27FC236}">
                  <a16:creationId xmlns:a16="http://schemas.microsoft.com/office/drawing/2014/main" id="{10C34CA5-6BE9-4F5B-9559-85D4BC1D113B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diritto 142">
              <a:extLst>
                <a:ext uri="{FF2B5EF4-FFF2-40B4-BE49-F238E27FC236}">
                  <a16:creationId xmlns:a16="http://schemas.microsoft.com/office/drawing/2014/main" id="{D7BE6309-D9D8-4688-8938-0F0783C4E73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254060CF-8F22-4BE6-9617-BCC1FD0AB41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id="{B691C096-E77A-4126-95D6-2FFFFE60E6E4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D22AE5A7-A7A0-4940-9172-68F8B08A9322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6DCD9BD8-E67B-4287-B347-DC27F908AB0F}"/>
              </a:ext>
            </a:extLst>
          </p:cNvPr>
          <p:cNvGrpSpPr/>
          <p:nvPr userDrawn="1"/>
        </p:nvGrpSpPr>
        <p:grpSpPr>
          <a:xfrm>
            <a:off x="206" y="4805012"/>
            <a:ext cx="12184750" cy="1251632"/>
            <a:chOff x="206" y="1"/>
            <a:chExt cx="12184750" cy="1251632"/>
          </a:xfrm>
        </p:grpSpPr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28F279CF-6725-4978-8EE3-F20C95AD4A47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0FB1A4EA-452E-4055-8AB6-6DEA55063BC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35D767C0-70E3-4447-8709-FB3C5217F00F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16983739-4F55-4CA5-8079-8FDD4ACC044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Connettore diritto 151">
              <a:extLst>
                <a:ext uri="{FF2B5EF4-FFF2-40B4-BE49-F238E27FC236}">
                  <a16:creationId xmlns:a16="http://schemas.microsoft.com/office/drawing/2014/main" id="{1C54A191-15A3-426E-A576-5C882D18A2C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diritto 152">
              <a:extLst>
                <a:ext uri="{FF2B5EF4-FFF2-40B4-BE49-F238E27FC236}">
                  <a16:creationId xmlns:a16="http://schemas.microsoft.com/office/drawing/2014/main" id="{503A8E37-86A6-4A04-B2C5-FB64C463B76B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6F12B8A4-BF1E-4F99-BEBF-4A160B175FB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B4819588-EAE5-4367-A0D7-C12EBA166107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11192A86-39D3-41F8-B2F4-DAC38DD2824C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diritto 156">
              <a:extLst>
                <a:ext uri="{FF2B5EF4-FFF2-40B4-BE49-F238E27FC236}">
                  <a16:creationId xmlns:a16="http://schemas.microsoft.com/office/drawing/2014/main" id="{CB96E97A-630E-49F0-8BC2-27D216412A91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A6DA4853-6240-4A7F-9711-B4C0EE3ED269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76443FD6-F230-4DAE-B98D-4551A8066ABE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28F5E475-C956-43BD-9043-58EDB83A4E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13A11A83-A69D-4719-8EB4-BF1F60BF418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84488789-A2E8-4151-BB99-E81F5408B126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4BB2FC3D-38E2-4107-AB08-637EF0BD657C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DE841033-8FBC-4C17-A0BC-D4BFF5CCC09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547EFB91-20C9-4827-80A7-F25D6A45C6D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6A09CAC2-565D-4719-9DE5-FA4893D1EED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EC305856-A58A-4B4C-8D13-8ED2B25D651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8F79FCAE-E138-4E07-A9EE-F38A0FB2431F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603A8574-D9CD-473A-8205-3EE45C1971DB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6F34E887-7398-434C-803B-1A42ED4C872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34091DFB-BB4A-40D6-91B2-066308E75C39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F710CBA2-7843-4B02-A8E9-BC7F6FB2E97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ABDD4005-11F3-45B1-854E-395BDE8D17B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diritto 173">
              <a:extLst>
                <a:ext uri="{FF2B5EF4-FFF2-40B4-BE49-F238E27FC236}">
                  <a16:creationId xmlns:a16="http://schemas.microsoft.com/office/drawing/2014/main" id="{3E02C59A-3610-4A5C-AD6B-34CE82D5C8C8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205026F7-0722-4AC4-B3CF-9F00E3F79635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F16539AC-5E8D-4A28-A796-A04D11B4F59E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2AAFC757-7400-4D86-8BF6-6D07F61E7C4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1CABADA3-B651-4251-B7C8-A98C50BABE06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diritto 178">
              <a:extLst>
                <a:ext uri="{FF2B5EF4-FFF2-40B4-BE49-F238E27FC236}">
                  <a16:creationId xmlns:a16="http://schemas.microsoft.com/office/drawing/2014/main" id="{6904FAD3-68ED-4F49-B9BE-2BDA24A01E7A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FD842FC7-183E-4B7A-B774-3D2851E5494C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81C23204-0BB5-4CD1-B217-D1F7BBBCAAF5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90867986-FEC9-4017-AE77-D98E5BC4AC72}"/>
              </a:ext>
            </a:extLst>
          </p:cNvPr>
          <p:cNvGrpSpPr/>
          <p:nvPr userDrawn="1"/>
        </p:nvGrpSpPr>
        <p:grpSpPr>
          <a:xfrm>
            <a:off x="206" y="5999828"/>
            <a:ext cx="12184750" cy="1251632"/>
            <a:chOff x="206" y="1"/>
            <a:chExt cx="12184750" cy="1251632"/>
          </a:xfrm>
        </p:grpSpPr>
        <p:grpSp>
          <p:nvGrpSpPr>
            <p:cNvPr id="186" name="Gruppo 185">
              <a:extLst>
                <a:ext uri="{FF2B5EF4-FFF2-40B4-BE49-F238E27FC236}">
                  <a16:creationId xmlns:a16="http://schemas.microsoft.com/office/drawing/2014/main" id="{89B9772D-673E-4089-8109-A00C2122F59C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39375B2C-528A-4AE3-AC73-EC80AE67C65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4B52F323-43FB-4DBE-8E9D-AD0A7F6EB63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ttore diritto 218">
                <a:extLst>
                  <a:ext uri="{FF2B5EF4-FFF2-40B4-BE49-F238E27FC236}">
                    <a16:creationId xmlns:a16="http://schemas.microsoft.com/office/drawing/2014/main" id="{008ADF15-3153-4AD4-AD9F-58B4D5D2A2F7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Connettore diritto 186">
              <a:extLst>
                <a:ext uri="{FF2B5EF4-FFF2-40B4-BE49-F238E27FC236}">
                  <a16:creationId xmlns:a16="http://schemas.microsoft.com/office/drawing/2014/main" id="{7587B6E1-258F-45E0-928E-B795E160A07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diritto 187">
              <a:extLst>
                <a:ext uri="{FF2B5EF4-FFF2-40B4-BE49-F238E27FC236}">
                  <a16:creationId xmlns:a16="http://schemas.microsoft.com/office/drawing/2014/main" id="{69640873-4A6E-4E8D-9501-C91800D496E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diritto 188">
              <a:extLst>
                <a:ext uri="{FF2B5EF4-FFF2-40B4-BE49-F238E27FC236}">
                  <a16:creationId xmlns:a16="http://schemas.microsoft.com/office/drawing/2014/main" id="{9EAA1B40-E626-4495-8A80-D2AC8F147E40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2167A783-70AB-4ACE-A031-243D245AEA5E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7B052F96-DA82-4E54-8304-BE9080ED561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diritto 191">
              <a:extLst>
                <a:ext uri="{FF2B5EF4-FFF2-40B4-BE49-F238E27FC236}">
                  <a16:creationId xmlns:a16="http://schemas.microsoft.com/office/drawing/2014/main" id="{6DF01A18-9B39-4082-BCAC-991ACCF3288D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diritto 192">
              <a:extLst>
                <a:ext uri="{FF2B5EF4-FFF2-40B4-BE49-F238E27FC236}">
                  <a16:creationId xmlns:a16="http://schemas.microsoft.com/office/drawing/2014/main" id="{6210D9C7-325B-4CB1-A1F8-450778DB054C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4768A166-EAD6-4040-A1BD-1C30ACAF9A10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2795EB64-FF01-4F1E-90AC-CD1D0BC84C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83481BA0-7521-4762-995B-D69A68180952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642CEF7B-91FB-4F32-B92B-3E95FC9B1F7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63AF5206-2455-43E3-A4C6-74DC5498C843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4A5D2AFA-C78A-4EE0-87F6-5889127BEC2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C82CA98B-4E0A-43B3-8EBF-7680B9B1F45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81CD628E-F409-41A6-BF1A-AC28042B3D99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951D0B0D-9B57-428E-A1F5-02562377663E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D7D0BBAC-18C4-4FBE-A32D-511B3278DC21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B19F1343-D963-4B69-B8C6-B7614F173C07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6EA118EB-841A-4454-A501-DF8FBC12F2C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DC19DC7E-46A2-4D56-91B4-0135D2FFB6DB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A5355904-EE2F-4402-86B0-3F4F690E72C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7FBA9450-73FA-4193-B6E4-AFAA0C7E1F4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diritto 208">
              <a:extLst>
                <a:ext uri="{FF2B5EF4-FFF2-40B4-BE49-F238E27FC236}">
                  <a16:creationId xmlns:a16="http://schemas.microsoft.com/office/drawing/2014/main" id="{BC57179C-3CBE-4742-B2A4-0047855422A6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F8F74C23-2E00-4527-A253-27187D89B972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diritto 210">
              <a:extLst>
                <a:ext uri="{FF2B5EF4-FFF2-40B4-BE49-F238E27FC236}">
                  <a16:creationId xmlns:a16="http://schemas.microsoft.com/office/drawing/2014/main" id="{4E3CC904-27DE-4E25-B66E-E0D85CB067D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56BFC36D-F44E-49BA-9DD2-67D606E1C542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A930EA80-0677-49D3-A7E5-4A64FB35F752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AAF13734-B927-4CA0-9F35-DD1EFB2CC5C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E669893F-F061-498F-9407-627CE2C3BF11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634072FA-E9FC-4214-929E-EFCEA431031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6E581-0AB1-4E6B-96B5-B7FF9E16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542239-A789-4363-AB66-109CB3D5E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ED1D4-FBBF-45FE-B7A5-8E2A5F54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18E88-759A-4AD8-B716-662896C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6D2C9-0424-4C33-A770-11088A5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5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0E484-F927-4495-A828-DC37A81D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AF9B0-0C1E-4565-ADE8-973AAEF7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11251-4803-406E-BC97-33419196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B46FE-F64D-4C10-96C0-5593957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2E02-08CD-4541-9669-9AA5AAF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6800" y="41338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1370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3392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5" r:id="rId4"/>
    <p:sldLayoutId id="2147483668" r:id="rId5"/>
    <p:sldLayoutId id="2147483686" r:id="rId6"/>
    <p:sldLayoutId id="214748368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9A7AFB-94C0-4ECA-8436-76779AE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BD1F48-3F98-46BE-AEC4-8827A546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D5196-3048-43F1-9E8B-DC9D761EA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E21EB-F9BD-4648-BA59-F71B97C8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56854-1495-428E-B8FA-38D7348A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4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DE10AA-D2C0-410A-91E3-CC4472F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2" y="144342"/>
            <a:ext cx="2161905" cy="885714"/>
          </a:xfrm>
          <a:prstGeom prst="rect">
            <a:avLst/>
          </a:prstGeom>
        </p:spPr>
      </p:pic>
      <p:pic>
        <p:nvPicPr>
          <p:cNvPr id="10" name="Immagine 9" descr="Immagine che contiene chitarra&#10;&#10;Descrizione generata automaticamente">
            <a:extLst>
              <a:ext uri="{FF2B5EF4-FFF2-40B4-BE49-F238E27FC236}">
                <a16:creationId xmlns:a16="http://schemas.microsoft.com/office/drawing/2014/main" id="{179829D3-4DD9-49A9-9934-035558D8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09" y="88058"/>
            <a:ext cx="2065412" cy="9982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650D3C-BF11-4093-B01B-4D7872DC44B2}"/>
              </a:ext>
            </a:extLst>
          </p:cNvPr>
          <p:cNvSpPr txBox="1"/>
          <p:nvPr/>
        </p:nvSpPr>
        <p:spPr>
          <a:xfrm>
            <a:off x="0" y="61917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a cura dell’ Ing. Carmela Concilio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66FD6231-7773-41E6-A756-B5AA716967C1}"/>
              </a:ext>
            </a:extLst>
          </p:cNvPr>
          <p:cNvSpPr txBox="1">
            <a:spLocks/>
          </p:cNvSpPr>
          <p:nvPr/>
        </p:nvSpPr>
        <p:spPr>
          <a:xfrm>
            <a:off x="0" y="60355"/>
            <a:ext cx="12192000" cy="2847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300"/>
              </a:spcBef>
            </a:pPr>
            <a:r>
              <a:rPr lang="it-IT" sz="2800" b="0" dirty="0"/>
              <a:t>corso di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TRASMISSIONE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DEL CALORE</a:t>
            </a:r>
          </a:p>
          <a:p>
            <a:pPr algn="ctr">
              <a:spcBef>
                <a:spcPts val="300"/>
              </a:spcBef>
            </a:pPr>
            <a:r>
              <a:rPr lang="it-IT" sz="2800" b="0" i="1" dirty="0"/>
              <a:t>aa 2020/21</a:t>
            </a:r>
          </a:p>
          <a:p>
            <a:pPr algn="ctr">
              <a:spcBef>
                <a:spcPts val="300"/>
              </a:spcBef>
            </a:pPr>
            <a:r>
              <a:rPr lang="it-IT" sz="2800" b="0" dirty="0"/>
              <a:t>Prof. Gennaro CUCCURULLO</a:t>
            </a:r>
          </a:p>
          <a:p>
            <a:pPr algn="ctr"/>
            <a:endParaRPr lang="it-IT" sz="2800" b="0" i="1" dirty="0"/>
          </a:p>
          <a:p>
            <a:pPr algn="ctr"/>
            <a:endParaRPr lang="it-IT" sz="2800" b="0" dirty="0"/>
          </a:p>
          <a:p>
            <a:pPr algn="ctr">
              <a:spcBef>
                <a:spcPts val="1200"/>
              </a:spcBef>
            </a:pPr>
            <a:endParaRPr lang="it-IT" sz="4400" b="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31691D-A47D-4E1A-BADD-F20970F77BF7}"/>
              </a:ext>
            </a:extLst>
          </p:cNvPr>
          <p:cNvSpPr txBox="1"/>
          <p:nvPr/>
        </p:nvSpPr>
        <p:spPr>
          <a:xfrm>
            <a:off x="0" y="35656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 ESERCITAZIONE N.10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F74B4E-077C-4D88-9E64-660C51C87759}"/>
              </a:ext>
            </a:extLst>
          </p:cNvPr>
          <p:cNvSpPr txBox="1"/>
          <p:nvPr/>
        </p:nvSpPr>
        <p:spPr>
          <a:xfrm>
            <a:off x="0" y="454018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Transitori multidimensionali: corpo semi-infinito</a:t>
            </a:r>
          </a:p>
        </p:txBody>
      </p:sp>
    </p:spTree>
    <p:extLst>
      <p:ext uri="{BB962C8B-B14F-4D97-AF65-F5344CB8AC3E}">
        <p14:creationId xmlns:p14="http://schemas.microsoft.com/office/powerpoint/2010/main" val="255636891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7963" y="1015663"/>
            <a:ext cx="9841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Evidentemente il terreno è riguardabile come un corpo semi-infinito soggetto a C.C. di III tipo.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890736" y="2055504"/>
                <a:ext cx="406072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28.1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2.23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7.7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∙10∙3600</m:t>
                          </m:r>
                        </m:e>
                      </m:ra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36" y="2055504"/>
                <a:ext cx="4060727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6311537" y="2055504"/>
                <a:ext cx="4927952" cy="60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7.7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∙10∙3600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37" y="2055504"/>
                <a:ext cx="4927952" cy="607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3278" r="3428" b="8520"/>
          <a:stretch/>
        </p:blipFill>
        <p:spPr>
          <a:xfrm>
            <a:off x="461914" y="2837467"/>
            <a:ext cx="10236512" cy="356676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548593" y="1464900"/>
            <a:ext cx="18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Variabile di similitudine</a:t>
            </a:r>
          </a:p>
        </p:txBody>
      </p:sp>
    </p:spTree>
    <p:extLst>
      <p:ext uri="{BB962C8B-B14F-4D97-AF65-F5344CB8AC3E}">
        <p14:creationId xmlns:p14="http://schemas.microsoft.com/office/powerpoint/2010/main" val="2926245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7963" y="1015663"/>
            <a:ext cx="9841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Entrando nel grafico si legge: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617359" y="1783632"/>
                <a:ext cx="1338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=0.09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59" y="1783632"/>
                <a:ext cx="1338828" cy="276999"/>
              </a:xfrm>
              <a:prstGeom prst="rect">
                <a:avLst/>
              </a:prstGeom>
              <a:blipFill>
                <a:blip r:embed="rId2"/>
                <a:stretch>
                  <a:fillRect l="-3182" r="-3636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3278" r="3428" b="8520"/>
          <a:stretch/>
        </p:blipFill>
        <p:spPr>
          <a:xfrm>
            <a:off x="461914" y="2837467"/>
            <a:ext cx="10236512" cy="3566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2320789" y="1639425"/>
                <a:ext cx="2128922" cy="5654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89" y="1639425"/>
                <a:ext cx="2128922" cy="565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5923578" y="1717272"/>
                <a:ext cx="2851935" cy="527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0.09=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(32 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,10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)−4.5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−10−4.5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578" y="1717272"/>
                <a:ext cx="2851935" cy="527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9194189" y="1792879"/>
                <a:ext cx="2661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,10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=3.2°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189" y="1792879"/>
                <a:ext cx="26612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73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  <p:bldP spid="1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9336" y="1011792"/>
            <a:ext cx="1140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 consideri una tazza ad una temperatura iniziale di 25°C in cui viene versato del tè alla temperatura di 70°C. Si assuma che la temperatura della superficie interna arrivi immediatamente ad una temperatura di 70°C. Calcolare dopo quanto tempo un punto della tazza a 2 mm dalla superficie arriverà ad un temperatura di 30°C.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9" y="2262084"/>
            <a:ext cx="6987684" cy="31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25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2" b="6155"/>
          <a:stretch/>
        </p:blipFill>
        <p:spPr>
          <a:xfrm>
            <a:off x="0" y="1186698"/>
            <a:ext cx="6987684" cy="2432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8026926" y="1507098"/>
                <a:ext cx="2186817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𝑒𝑟𝑓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26" y="1507098"/>
                <a:ext cx="2186817" cy="616387"/>
              </a:xfrm>
              <a:prstGeom prst="rect">
                <a:avLst/>
              </a:prstGeom>
              <a:blipFill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8026926" y="2629000"/>
                <a:ext cx="2197781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𝑒𝑟𝑓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=0.889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26" y="2629000"/>
                <a:ext cx="2197781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/>
          <a:srcRect t="15384" r="46220" b="32933"/>
          <a:stretch/>
        </p:blipFill>
        <p:spPr>
          <a:xfrm>
            <a:off x="73794" y="862713"/>
            <a:ext cx="9835299" cy="5316718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624051" y="5385086"/>
            <a:ext cx="943897" cy="33429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915807" y="5389138"/>
            <a:ext cx="943897" cy="33429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flipH="1">
            <a:off x="4991444" y="5534135"/>
            <a:ext cx="432619" cy="1769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654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2" b="6155"/>
          <a:stretch/>
        </p:blipFill>
        <p:spPr>
          <a:xfrm>
            <a:off x="0" y="1216058"/>
            <a:ext cx="6987684" cy="2432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8026926" y="1507098"/>
                <a:ext cx="2186817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𝑒𝑟𝑓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26" y="1507098"/>
                <a:ext cx="2186817" cy="616387"/>
              </a:xfrm>
              <a:prstGeom prst="rect">
                <a:avLst/>
              </a:prstGeom>
              <a:blipFill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8026926" y="2629000"/>
                <a:ext cx="2197781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𝑒𝑟𝑓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=0.889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26" y="2629000"/>
                <a:ext cx="2197781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764703" y="4281970"/>
                <a:ext cx="1369413" cy="618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3" y="4281970"/>
                <a:ext cx="1369413" cy="618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254949" y="4252411"/>
                <a:ext cx="4021807" cy="64812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2.2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2∙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2.28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=1.92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949" y="4252411"/>
                <a:ext cx="4021807" cy="648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41531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4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7" y="821200"/>
            <a:ext cx="11033403" cy="5081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/>
              <p:nvPr/>
            </p:nvSpPr>
            <p:spPr>
              <a:xfrm>
                <a:off x="9338650" y="1501091"/>
                <a:ext cx="2853350" cy="2857119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Essendo il rapporto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it-IT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0.03</m:t>
                        </m:r>
                      </m:num>
                      <m:den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it-IT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it-IT" sz="1600" b="0" dirty="0">
                  <a:solidFill>
                    <a:schemeClr val="bg1"/>
                  </a:solidFill>
                  <a:latin typeface="Segoe UI Light" panose="020B0502040204020203" pitchFamily="34" charset="0"/>
                  <a:ea typeface="Cambria Math" panose="02040503050406030204" pitchFamily="18" charset="0"/>
                  <a:cs typeface="Segoe UI Light" panose="020B0502040204020203" pitchFamily="34" charset="0"/>
                </a:endParaRPr>
              </a:p>
              <a:p>
                <a:pPr algn="ctr"/>
                <a:r>
                  <a:rPr lang="it-IT" sz="16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Si può in prima approssimazione considerare il problema unidimensionale piano.</a:t>
                </a:r>
              </a:p>
            </p:txBody>
          </p:sp>
        </mc:Choice>
        <mc:Fallback xmlns="">
          <p:sp>
            <p:nvSpPr>
              <p:cNvPr id="13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650" y="1501091"/>
                <a:ext cx="2853350" cy="2857119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o 167">
            <a:extLst>
              <a:ext uri="{FF2B5EF4-FFF2-40B4-BE49-F238E27FC236}">
                <a16:creationId xmlns:a16="http://schemas.microsoft.com/office/drawing/2014/main" id="{3E7621AB-1027-4C04-8119-ED10F892C11E}"/>
              </a:ext>
            </a:extLst>
          </p:cNvPr>
          <p:cNvGrpSpPr/>
          <p:nvPr/>
        </p:nvGrpSpPr>
        <p:grpSpPr>
          <a:xfrm>
            <a:off x="11009219" y="4551627"/>
            <a:ext cx="780867" cy="1701408"/>
            <a:chOff x="11470185" y="5009615"/>
            <a:chExt cx="635283" cy="1486316"/>
          </a:xfrm>
          <a:solidFill>
            <a:schemeClr val="bg1">
              <a:lumMod val="50000"/>
            </a:schemeClr>
          </a:solidFill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2EA2A1C-DB2A-4A18-8719-171797FC82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672762" y="5255123"/>
              <a:ext cx="317642" cy="258778"/>
            </a:xfrm>
            <a:custGeom>
              <a:avLst/>
              <a:gdLst>
                <a:gd name="T0" fmla="*/ 385 w 590"/>
                <a:gd name="T1" fmla="*/ 169 h 584"/>
                <a:gd name="T2" fmla="*/ 313 w 590"/>
                <a:gd name="T3" fmla="*/ 59 h 584"/>
                <a:gd name="T4" fmla="*/ 240 w 590"/>
                <a:gd name="T5" fmla="*/ 0 h 584"/>
                <a:gd name="T6" fmla="*/ 153 w 590"/>
                <a:gd name="T7" fmla="*/ 0 h 584"/>
                <a:gd name="T8" fmla="*/ 58 w 590"/>
                <a:gd name="T9" fmla="*/ 37 h 584"/>
                <a:gd name="T10" fmla="*/ 15 w 590"/>
                <a:gd name="T11" fmla="*/ 102 h 584"/>
                <a:gd name="T12" fmla="*/ 0 w 590"/>
                <a:gd name="T13" fmla="*/ 190 h 584"/>
                <a:gd name="T14" fmla="*/ 15 w 590"/>
                <a:gd name="T15" fmla="*/ 307 h 584"/>
                <a:gd name="T16" fmla="*/ 72 w 590"/>
                <a:gd name="T17" fmla="*/ 438 h 584"/>
                <a:gd name="T18" fmla="*/ 175 w 590"/>
                <a:gd name="T19" fmla="*/ 526 h 584"/>
                <a:gd name="T20" fmla="*/ 254 w 590"/>
                <a:gd name="T21" fmla="*/ 570 h 584"/>
                <a:gd name="T22" fmla="*/ 335 w 590"/>
                <a:gd name="T23" fmla="*/ 584 h 584"/>
                <a:gd name="T24" fmla="*/ 400 w 590"/>
                <a:gd name="T25" fmla="*/ 563 h 584"/>
                <a:gd name="T26" fmla="*/ 436 w 590"/>
                <a:gd name="T27" fmla="*/ 526 h 584"/>
                <a:gd name="T28" fmla="*/ 459 w 590"/>
                <a:gd name="T29" fmla="*/ 438 h 584"/>
                <a:gd name="T30" fmla="*/ 452 w 590"/>
                <a:gd name="T31" fmla="*/ 336 h 584"/>
                <a:gd name="T32" fmla="*/ 429 w 590"/>
                <a:gd name="T33" fmla="*/ 249 h 584"/>
                <a:gd name="T34" fmla="*/ 574 w 590"/>
                <a:gd name="T35" fmla="*/ 169 h 584"/>
                <a:gd name="T36" fmla="*/ 590 w 590"/>
                <a:gd name="T37" fmla="*/ 133 h 584"/>
                <a:gd name="T38" fmla="*/ 574 w 590"/>
                <a:gd name="T39" fmla="*/ 117 h 584"/>
                <a:gd name="T40" fmla="*/ 414 w 590"/>
                <a:gd name="T41" fmla="*/ 212 h 584"/>
                <a:gd name="T42" fmla="*/ 385 w 590"/>
                <a:gd name="T43" fmla="*/ 16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" h="584">
                  <a:moveTo>
                    <a:pt x="385" y="169"/>
                  </a:moveTo>
                  <a:lnTo>
                    <a:pt x="313" y="59"/>
                  </a:lnTo>
                  <a:lnTo>
                    <a:pt x="240" y="0"/>
                  </a:lnTo>
                  <a:lnTo>
                    <a:pt x="153" y="0"/>
                  </a:lnTo>
                  <a:lnTo>
                    <a:pt x="58" y="37"/>
                  </a:lnTo>
                  <a:lnTo>
                    <a:pt x="15" y="102"/>
                  </a:lnTo>
                  <a:lnTo>
                    <a:pt x="0" y="190"/>
                  </a:lnTo>
                  <a:lnTo>
                    <a:pt x="15" y="307"/>
                  </a:lnTo>
                  <a:lnTo>
                    <a:pt x="72" y="438"/>
                  </a:lnTo>
                  <a:lnTo>
                    <a:pt x="175" y="526"/>
                  </a:lnTo>
                  <a:lnTo>
                    <a:pt x="254" y="570"/>
                  </a:lnTo>
                  <a:lnTo>
                    <a:pt x="335" y="584"/>
                  </a:lnTo>
                  <a:lnTo>
                    <a:pt x="400" y="563"/>
                  </a:lnTo>
                  <a:lnTo>
                    <a:pt x="436" y="526"/>
                  </a:lnTo>
                  <a:lnTo>
                    <a:pt x="459" y="438"/>
                  </a:lnTo>
                  <a:lnTo>
                    <a:pt x="452" y="336"/>
                  </a:lnTo>
                  <a:lnTo>
                    <a:pt x="429" y="249"/>
                  </a:lnTo>
                  <a:lnTo>
                    <a:pt x="574" y="169"/>
                  </a:lnTo>
                  <a:lnTo>
                    <a:pt x="590" y="133"/>
                  </a:lnTo>
                  <a:lnTo>
                    <a:pt x="574" y="117"/>
                  </a:lnTo>
                  <a:lnTo>
                    <a:pt x="414" y="212"/>
                  </a:lnTo>
                  <a:lnTo>
                    <a:pt x="385" y="169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10B969B-78A5-4FFB-B7FF-8F6CCAC8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78288" y="5009615"/>
              <a:ext cx="283608" cy="578602"/>
            </a:xfrm>
            <a:custGeom>
              <a:avLst/>
              <a:gdLst>
                <a:gd name="T0" fmla="*/ 146 w 525"/>
                <a:gd name="T1" fmla="*/ 1102 h 1306"/>
                <a:gd name="T2" fmla="*/ 50 w 525"/>
                <a:gd name="T3" fmla="*/ 1174 h 1306"/>
                <a:gd name="T4" fmla="*/ 22 w 525"/>
                <a:gd name="T5" fmla="*/ 1197 h 1306"/>
                <a:gd name="T6" fmla="*/ 0 w 525"/>
                <a:gd name="T7" fmla="*/ 1248 h 1306"/>
                <a:gd name="T8" fmla="*/ 29 w 525"/>
                <a:gd name="T9" fmla="*/ 1298 h 1306"/>
                <a:gd name="T10" fmla="*/ 58 w 525"/>
                <a:gd name="T11" fmla="*/ 1306 h 1306"/>
                <a:gd name="T12" fmla="*/ 146 w 525"/>
                <a:gd name="T13" fmla="*/ 1277 h 1306"/>
                <a:gd name="T14" fmla="*/ 277 w 525"/>
                <a:gd name="T15" fmla="*/ 1174 h 1306"/>
                <a:gd name="T16" fmla="*/ 394 w 525"/>
                <a:gd name="T17" fmla="*/ 1052 h 1306"/>
                <a:gd name="T18" fmla="*/ 518 w 525"/>
                <a:gd name="T19" fmla="*/ 912 h 1306"/>
                <a:gd name="T20" fmla="*/ 525 w 525"/>
                <a:gd name="T21" fmla="*/ 854 h 1306"/>
                <a:gd name="T22" fmla="*/ 525 w 525"/>
                <a:gd name="T23" fmla="*/ 694 h 1306"/>
                <a:gd name="T24" fmla="*/ 489 w 525"/>
                <a:gd name="T25" fmla="*/ 446 h 1306"/>
                <a:gd name="T26" fmla="*/ 511 w 525"/>
                <a:gd name="T27" fmla="*/ 300 h 1306"/>
                <a:gd name="T28" fmla="*/ 525 w 525"/>
                <a:gd name="T29" fmla="*/ 241 h 1306"/>
                <a:gd name="T30" fmla="*/ 503 w 525"/>
                <a:gd name="T31" fmla="*/ 212 h 1306"/>
                <a:gd name="T32" fmla="*/ 452 w 525"/>
                <a:gd name="T33" fmla="*/ 183 h 1306"/>
                <a:gd name="T34" fmla="*/ 415 w 525"/>
                <a:gd name="T35" fmla="*/ 161 h 1306"/>
                <a:gd name="T36" fmla="*/ 437 w 525"/>
                <a:gd name="T37" fmla="*/ 30 h 1306"/>
                <a:gd name="T38" fmla="*/ 423 w 525"/>
                <a:gd name="T39" fmla="*/ 0 h 1306"/>
                <a:gd name="T40" fmla="*/ 394 w 525"/>
                <a:gd name="T41" fmla="*/ 8 h 1306"/>
                <a:gd name="T42" fmla="*/ 379 w 525"/>
                <a:gd name="T43" fmla="*/ 176 h 1306"/>
                <a:gd name="T44" fmla="*/ 365 w 525"/>
                <a:gd name="T45" fmla="*/ 219 h 1306"/>
                <a:gd name="T46" fmla="*/ 358 w 525"/>
                <a:gd name="T47" fmla="*/ 248 h 1306"/>
                <a:gd name="T48" fmla="*/ 299 w 525"/>
                <a:gd name="T49" fmla="*/ 226 h 1306"/>
                <a:gd name="T50" fmla="*/ 255 w 525"/>
                <a:gd name="T51" fmla="*/ 226 h 1306"/>
                <a:gd name="T52" fmla="*/ 255 w 525"/>
                <a:gd name="T53" fmla="*/ 255 h 1306"/>
                <a:gd name="T54" fmla="*/ 284 w 525"/>
                <a:gd name="T55" fmla="*/ 278 h 1306"/>
                <a:gd name="T56" fmla="*/ 336 w 525"/>
                <a:gd name="T57" fmla="*/ 278 h 1306"/>
                <a:gd name="T58" fmla="*/ 372 w 525"/>
                <a:gd name="T59" fmla="*/ 307 h 1306"/>
                <a:gd name="T60" fmla="*/ 401 w 525"/>
                <a:gd name="T61" fmla="*/ 358 h 1306"/>
                <a:gd name="T62" fmla="*/ 430 w 525"/>
                <a:gd name="T63" fmla="*/ 438 h 1306"/>
                <a:gd name="T64" fmla="*/ 452 w 525"/>
                <a:gd name="T65" fmla="*/ 599 h 1306"/>
                <a:gd name="T66" fmla="*/ 452 w 525"/>
                <a:gd name="T67" fmla="*/ 744 h 1306"/>
                <a:gd name="T68" fmla="*/ 437 w 525"/>
                <a:gd name="T69" fmla="*/ 861 h 1306"/>
                <a:gd name="T70" fmla="*/ 408 w 525"/>
                <a:gd name="T71" fmla="*/ 912 h 1306"/>
                <a:gd name="T72" fmla="*/ 306 w 525"/>
                <a:gd name="T73" fmla="*/ 985 h 1306"/>
                <a:gd name="T74" fmla="*/ 196 w 525"/>
                <a:gd name="T75" fmla="*/ 1052 h 1306"/>
                <a:gd name="T76" fmla="*/ 146 w 525"/>
                <a:gd name="T77" fmla="*/ 1102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5" h="1306">
                  <a:moveTo>
                    <a:pt x="146" y="1102"/>
                  </a:moveTo>
                  <a:lnTo>
                    <a:pt x="50" y="1174"/>
                  </a:lnTo>
                  <a:lnTo>
                    <a:pt x="22" y="1197"/>
                  </a:lnTo>
                  <a:lnTo>
                    <a:pt x="0" y="1248"/>
                  </a:lnTo>
                  <a:lnTo>
                    <a:pt x="29" y="1298"/>
                  </a:lnTo>
                  <a:lnTo>
                    <a:pt x="58" y="1306"/>
                  </a:lnTo>
                  <a:lnTo>
                    <a:pt x="146" y="1277"/>
                  </a:lnTo>
                  <a:lnTo>
                    <a:pt x="277" y="1174"/>
                  </a:lnTo>
                  <a:lnTo>
                    <a:pt x="394" y="1052"/>
                  </a:lnTo>
                  <a:lnTo>
                    <a:pt x="518" y="912"/>
                  </a:lnTo>
                  <a:lnTo>
                    <a:pt x="525" y="854"/>
                  </a:lnTo>
                  <a:lnTo>
                    <a:pt x="525" y="694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1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8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6"/>
                  </a:lnTo>
                  <a:lnTo>
                    <a:pt x="255" y="226"/>
                  </a:lnTo>
                  <a:lnTo>
                    <a:pt x="255" y="255"/>
                  </a:lnTo>
                  <a:lnTo>
                    <a:pt x="284" y="278"/>
                  </a:lnTo>
                  <a:lnTo>
                    <a:pt x="336" y="278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8"/>
                  </a:lnTo>
                  <a:lnTo>
                    <a:pt x="452" y="599"/>
                  </a:lnTo>
                  <a:lnTo>
                    <a:pt x="452" y="744"/>
                  </a:lnTo>
                  <a:lnTo>
                    <a:pt x="437" y="861"/>
                  </a:lnTo>
                  <a:lnTo>
                    <a:pt x="408" y="912"/>
                  </a:lnTo>
                  <a:lnTo>
                    <a:pt x="306" y="985"/>
                  </a:lnTo>
                  <a:lnTo>
                    <a:pt x="196" y="1052"/>
                  </a:lnTo>
                  <a:lnTo>
                    <a:pt x="146" y="1102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A75FD97-AEAE-4153-BBB2-3B45827A9B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49410" y="5543096"/>
              <a:ext cx="256058" cy="347692"/>
            </a:xfrm>
            <a:custGeom>
              <a:avLst/>
              <a:gdLst>
                <a:gd name="T0" fmla="*/ 475 w 475"/>
                <a:gd name="T1" fmla="*/ 21 h 787"/>
                <a:gd name="T2" fmla="*/ 423 w 475"/>
                <a:gd name="T3" fmla="*/ 0 h 787"/>
                <a:gd name="T4" fmla="*/ 313 w 475"/>
                <a:gd name="T5" fmla="*/ 7 h 787"/>
                <a:gd name="T6" fmla="*/ 218 w 475"/>
                <a:gd name="T7" fmla="*/ 80 h 787"/>
                <a:gd name="T8" fmla="*/ 79 w 475"/>
                <a:gd name="T9" fmla="*/ 233 h 787"/>
                <a:gd name="T10" fmla="*/ 7 w 475"/>
                <a:gd name="T11" fmla="*/ 357 h 787"/>
                <a:gd name="T12" fmla="*/ 0 w 475"/>
                <a:gd name="T13" fmla="*/ 401 h 787"/>
                <a:gd name="T14" fmla="*/ 36 w 475"/>
                <a:gd name="T15" fmla="*/ 482 h 787"/>
                <a:gd name="T16" fmla="*/ 115 w 475"/>
                <a:gd name="T17" fmla="*/ 518 h 787"/>
                <a:gd name="T18" fmla="*/ 218 w 475"/>
                <a:gd name="T19" fmla="*/ 561 h 787"/>
                <a:gd name="T20" fmla="*/ 299 w 475"/>
                <a:gd name="T21" fmla="*/ 583 h 787"/>
                <a:gd name="T22" fmla="*/ 335 w 475"/>
                <a:gd name="T23" fmla="*/ 620 h 787"/>
                <a:gd name="T24" fmla="*/ 313 w 475"/>
                <a:gd name="T25" fmla="*/ 671 h 787"/>
                <a:gd name="T26" fmla="*/ 255 w 475"/>
                <a:gd name="T27" fmla="*/ 730 h 787"/>
                <a:gd name="T28" fmla="*/ 182 w 475"/>
                <a:gd name="T29" fmla="*/ 737 h 787"/>
                <a:gd name="T30" fmla="*/ 131 w 475"/>
                <a:gd name="T31" fmla="*/ 714 h 787"/>
                <a:gd name="T32" fmla="*/ 101 w 475"/>
                <a:gd name="T33" fmla="*/ 737 h 787"/>
                <a:gd name="T34" fmla="*/ 108 w 475"/>
                <a:gd name="T35" fmla="*/ 766 h 787"/>
                <a:gd name="T36" fmla="*/ 167 w 475"/>
                <a:gd name="T37" fmla="*/ 787 h 787"/>
                <a:gd name="T38" fmla="*/ 255 w 475"/>
                <a:gd name="T39" fmla="*/ 787 h 787"/>
                <a:gd name="T40" fmla="*/ 335 w 475"/>
                <a:gd name="T41" fmla="*/ 766 h 787"/>
                <a:gd name="T42" fmla="*/ 379 w 475"/>
                <a:gd name="T43" fmla="*/ 737 h 787"/>
                <a:gd name="T44" fmla="*/ 408 w 475"/>
                <a:gd name="T45" fmla="*/ 685 h 787"/>
                <a:gd name="T46" fmla="*/ 423 w 475"/>
                <a:gd name="T47" fmla="*/ 627 h 787"/>
                <a:gd name="T48" fmla="*/ 387 w 475"/>
                <a:gd name="T49" fmla="*/ 575 h 787"/>
                <a:gd name="T50" fmla="*/ 299 w 475"/>
                <a:gd name="T51" fmla="*/ 539 h 787"/>
                <a:gd name="T52" fmla="*/ 196 w 475"/>
                <a:gd name="T53" fmla="*/ 510 h 787"/>
                <a:gd name="T54" fmla="*/ 108 w 475"/>
                <a:gd name="T55" fmla="*/ 460 h 787"/>
                <a:gd name="T56" fmla="*/ 87 w 475"/>
                <a:gd name="T57" fmla="*/ 415 h 787"/>
                <a:gd name="T58" fmla="*/ 101 w 475"/>
                <a:gd name="T59" fmla="*/ 336 h 787"/>
                <a:gd name="T60" fmla="*/ 167 w 475"/>
                <a:gd name="T61" fmla="*/ 233 h 787"/>
                <a:gd name="T62" fmla="*/ 248 w 475"/>
                <a:gd name="T63" fmla="*/ 174 h 787"/>
                <a:gd name="T64" fmla="*/ 372 w 475"/>
                <a:gd name="T65" fmla="*/ 131 h 787"/>
                <a:gd name="T66" fmla="*/ 475 w 475"/>
                <a:gd name="T67" fmla="*/ 109 h 787"/>
                <a:gd name="T68" fmla="*/ 475 w 475"/>
                <a:gd name="T69" fmla="*/ 50 h 787"/>
                <a:gd name="T70" fmla="*/ 475 w 475"/>
                <a:gd name="T71" fmla="*/ 2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5" h="787">
                  <a:moveTo>
                    <a:pt x="475" y="21"/>
                  </a:moveTo>
                  <a:lnTo>
                    <a:pt x="423" y="0"/>
                  </a:lnTo>
                  <a:lnTo>
                    <a:pt x="313" y="7"/>
                  </a:lnTo>
                  <a:lnTo>
                    <a:pt x="218" y="80"/>
                  </a:lnTo>
                  <a:lnTo>
                    <a:pt x="79" y="233"/>
                  </a:lnTo>
                  <a:lnTo>
                    <a:pt x="7" y="357"/>
                  </a:lnTo>
                  <a:lnTo>
                    <a:pt x="0" y="401"/>
                  </a:lnTo>
                  <a:lnTo>
                    <a:pt x="36" y="482"/>
                  </a:lnTo>
                  <a:lnTo>
                    <a:pt x="115" y="518"/>
                  </a:lnTo>
                  <a:lnTo>
                    <a:pt x="218" y="561"/>
                  </a:lnTo>
                  <a:lnTo>
                    <a:pt x="299" y="583"/>
                  </a:lnTo>
                  <a:lnTo>
                    <a:pt x="335" y="620"/>
                  </a:lnTo>
                  <a:lnTo>
                    <a:pt x="313" y="671"/>
                  </a:lnTo>
                  <a:lnTo>
                    <a:pt x="255" y="730"/>
                  </a:lnTo>
                  <a:lnTo>
                    <a:pt x="182" y="737"/>
                  </a:lnTo>
                  <a:lnTo>
                    <a:pt x="131" y="714"/>
                  </a:lnTo>
                  <a:lnTo>
                    <a:pt x="101" y="737"/>
                  </a:lnTo>
                  <a:lnTo>
                    <a:pt x="108" y="766"/>
                  </a:lnTo>
                  <a:lnTo>
                    <a:pt x="167" y="787"/>
                  </a:lnTo>
                  <a:lnTo>
                    <a:pt x="255" y="787"/>
                  </a:lnTo>
                  <a:lnTo>
                    <a:pt x="335" y="766"/>
                  </a:lnTo>
                  <a:lnTo>
                    <a:pt x="379" y="737"/>
                  </a:lnTo>
                  <a:lnTo>
                    <a:pt x="408" y="685"/>
                  </a:lnTo>
                  <a:lnTo>
                    <a:pt x="423" y="627"/>
                  </a:lnTo>
                  <a:lnTo>
                    <a:pt x="387" y="575"/>
                  </a:lnTo>
                  <a:lnTo>
                    <a:pt x="299" y="539"/>
                  </a:lnTo>
                  <a:lnTo>
                    <a:pt x="196" y="510"/>
                  </a:lnTo>
                  <a:lnTo>
                    <a:pt x="108" y="460"/>
                  </a:lnTo>
                  <a:lnTo>
                    <a:pt x="87" y="415"/>
                  </a:lnTo>
                  <a:lnTo>
                    <a:pt x="101" y="336"/>
                  </a:lnTo>
                  <a:lnTo>
                    <a:pt x="167" y="233"/>
                  </a:lnTo>
                  <a:lnTo>
                    <a:pt x="248" y="174"/>
                  </a:lnTo>
                  <a:lnTo>
                    <a:pt x="372" y="131"/>
                  </a:lnTo>
                  <a:lnTo>
                    <a:pt x="475" y="109"/>
                  </a:lnTo>
                  <a:lnTo>
                    <a:pt x="475" y="50"/>
                  </a:lnTo>
                  <a:lnTo>
                    <a:pt x="475" y="21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8D383FE-6893-42DE-A7A1-2D4F306EF7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656556" y="5527171"/>
              <a:ext cx="239852" cy="428643"/>
            </a:xfrm>
            <a:custGeom>
              <a:avLst/>
              <a:gdLst>
                <a:gd name="T0" fmla="*/ 386 w 444"/>
                <a:gd name="T1" fmla="*/ 305 h 969"/>
                <a:gd name="T2" fmla="*/ 342 w 444"/>
                <a:gd name="T3" fmla="*/ 124 h 969"/>
                <a:gd name="T4" fmla="*/ 291 w 444"/>
                <a:gd name="T5" fmla="*/ 36 h 969"/>
                <a:gd name="T6" fmla="*/ 182 w 444"/>
                <a:gd name="T7" fmla="*/ 0 h 969"/>
                <a:gd name="T8" fmla="*/ 72 w 444"/>
                <a:gd name="T9" fmla="*/ 14 h 969"/>
                <a:gd name="T10" fmla="*/ 21 w 444"/>
                <a:gd name="T11" fmla="*/ 109 h 969"/>
                <a:gd name="T12" fmla="*/ 29 w 444"/>
                <a:gd name="T13" fmla="*/ 226 h 969"/>
                <a:gd name="T14" fmla="*/ 57 w 444"/>
                <a:gd name="T15" fmla="*/ 415 h 969"/>
                <a:gd name="T16" fmla="*/ 57 w 444"/>
                <a:gd name="T17" fmla="*/ 582 h 969"/>
                <a:gd name="T18" fmla="*/ 21 w 444"/>
                <a:gd name="T19" fmla="*/ 728 h 969"/>
                <a:gd name="T20" fmla="*/ 0 w 444"/>
                <a:gd name="T21" fmla="*/ 809 h 969"/>
                <a:gd name="T22" fmla="*/ 14 w 444"/>
                <a:gd name="T23" fmla="*/ 881 h 969"/>
                <a:gd name="T24" fmla="*/ 65 w 444"/>
                <a:gd name="T25" fmla="*/ 919 h 969"/>
                <a:gd name="T26" fmla="*/ 131 w 444"/>
                <a:gd name="T27" fmla="*/ 955 h 969"/>
                <a:gd name="T28" fmla="*/ 196 w 444"/>
                <a:gd name="T29" fmla="*/ 969 h 969"/>
                <a:gd name="T30" fmla="*/ 277 w 444"/>
                <a:gd name="T31" fmla="*/ 969 h 969"/>
                <a:gd name="T32" fmla="*/ 372 w 444"/>
                <a:gd name="T33" fmla="*/ 896 h 969"/>
                <a:gd name="T34" fmla="*/ 444 w 444"/>
                <a:gd name="T35" fmla="*/ 743 h 969"/>
                <a:gd name="T36" fmla="*/ 437 w 444"/>
                <a:gd name="T37" fmla="*/ 604 h 969"/>
                <a:gd name="T38" fmla="*/ 394 w 444"/>
                <a:gd name="T39" fmla="*/ 444 h 969"/>
                <a:gd name="T40" fmla="*/ 386 w 444"/>
                <a:gd name="T41" fmla="*/ 305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969">
                  <a:moveTo>
                    <a:pt x="386" y="305"/>
                  </a:moveTo>
                  <a:lnTo>
                    <a:pt x="342" y="124"/>
                  </a:lnTo>
                  <a:lnTo>
                    <a:pt x="291" y="36"/>
                  </a:lnTo>
                  <a:lnTo>
                    <a:pt x="182" y="0"/>
                  </a:lnTo>
                  <a:lnTo>
                    <a:pt x="72" y="14"/>
                  </a:lnTo>
                  <a:lnTo>
                    <a:pt x="21" y="109"/>
                  </a:lnTo>
                  <a:lnTo>
                    <a:pt x="29" y="226"/>
                  </a:lnTo>
                  <a:lnTo>
                    <a:pt x="57" y="415"/>
                  </a:lnTo>
                  <a:lnTo>
                    <a:pt x="57" y="582"/>
                  </a:lnTo>
                  <a:lnTo>
                    <a:pt x="21" y="728"/>
                  </a:lnTo>
                  <a:lnTo>
                    <a:pt x="0" y="809"/>
                  </a:lnTo>
                  <a:lnTo>
                    <a:pt x="14" y="881"/>
                  </a:lnTo>
                  <a:lnTo>
                    <a:pt x="65" y="919"/>
                  </a:lnTo>
                  <a:lnTo>
                    <a:pt x="131" y="955"/>
                  </a:lnTo>
                  <a:lnTo>
                    <a:pt x="196" y="969"/>
                  </a:lnTo>
                  <a:lnTo>
                    <a:pt x="277" y="969"/>
                  </a:lnTo>
                  <a:lnTo>
                    <a:pt x="372" y="896"/>
                  </a:lnTo>
                  <a:lnTo>
                    <a:pt x="444" y="743"/>
                  </a:lnTo>
                  <a:lnTo>
                    <a:pt x="437" y="604"/>
                  </a:lnTo>
                  <a:lnTo>
                    <a:pt x="394" y="444"/>
                  </a:lnTo>
                  <a:lnTo>
                    <a:pt x="386" y="3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50FF216C-C090-4989-ADF9-28E7D202B7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786206" y="5874863"/>
              <a:ext cx="181509" cy="621068"/>
            </a:xfrm>
            <a:custGeom>
              <a:avLst/>
              <a:gdLst>
                <a:gd name="T0" fmla="*/ 322 w 338"/>
                <a:gd name="T1" fmla="*/ 22 h 1402"/>
                <a:gd name="T2" fmla="*/ 235 w 338"/>
                <a:gd name="T3" fmla="*/ 0 h 1402"/>
                <a:gd name="T4" fmla="*/ 183 w 338"/>
                <a:gd name="T5" fmla="*/ 22 h 1402"/>
                <a:gd name="T6" fmla="*/ 162 w 338"/>
                <a:gd name="T7" fmla="*/ 94 h 1402"/>
                <a:gd name="T8" fmla="*/ 183 w 338"/>
                <a:gd name="T9" fmla="*/ 495 h 1402"/>
                <a:gd name="T10" fmla="*/ 183 w 338"/>
                <a:gd name="T11" fmla="*/ 591 h 1402"/>
                <a:gd name="T12" fmla="*/ 154 w 338"/>
                <a:gd name="T13" fmla="*/ 767 h 1402"/>
                <a:gd name="T14" fmla="*/ 147 w 338"/>
                <a:gd name="T15" fmla="*/ 970 h 1402"/>
                <a:gd name="T16" fmla="*/ 162 w 338"/>
                <a:gd name="T17" fmla="*/ 1073 h 1402"/>
                <a:gd name="T18" fmla="*/ 147 w 338"/>
                <a:gd name="T19" fmla="*/ 1130 h 1402"/>
                <a:gd name="T20" fmla="*/ 45 w 338"/>
                <a:gd name="T21" fmla="*/ 1218 h 1402"/>
                <a:gd name="T22" fmla="*/ 0 w 338"/>
                <a:gd name="T23" fmla="*/ 1328 h 1402"/>
                <a:gd name="T24" fmla="*/ 9 w 338"/>
                <a:gd name="T25" fmla="*/ 1364 h 1402"/>
                <a:gd name="T26" fmla="*/ 88 w 338"/>
                <a:gd name="T27" fmla="*/ 1402 h 1402"/>
                <a:gd name="T28" fmla="*/ 110 w 338"/>
                <a:gd name="T29" fmla="*/ 1386 h 1402"/>
                <a:gd name="T30" fmla="*/ 118 w 338"/>
                <a:gd name="T31" fmla="*/ 1321 h 1402"/>
                <a:gd name="T32" fmla="*/ 140 w 338"/>
                <a:gd name="T33" fmla="*/ 1226 h 1402"/>
                <a:gd name="T34" fmla="*/ 176 w 338"/>
                <a:gd name="T35" fmla="*/ 1182 h 1402"/>
                <a:gd name="T36" fmla="*/ 219 w 338"/>
                <a:gd name="T37" fmla="*/ 1153 h 1402"/>
                <a:gd name="T38" fmla="*/ 257 w 338"/>
                <a:gd name="T39" fmla="*/ 1116 h 1402"/>
                <a:gd name="T40" fmla="*/ 264 w 338"/>
                <a:gd name="T41" fmla="*/ 1087 h 1402"/>
                <a:gd name="T42" fmla="*/ 242 w 338"/>
                <a:gd name="T43" fmla="*/ 1051 h 1402"/>
                <a:gd name="T44" fmla="*/ 219 w 338"/>
                <a:gd name="T45" fmla="*/ 1029 h 1402"/>
                <a:gd name="T46" fmla="*/ 205 w 338"/>
                <a:gd name="T47" fmla="*/ 941 h 1402"/>
                <a:gd name="T48" fmla="*/ 219 w 338"/>
                <a:gd name="T49" fmla="*/ 758 h 1402"/>
                <a:gd name="T50" fmla="*/ 271 w 338"/>
                <a:gd name="T51" fmla="*/ 547 h 1402"/>
                <a:gd name="T52" fmla="*/ 322 w 338"/>
                <a:gd name="T53" fmla="*/ 378 h 1402"/>
                <a:gd name="T54" fmla="*/ 338 w 338"/>
                <a:gd name="T55" fmla="*/ 175 h 1402"/>
                <a:gd name="T56" fmla="*/ 322 w 338"/>
                <a:gd name="T57" fmla="*/ 2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" h="1402">
                  <a:moveTo>
                    <a:pt x="322" y="22"/>
                  </a:moveTo>
                  <a:lnTo>
                    <a:pt x="235" y="0"/>
                  </a:lnTo>
                  <a:lnTo>
                    <a:pt x="183" y="22"/>
                  </a:lnTo>
                  <a:lnTo>
                    <a:pt x="162" y="94"/>
                  </a:lnTo>
                  <a:lnTo>
                    <a:pt x="183" y="495"/>
                  </a:lnTo>
                  <a:lnTo>
                    <a:pt x="183" y="591"/>
                  </a:lnTo>
                  <a:lnTo>
                    <a:pt x="154" y="767"/>
                  </a:lnTo>
                  <a:lnTo>
                    <a:pt x="147" y="970"/>
                  </a:lnTo>
                  <a:lnTo>
                    <a:pt x="162" y="1073"/>
                  </a:lnTo>
                  <a:lnTo>
                    <a:pt x="147" y="1130"/>
                  </a:lnTo>
                  <a:lnTo>
                    <a:pt x="45" y="1218"/>
                  </a:lnTo>
                  <a:lnTo>
                    <a:pt x="0" y="1328"/>
                  </a:lnTo>
                  <a:lnTo>
                    <a:pt x="9" y="1364"/>
                  </a:lnTo>
                  <a:lnTo>
                    <a:pt x="88" y="1402"/>
                  </a:lnTo>
                  <a:lnTo>
                    <a:pt x="110" y="1386"/>
                  </a:lnTo>
                  <a:lnTo>
                    <a:pt x="118" y="1321"/>
                  </a:lnTo>
                  <a:lnTo>
                    <a:pt x="140" y="1226"/>
                  </a:lnTo>
                  <a:lnTo>
                    <a:pt x="176" y="1182"/>
                  </a:lnTo>
                  <a:lnTo>
                    <a:pt x="219" y="1153"/>
                  </a:lnTo>
                  <a:lnTo>
                    <a:pt x="257" y="1116"/>
                  </a:lnTo>
                  <a:lnTo>
                    <a:pt x="264" y="1087"/>
                  </a:lnTo>
                  <a:lnTo>
                    <a:pt x="242" y="1051"/>
                  </a:lnTo>
                  <a:lnTo>
                    <a:pt x="219" y="1029"/>
                  </a:lnTo>
                  <a:lnTo>
                    <a:pt x="205" y="941"/>
                  </a:lnTo>
                  <a:lnTo>
                    <a:pt x="219" y="758"/>
                  </a:lnTo>
                  <a:lnTo>
                    <a:pt x="271" y="547"/>
                  </a:lnTo>
                  <a:lnTo>
                    <a:pt x="322" y="378"/>
                  </a:lnTo>
                  <a:lnTo>
                    <a:pt x="338" y="175"/>
                  </a:lnTo>
                  <a:lnTo>
                    <a:pt x="322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47F135A-AB78-436F-BB2A-7B3E76B4B6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70185" y="5874863"/>
              <a:ext cx="299815" cy="522865"/>
            </a:xfrm>
            <a:custGeom>
              <a:avLst/>
              <a:gdLst>
                <a:gd name="T0" fmla="*/ 182 w 555"/>
                <a:gd name="T1" fmla="*/ 175 h 1182"/>
                <a:gd name="T2" fmla="*/ 168 w 555"/>
                <a:gd name="T3" fmla="*/ 58 h 1182"/>
                <a:gd name="T4" fmla="*/ 103 w 555"/>
                <a:gd name="T5" fmla="*/ 0 h 1182"/>
                <a:gd name="T6" fmla="*/ 8 w 555"/>
                <a:gd name="T7" fmla="*/ 8 h 1182"/>
                <a:gd name="T8" fmla="*/ 0 w 555"/>
                <a:gd name="T9" fmla="*/ 58 h 1182"/>
                <a:gd name="T10" fmla="*/ 8 w 555"/>
                <a:gd name="T11" fmla="*/ 168 h 1182"/>
                <a:gd name="T12" fmla="*/ 58 w 555"/>
                <a:gd name="T13" fmla="*/ 335 h 1182"/>
                <a:gd name="T14" fmla="*/ 96 w 555"/>
                <a:gd name="T15" fmla="*/ 459 h 1182"/>
                <a:gd name="T16" fmla="*/ 139 w 555"/>
                <a:gd name="T17" fmla="*/ 627 h 1182"/>
                <a:gd name="T18" fmla="*/ 153 w 555"/>
                <a:gd name="T19" fmla="*/ 772 h 1182"/>
                <a:gd name="T20" fmla="*/ 153 w 555"/>
                <a:gd name="T21" fmla="*/ 889 h 1182"/>
                <a:gd name="T22" fmla="*/ 132 w 555"/>
                <a:gd name="T23" fmla="*/ 977 h 1182"/>
                <a:gd name="T24" fmla="*/ 110 w 555"/>
                <a:gd name="T25" fmla="*/ 1006 h 1182"/>
                <a:gd name="T26" fmla="*/ 110 w 555"/>
                <a:gd name="T27" fmla="*/ 1035 h 1182"/>
                <a:gd name="T28" fmla="*/ 139 w 555"/>
                <a:gd name="T29" fmla="*/ 1080 h 1182"/>
                <a:gd name="T30" fmla="*/ 189 w 555"/>
                <a:gd name="T31" fmla="*/ 1094 h 1182"/>
                <a:gd name="T32" fmla="*/ 270 w 555"/>
                <a:gd name="T33" fmla="*/ 1094 h 1182"/>
                <a:gd name="T34" fmla="*/ 416 w 555"/>
                <a:gd name="T35" fmla="*/ 1130 h 1182"/>
                <a:gd name="T36" fmla="*/ 459 w 555"/>
                <a:gd name="T37" fmla="*/ 1182 h 1182"/>
                <a:gd name="T38" fmla="*/ 526 w 555"/>
                <a:gd name="T39" fmla="*/ 1152 h 1182"/>
                <a:gd name="T40" fmla="*/ 555 w 555"/>
                <a:gd name="T41" fmla="*/ 1080 h 1182"/>
                <a:gd name="T42" fmla="*/ 526 w 555"/>
                <a:gd name="T43" fmla="*/ 1051 h 1182"/>
                <a:gd name="T44" fmla="*/ 402 w 555"/>
                <a:gd name="T45" fmla="*/ 1035 h 1182"/>
                <a:gd name="T46" fmla="*/ 263 w 555"/>
                <a:gd name="T47" fmla="*/ 1035 h 1182"/>
                <a:gd name="T48" fmla="*/ 204 w 555"/>
                <a:gd name="T49" fmla="*/ 1028 h 1182"/>
                <a:gd name="T50" fmla="*/ 189 w 555"/>
                <a:gd name="T51" fmla="*/ 985 h 1182"/>
                <a:gd name="T52" fmla="*/ 204 w 555"/>
                <a:gd name="T53" fmla="*/ 904 h 1182"/>
                <a:gd name="T54" fmla="*/ 213 w 555"/>
                <a:gd name="T55" fmla="*/ 765 h 1182"/>
                <a:gd name="T56" fmla="*/ 197 w 555"/>
                <a:gd name="T57" fmla="*/ 612 h 1182"/>
                <a:gd name="T58" fmla="*/ 175 w 555"/>
                <a:gd name="T59" fmla="*/ 409 h 1182"/>
                <a:gd name="T60" fmla="*/ 182 w 555"/>
                <a:gd name="T61" fmla="*/ 233 h 1182"/>
                <a:gd name="T62" fmla="*/ 182 w 555"/>
                <a:gd name="T63" fmla="*/ 175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5" h="1182">
                  <a:moveTo>
                    <a:pt x="182" y="175"/>
                  </a:moveTo>
                  <a:lnTo>
                    <a:pt x="168" y="58"/>
                  </a:lnTo>
                  <a:lnTo>
                    <a:pt x="103" y="0"/>
                  </a:lnTo>
                  <a:lnTo>
                    <a:pt x="8" y="8"/>
                  </a:lnTo>
                  <a:lnTo>
                    <a:pt x="0" y="58"/>
                  </a:lnTo>
                  <a:lnTo>
                    <a:pt x="8" y="168"/>
                  </a:lnTo>
                  <a:lnTo>
                    <a:pt x="58" y="335"/>
                  </a:lnTo>
                  <a:lnTo>
                    <a:pt x="96" y="459"/>
                  </a:lnTo>
                  <a:lnTo>
                    <a:pt x="139" y="627"/>
                  </a:lnTo>
                  <a:lnTo>
                    <a:pt x="153" y="772"/>
                  </a:lnTo>
                  <a:lnTo>
                    <a:pt x="153" y="889"/>
                  </a:lnTo>
                  <a:lnTo>
                    <a:pt x="132" y="977"/>
                  </a:lnTo>
                  <a:lnTo>
                    <a:pt x="110" y="1006"/>
                  </a:lnTo>
                  <a:lnTo>
                    <a:pt x="110" y="1035"/>
                  </a:lnTo>
                  <a:lnTo>
                    <a:pt x="139" y="1080"/>
                  </a:lnTo>
                  <a:lnTo>
                    <a:pt x="189" y="1094"/>
                  </a:lnTo>
                  <a:lnTo>
                    <a:pt x="270" y="1094"/>
                  </a:lnTo>
                  <a:lnTo>
                    <a:pt x="416" y="1130"/>
                  </a:lnTo>
                  <a:lnTo>
                    <a:pt x="459" y="1182"/>
                  </a:lnTo>
                  <a:lnTo>
                    <a:pt x="526" y="1152"/>
                  </a:lnTo>
                  <a:lnTo>
                    <a:pt x="555" y="1080"/>
                  </a:lnTo>
                  <a:lnTo>
                    <a:pt x="526" y="1051"/>
                  </a:lnTo>
                  <a:lnTo>
                    <a:pt x="402" y="1035"/>
                  </a:lnTo>
                  <a:lnTo>
                    <a:pt x="263" y="1035"/>
                  </a:lnTo>
                  <a:lnTo>
                    <a:pt x="204" y="1028"/>
                  </a:lnTo>
                  <a:lnTo>
                    <a:pt x="189" y="985"/>
                  </a:lnTo>
                  <a:lnTo>
                    <a:pt x="204" y="904"/>
                  </a:lnTo>
                  <a:lnTo>
                    <a:pt x="213" y="765"/>
                  </a:lnTo>
                  <a:lnTo>
                    <a:pt x="197" y="612"/>
                  </a:lnTo>
                  <a:lnTo>
                    <a:pt x="175" y="409"/>
                  </a:lnTo>
                  <a:lnTo>
                    <a:pt x="182" y="233"/>
                  </a:lnTo>
                  <a:lnTo>
                    <a:pt x="182" y="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60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4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8536" y="924224"/>
            <a:ext cx="65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problema si può risolvere con due approcci: il I stazionario</a:t>
            </a:r>
          </a:p>
        </p:txBody>
      </p:sp>
      <p:sp>
        <p:nvSpPr>
          <p:cNvPr id="4" name="Ovale 3"/>
          <p:cNvSpPr/>
          <p:nvPr/>
        </p:nvSpPr>
        <p:spPr>
          <a:xfrm>
            <a:off x="9437914" y="1201890"/>
            <a:ext cx="2318657" cy="469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506091" y="2819433"/>
            <a:ext cx="538843" cy="416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0826697" y="2847071"/>
            <a:ext cx="686654" cy="416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92" y="1201890"/>
            <a:ext cx="4115157" cy="4115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40896" y="2298121"/>
                <a:ext cx="2944781" cy="602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96" y="2298121"/>
                <a:ext cx="2944781" cy="602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/>
          <p:cNvSpPr txBox="1"/>
          <p:nvPr/>
        </p:nvSpPr>
        <p:spPr>
          <a:xfrm>
            <a:off x="305149" y="1663781"/>
            <a:ext cx="656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Analogia elettrica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523018" y="3616009"/>
                <a:ext cx="2749471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=0.333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18" y="3616009"/>
                <a:ext cx="2749471" cy="6026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523017" y="4788487"/>
                <a:ext cx="3603486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0.03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34.8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=8.62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17" y="4788487"/>
                <a:ext cx="3603486" cy="6026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4701523" y="2749839"/>
                <a:ext cx="2850011" cy="565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h𝑖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𝑘𝑖𝑠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𝑎𝑚𝑏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23" y="2749839"/>
                <a:ext cx="2850011" cy="5654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4510676" y="3925691"/>
                <a:ext cx="3618298" cy="572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80−50</m:t>
                          </m:r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8.62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𝑘𝑖𝑠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50−10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0.333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676" y="3925691"/>
                <a:ext cx="3618298" cy="5728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4783723" y="4987520"/>
                <a:ext cx="1964127" cy="647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𝑘𝑖𝑠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=0.252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723" y="4987520"/>
                <a:ext cx="1964127" cy="6478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510676" y="5850238"/>
                <a:ext cx="4170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𝑘𝑖𝑠</m:t>
                          </m:r>
                        </m:sub>
                      </m:sSub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=0.252∙0.58=0.146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676" y="5850238"/>
                <a:ext cx="4170501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06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10" grpId="0"/>
      <p:bldP spid="2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4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8536" y="924224"/>
            <a:ext cx="818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Il secondo approccio è </a:t>
            </a:r>
            <a:r>
              <a:rPr lang="it-IT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instazionario</a:t>
            </a:r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 si basa sulla temperatura di contatto</a:t>
            </a:r>
          </a:p>
        </p:txBody>
      </p:sp>
      <p:sp>
        <p:nvSpPr>
          <p:cNvPr id="4" name="Ovale 3"/>
          <p:cNvSpPr/>
          <p:nvPr/>
        </p:nvSpPr>
        <p:spPr>
          <a:xfrm>
            <a:off x="9437914" y="1201890"/>
            <a:ext cx="2318657" cy="469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506091" y="2819433"/>
            <a:ext cx="538843" cy="416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0826697" y="2847071"/>
            <a:ext cx="686654" cy="416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37000" t="13968" r="10657" b="50223"/>
          <a:stretch/>
        </p:blipFill>
        <p:spPr>
          <a:xfrm>
            <a:off x="5904224" y="1206232"/>
            <a:ext cx="6419982" cy="247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391884" y="1812863"/>
                <a:ext cx="3253263" cy="711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</m:e>
                          </m:ra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𝑚𝑎𝑛𝑜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b>
                              </m:sSub>
                            </m:e>
                          </m:ra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1812863"/>
                <a:ext cx="3253263" cy="711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408213" y="3027622"/>
                <a:ext cx="3706207" cy="634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974</m:t>
                              </m:r>
                            </m:e>
                          </m:ra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+35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2344.7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974</m:t>
                              </m:r>
                            </m:e>
                          </m:ra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2344.7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=40.9°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3" y="3027622"/>
                <a:ext cx="3706207" cy="6345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79119" y="4136805"/>
                <a:ext cx="3078792" cy="634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50=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974</m:t>
                              </m:r>
                            </m:e>
                          </m:ra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+35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2344.7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974</m:t>
                              </m:r>
                            </m:e>
                          </m:ra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2344.7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9" y="4136805"/>
                <a:ext cx="3078792" cy="634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387756" y="4250768"/>
                <a:ext cx="15084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=73.3°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56" y="4250768"/>
                <a:ext cx="1508490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8931677" y="4136805"/>
                <a:ext cx="2882969" cy="579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h𝑖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𝑘𝑖𝑠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𝑎𝑚𝑏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677" y="4136805"/>
                <a:ext cx="2882969" cy="579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593127" y="5132132"/>
                <a:ext cx="3794629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80−73.3</m:t>
                          </m:r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8.62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𝑘𝑖𝑠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73.3−10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0.333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27" y="5132132"/>
                <a:ext cx="3794629" cy="567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4965920" y="5051597"/>
                <a:ext cx="2470163" cy="647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𝑘𝑖𝑠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=0.0332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920" y="5051597"/>
                <a:ext cx="2470163" cy="6478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7128735" y="5822472"/>
                <a:ext cx="5182573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𝑘𝑖𝑠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=0.0332∙0.58=0.0186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735" y="5822472"/>
                <a:ext cx="5182573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/>
          <p:cNvSpPr txBox="1"/>
          <p:nvPr/>
        </p:nvSpPr>
        <p:spPr>
          <a:xfrm>
            <a:off x="6201001" y="4232830"/>
            <a:ext cx="656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Analogia elettrica</a:t>
            </a:r>
          </a:p>
        </p:txBody>
      </p:sp>
    </p:spTree>
    <p:extLst>
      <p:ext uri="{BB962C8B-B14F-4D97-AF65-F5344CB8AC3E}">
        <p14:creationId xmlns:p14="http://schemas.microsoft.com/office/powerpoint/2010/main" val="3248937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4" grpId="0"/>
      <p:bldP spid="8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/>
          <a:srcRect l="76801" t="27717" r="6065" b="48694"/>
          <a:stretch/>
        </p:blipFill>
        <p:spPr>
          <a:xfrm>
            <a:off x="9181708" y="1892405"/>
            <a:ext cx="2300585" cy="17816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3122" y="969075"/>
            <a:ext cx="12078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Due corpi cubici (spigolo 30 cm), l’uno d’alluminio, l’altro di marmo, sono inizialmente a 76.9°C. Una delle loro superfici viene istantaneamente raffreddata a 0°C. Si vuole determinare la profondità a cui la temperatura è pari a 40°C dopo un secondo. Si verifichi che è lecito riguardare i corpi come semi-infiniti.</a:t>
            </a:r>
          </a:p>
        </p:txBody>
      </p:sp>
      <p:grpSp>
        <p:nvGrpSpPr>
          <p:cNvPr id="20" name="Gruppo 167">
            <a:extLst>
              <a:ext uri="{FF2B5EF4-FFF2-40B4-BE49-F238E27FC236}">
                <a16:creationId xmlns:a16="http://schemas.microsoft.com/office/drawing/2014/main" id="{3E7621AB-1027-4C04-8119-ED10F892C11E}"/>
              </a:ext>
            </a:extLst>
          </p:cNvPr>
          <p:cNvGrpSpPr/>
          <p:nvPr/>
        </p:nvGrpSpPr>
        <p:grpSpPr>
          <a:xfrm>
            <a:off x="5062793" y="4551627"/>
            <a:ext cx="780867" cy="1701408"/>
            <a:chOff x="11470185" y="5009615"/>
            <a:chExt cx="635283" cy="1486316"/>
          </a:xfrm>
          <a:solidFill>
            <a:schemeClr val="bg1">
              <a:lumMod val="50000"/>
            </a:schemeClr>
          </a:solid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2EA2A1C-DB2A-4A18-8719-171797FC82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672762" y="5255123"/>
              <a:ext cx="317642" cy="258778"/>
            </a:xfrm>
            <a:custGeom>
              <a:avLst/>
              <a:gdLst>
                <a:gd name="T0" fmla="*/ 385 w 590"/>
                <a:gd name="T1" fmla="*/ 169 h 584"/>
                <a:gd name="T2" fmla="*/ 313 w 590"/>
                <a:gd name="T3" fmla="*/ 59 h 584"/>
                <a:gd name="T4" fmla="*/ 240 w 590"/>
                <a:gd name="T5" fmla="*/ 0 h 584"/>
                <a:gd name="T6" fmla="*/ 153 w 590"/>
                <a:gd name="T7" fmla="*/ 0 h 584"/>
                <a:gd name="T8" fmla="*/ 58 w 590"/>
                <a:gd name="T9" fmla="*/ 37 h 584"/>
                <a:gd name="T10" fmla="*/ 15 w 590"/>
                <a:gd name="T11" fmla="*/ 102 h 584"/>
                <a:gd name="T12" fmla="*/ 0 w 590"/>
                <a:gd name="T13" fmla="*/ 190 h 584"/>
                <a:gd name="T14" fmla="*/ 15 w 590"/>
                <a:gd name="T15" fmla="*/ 307 h 584"/>
                <a:gd name="T16" fmla="*/ 72 w 590"/>
                <a:gd name="T17" fmla="*/ 438 h 584"/>
                <a:gd name="T18" fmla="*/ 175 w 590"/>
                <a:gd name="T19" fmla="*/ 526 h 584"/>
                <a:gd name="T20" fmla="*/ 254 w 590"/>
                <a:gd name="T21" fmla="*/ 570 h 584"/>
                <a:gd name="T22" fmla="*/ 335 w 590"/>
                <a:gd name="T23" fmla="*/ 584 h 584"/>
                <a:gd name="T24" fmla="*/ 400 w 590"/>
                <a:gd name="T25" fmla="*/ 563 h 584"/>
                <a:gd name="T26" fmla="*/ 436 w 590"/>
                <a:gd name="T27" fmla="*/ 526 h 584"/>
                <a:gd name="T28" fmla="*/ 459 w 590"/>
                <a:gd name="T29" fmla="*/ 438 h 584"/>
                <a:gd name="T30" fmla="*/ 452 w 590"/>
                <a:gd name="T31" fmla="*/ 336 h 584"/>
                <a:gd name="T32" fmla="*/ 429 w 590"/>
                <a:gd name="T33" fmla="*/ 249 h 584"/>
                <a:gd name="T34" fmla="*/ 574 w 590"/>
                <a:gd name="T35" fmla="*/ 169 h 584"/>
                <a:gd name="T36" fmla="*/ 590 w 590"/>
                <a:gd name="T37" fmla="*/ 133 h 584"/>
                <a:gd name="T38" fmla="*/ 574 w 590"/>
                <a:gd name="T39" fmla="*/ 117 h 584"/>
                <a:gd name="T40" fmla="*/ 414 w 590"/>
                <a:gd name="T41" fmla="*/ 212 h 584"/>
                <a:gd name="T42" fmla="*/ 385 w 590"/>
                <a:gd name="T43" fmla="*/ 16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" h="584">
                  <a:moveTo>
                    <a:pt x="385" y="169"/>
                  </a:moveTo>
                  <a:lnTo>
                    <a:pt x="313" y="59"/>
                  </a:lnTo>
                  <a:lnTo>
                    <a:pt x="240" y="0"/>
                  </a:lnTo>
                  <a:lnTo>
                    <a:pt x="153" y="0"/>
                  </a:lnTo>
                  <a:lnTo>
                    <a:pt x="58" y="37"/>
                  </a:lnTo>
                  <a:lnTo>
                    <a:pt x="15" y="102"/>
                  </a:lnTo>
                  <a:lnTo>
                    <a:pt x="0" y="190"/>
                  </a:lnTo>
                  <a:lnTo>
                    <a:pt x="15" y="307"/>
                  </a:lnTo>
                  <a:lnTo>
                    <a:pt x="72" y="438"/>
                  </a:lnTo>
                  <a:lnTo>
                    <a:pt x="175" y="526"/>
                  </a:lnTo>
                  <a:lnTo>
                    <a:pt x="254" y="570"/>
                  </a:lnTo>
                  <a:lnTo>
                    <a:pt x="335" y="584"/>
                  </a:lnTo>
                  <a:lnTo>
                    <a:pt x="400" y="563"/>
                  </a:lnTo>
                  <a:lnTo>
                    <a:pt x="436" y="526"/>
                  </a:lnTo>
                  <a:lnTo>
                    <a:pt x="459" y="438"/>
                  </a:lnTo>
                  <a:lnTo>
                    <a:pt x="452" y="336"/>
                  </a:lnTo>
                  <a:lnTo>
                    <a:pt x="429" y="249"/>
                  </a:lnTo>
                  <a:lnTo>
                    <a:pt x="574" y="169"/>
                  </a:lnTo>
                  <a:lnTo>
                    <a:pt x="590" y="133"/>
                  </a:lnTo>
                  <a:lnTo>
                    <a:pt x="574" y="117"/>
                  </a:lnTo>
                  <a:lnTo>
                    <a:pt x="414" y="212"/>
                  </a:lnTo>
                  <a:lnTo>
                    <a:pt x="385" y="169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10B969B-78A5-4FFB-B7FF-8F6CCAC8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78288" y="5009615"/>
              <a:ext cx="283608" cy="578602"/>
            </a:xfrm>
            <a:custGeom>
              <a:avLst/>
              <a:gdLst>
                <a:gd name="T0" fmla="*/ 146 w 525"/>
                <a:gd name="T1" fmla="*/ 1102 h 1306"/>
                <a:gd name="T2" fmla="*/ 50 w 525"/>
                <a:gd name="T3" fmla="*/ 1174 h 1306"/>
                <a:gd name="T4" fmla="*/ 22 w 525"/>
                <a:gd name="T5" fmla="*/ 1197 h 1306"/>
                <a:gd name="T6" fmla="*/ 0 w 525"/>
                <a:gd name="T7" fmla="*/ 1248 h 1306"/>
                <a:gd name="T8" fmla="*/ 29 w 525"/>
                <a:gd name="T9" fmla="*/ 1298 h 1306"/>
                <a:gd name="T10" fmla="*/ 58 w 525"/>
                <a:gd name="T11" fmla="*/ 1306 h 1306"/>
                <a:gd name="T12" fmla="*/ 146 w 525"/>
                <a:gd name="T13" fmla="*/ 1277 h 1306"/>
                <a:gd name="T14" fmla="*/ 277 w 525"/>
                <a:gd name="T15" fmla="*/ 1174 h 1306"/>
                <a:gd name="T16" fmla="*/ 394 w 525"/>
                <a:gd name="T17" fmla="*/ 1052 h 1306"/>
                <a:gd name="T18" fmla="*/ 518 w 525"/>
                <a:gd name="T19" fmla="*/ 912 h 1306"/>
                <a:gd name="T20" fmla="*/ 525 w 525"/>
                <a:gd name="T21" fmla="*/ 854 h 1306"/>
                <a:gd name="T22" fmla="*/ 525 w 525"/>
                <a:gd name="T23" fmla="*/ 694 h 1306"/>
                <a:gd name="T24" fmla="*/ 489 w 525"/>
                <a:gd name="T25" fmla="*/ 446 h 1306"/>
                <a:gd name="T26" fmla="*/ 511 w 525"/>
                <a:gd name="T27" fmla="*/ 300 h 1306"/>
                <a:gd name="T28" fmla="*/ 525 w 525"/>
                <a:gd name="T29" fmla="*/ 241 h 1306"/>
                <a:gd name="T30" fmla="*/ 503 w 525"/>
                <a:gd name="T31" fmla="*/ 212 h 1306"/>
                <a:gd name="T32" fmla="*/ 452 w 525"/>
                <a:gd name="T33" fmla="*/ 183 h 1306"/>
                <a:gd name="T34" fmla="*/ 415 w 525"/>
                <a:gd name="T35" fmla="*/ 161 h 1306"/>
                <a:gd name="T36" fmla="*/ 437 w 525"/>
                <a:gd name="T37" fmla="*/ 30 h 1306"/>
                <a:gd name="T38" fmla="*/ 423 w 525"/>
                <a:gd name="T39" fmla="*/ 0 h 1306"/>
                <a:gd name="T40" fmla="*/ 394 w 525"/>
                <a:gd name="T41" fmla="*/ 8 h 1306"/>
                <a:gd name="T42" fmla="*/ 379 w 525"/>
                <a:gd name="T43" fmla="*/ 176 h 1306"/>
                <a:gd name="T44" fmla="*/ 365 w 525"/>
                <a:gd name="T45" fmla="*/ 219 h 1306"/>
                <a:gd name="T46" fmla="*/ 358 w 525"/>
                <a:gd name="T47" fmla="*/ 248 h 1306"/>
                <a:gd name="T48" fmla="*/ 299 w 525"/>
                <a:gd name="T49" fmla="*/ 226 h 1306"/>
                <a:gd name="T50" fmla="*/ 255 w 525"/>
                <a:gd name="T51" fmla="*/ 226 h 1306"/>
                <a:gd name="T52" fmla="*/ 255 w 525"/>
                <a:gd name="T53" fmla="*/ 255 h 1306"/>
                <a:gd name="T54" fmla="*/ 284 w 525"/>
                <a:gd name="T55" fmla="*/ 278 h 1306"/>
                <a:gd name="T56" fmla="*/ 336 w 525"/>
                <a:gd name="T57" fmla="*/ 278 h 1306"/>
                <a:gd name="T58" fmla="*/ 372 w 525"/>
                <a:gd name="T59" fmla="*/ 307 h 1306"/>
                <a:gd name="T60" fmla="*/ 401 w 525"/>
                <a:gd name="T61" fmla="*/ 358 h 1306"/>
                <a:gd name="T62" fmla="*/ 430 w 525"/>
                <a:gd name="T63" fmla="*/ 438 h 1306"/>
                <a:gd name="T64" fmla="*/ 452 w 525"/>
                <a:gd name="T65" fmla="*/ 599 h 1306"/>
                <a:gd name="T66" fmla="*/ 452 w 525"/>
                <a:gd name="T67" fmla="*/ 744 h 1306"/>
                <a:gd name="T68" fmla="*/ 437 w 525"/>
                <a:gd name="T69" fmla="*/ 861 h 1306"/>
                <a:gd name="T70" fmla="*/ 408 w 525"/>
                <a:gd name="T71" fmla="*/ 912 h 1306"/>
                <a:gd name="T72" fmla="*/ 306 w 525"/>
                <a:gd name="T73" fmla="*/ 985 h 1306"/>
                <a:gd name="T74" fmla="*/ 196 w 525"/>
                <a:gd name="T75" fmla="*/ 1052 h 1306"/>
                <a:gd name="T76" fmla="*/ 146 w 525"/>
                <a:gd name="T77" fmla="*/ 1102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5" h="1306">
                  <a:moveTo>
                    <a:pt x="146" y="1102"/>
                  </a:moveTo>
                  <a:lnTo>
                    <a:pt x="50" y="1174"/>
                  </a:lnTo>
                  <a:lnTo>
                    <a:pt x="22" y="1197"/>
                  </a:lnTo>
                  <a:lnTo>
                    <a:pt x="0" y="1248"/>
                  </a:lnTo>
                  <a:lnTo>
                    <a:pt x="29" y="1298"/>
                  </a:lnTo>
                  <a:lnTo>
                    <a:pt x="58" y="1306"/>
                  </a:lnTo>
                  <a:lnTo>
                    <a:pt x="146" y="1277"/>
                  </a:lnTo>
                  <a:lnTo>
                    <a:pt x="277" y="1174"/>
                  </a:lnTo>
                  <a:lnTo>
                    <a:pt x="394" y="1052"/>
                  </a:lnTo>
                  <a:lnTo>
                    <a:pt x="518" y="912"/>
                  </a:lnTo>
                  <a:lnTo>
                    <a:pt x="525" y="854"/>
                  </a:lnTo>
                  <a:lnTo>
                    <a:pt x="525" y="694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1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8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6"/>
                  </a:lnTo>
                  <a:lnTo>
                    <a:pt x="255" y="226"/>
                  </a:lnTo>
                  <a:lnTo>
                    <a:pt x="255" y="255"/>
                  </a:lnTo>
                  <a:lnTo>
                    <a:pt x="284" y="278"/>
                  </a:lnTo>
                  <a:lnTo>
                    <a:pt x="336" y="278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8"/>
                  </a:lnTo>
                  <a:lnTo>
                    <a:pt x="452" y="599"/>
                  </a:lnTo>
                  <a:lnTo>
                    <a:pt x="452" y="744"/>
                  </a:lnTo>
                  <a:lnTo>
                    <a:pt x="437" y="861"/>
                  </a:lnTo>
                  <a:lnTo>
                    <a:pt x="408" y="912"/>
                  </a:lnTo>
                  <a:lnTo>
                    <a:pt x="306" y="985"/>
                  </a:lnTo>
                  <a:lnTo>
                    <a:pt x="196" y="1052"/>
                  </a:lnTo>
                  <a:lnTo>
                    <a:pt x="146" y="1102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BA75FD97-AEAE-4153-BBB2-3B45827A9B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49410" y="5543096"/>
              <a:ext cx="256058" cy="347692"/>
            </a:xfrm>
            <a:custGeom>
              <a:avLst/>
              <a:gdLst>
                <a:gd name="T0" fmla="*/ 475 w 475"/>
                <a:gd name="T1" fmla="*/ 21 h 787"/>
                <a:gd name="T2" fmla="*/ 423 w 475"/>
                <a:gd name="T3" fmla="*/ 0 h 787"/>
                <a:gd name="T4" fmla="*/ 313 w 475"/>
                <a:gd name="T5" fmla="*/ 7 h 787"/>
                <a:gd name="T6" fmla="*/ 218 w 475"/>
                <a:gd name="T7" fmla="*/ 80 h 787"/>
                <a:gd name="T8" fmla="*/ 79 w 475"/>
                <a:gd name="T9" fmla="*/ 233 h 787"/>
                <a:gd name="T10" fmla="*/ 7 w 475"/>
                <a:gd name="T11" fmla="*/ 357 h 787"/>
                <a:gd name="T12" fmla="*/ 0 w 475"/>
                <a:gd name="T13" fmla="*/ 401 h 787"/>
                <a:gd name="T14" fmla="*/ 36 w 475"/>
                <a:gd name="T15" fmla="*/ 482 h 787"/>
                <a:gd name="T16" fmla="*/ 115 w 475"/>
                <a:gd name="T17" fmla="*/ 518 h 787"/>
                <a:gd name="T18" fmla="*/ 218 w 475"/>
                <a:gd name="T19" fmla="*/ 561 h 787"/>
                <a:gd name="T20" fmla="*/ 299 w 475"/>
                <a:gd name="T21" fmla="*/ 583 h 787"/>
                <a:gd name="T22" fmla="*/ 335 w 475"/>
                <a:gd name="T23" fmla="*/ 620 h 787"/>
                <a:gd name="T24" fmla="*/ 313 w 475"/>
                <a:gd name="T25" fmla="*/ 671 h 787"/>
                <a:gd name="T26" fmla="*/ 255 w 475"/>
                <a:gd name="T27" fmla="*/ 730 h 787"/>
                <a:gd name="T28" fmla="*/ 182 w 475"/>
                <a:gd name="T29" fmla="*/ 737 h 787"/>
                <a:gd name="T30" fmla="*/ 131 w 475"/>
                <a:gd name="T31" fmla="*/ 714 h 787"/>
                <a:gd name="T32" fmla="*/ 101 w 475"/>
                <a:gd name="T33" fmla="*/ 737 h 787"/>
                <a:gd name="T34" fmla="*/ 108 w 475"/>
                <a:gd name="T35" fmla="*/ 766 h 787"/>
                <a:gd name="T36" fmla="*/ 167 w 475"/>
                <a:gd name="T37" fmla="*/ 787 h 787"/>
                <a:gd name="T38" fmla="*/ 255 w 475"/>
                <a:gd name="T39" fmla="*/ 787 h 787"/>
                <a:gd name="T40" fmla="*/ 335 w 475"/>
                <a:gd name="T41" fmla="*/ 766 h 787"/>
                <a:gd name="T42" fmla="*/ 379 w 475"/>
                <a:gd name="T43" fmla="*/ 737 h 787"/>
                <a:gd name="T44" fmla="*/ 408 w 475"/>
                <a:gd name="T45" fmla="*/ 685 h 787"/>
                <a:gd name="T46" fmla="*/ 423 w 475"/>
                <a:gd name="T47" fmla="*/ 627 h 787"/>
                <a:gd name="T48" fmla="*/ 387 w 475"/>
                <a:gd name="T49" fmla="*/ 575 h 787"/>
                <a:gd name="T50" fmla="*/ 299 w 475"/>
                <a:gd name="T51" fmla="*/ 539 h 787"/>
                <a:gd name="T52" fmla="*/ 196 w 475"/>
                <a:gd name="T53" fmla="*/ 510 h 787"/>
                <a:gd name="T54" fmla="*/ 108 w 475"/>
                <a:gd name="T55" fmla="*/ 460 h 787"/>
                <a:gd name="T56" fmla="*/ 87 w 475"/>
                <a:gd name="T57" fmla="*/ 415 h 787"/>
                <a:gd name="T58" fmla="*/ 101 w 475"/>
                <a:gd name="T59" fmla="*/ 336 h 787"/>
                <a:gd name="T60" fmla="*/ 167 w 475"/>
                <a:gd name="T61" fmla="*/ 233 h 787"/>
                <a:gd name="T62" fmla="*/ 248 w 475"/>
                <a:gd name="T63" fmla="*/ 174 h 787"/>
                <a:gd name="T64" fmla="*/ 372 w 475"/>
                <a:gd name="T65" fmla="*/ 131 h 787"/>
                <a:gd name="T66" fmla="*/ 475 w 475"/>
                <a:gd name="T67" fmla="*/ 109 h 787"/>
                <a:gd name="T68" fmla="*/ 475 w 475"/>
                <a:gd name="T69" fmla="*/ 50 h 787"/>
                <a:gd name="T70" fmla="*/ 475 w 475"/>
                <a:gd name="T71" fmla="*/ 2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5" h="787">
                  <a:moveTo>
                    <a:pt x="475" y="21"/>
                  </a:moveTo>
                  <a:lnTo>
                    <a:pt x="423" y="0"/>
                  </a:lnTo>
                  <a:lnTo>
                    <a:pt x="313" y="7"/>
                  </a:lnTo>
                  <a:lnTo>
                    <a:pt x="218" y="80"/>
                  </a:lnTo>
                  <a:lnTo>
                    <a:pt x="79" y="233"/>
                  </a:lnTo>
                  <a:lnTo>
                    <a:pt x="7" y="357"/>
                  </a:lnTo>
                  <a:lnTo>
                    <a:pt x="0" y="401"/>
                  </a:lnTo>
                  <a:lnTo>
                    <a:pt x="36" y="482"/>
                  </a:lnTo>
                  <a:lnTo>
                    <a:pt x="115" y="518"/>
                  </a:lnTo>
                  <a:lnTo>
                    <a:pt x="218" y="561"/>
                  </a:lnTo>
                  <a:lnTo>
                    <a:pt x="299" y="583"/>
                  </a:lnTo>
                  <a:lnTo>
                    <a:pt x="335" y="620"/>
                  </a:lnTo>
                  <a:lnTo>
                    <a:pt x="313" y="671"/>
                  </a:lnTo>
                  <a:lnTo>
                    <a:pt x="255" y="730"/>
                  </a:lnTo>
                  <a:lnTo>
                    <a:pt x="182" y="737"/>
                  </a:lnTo>
                  <a:lnTo>
                    <a:pt x="131" y="714"/>
                  </a:lnTo>
                  <a:lnTo>
                    <a:pt x="101" y="737"/>
                  </a:lnTo>
                  <a:lnTo>
                    <a:pt x="108" y="766"/>
                  </a:lnTo>
                  <a:lnTo>
                    <a:pt x="167" y="787"/>
                  </a:lnTo>
                  <a:lnTo>
                    <a:pt x="255" y="787"/>
                  </a:lnTo>
                  <a:lnTo>
                    <a:pt x="335" y="766"/>
                  </a:lnTo>
                  <a:lnTo>
                    <a:pt x="379" y="737"/>
                  </a:lnTo>
                  <a:lnTo>
                    <a:pt x="408" y="685"/>
                  </a:lnTo>
                  <a:lnTo>
                    <a:pt x="423" y="627"/>
                  </a:lnTo>
                  <a:lnTo>
                    <a:pt x="387" y="575"/>
                  </a:lnTo>
                  <a:lnTo>
                    <a:pt x="299" y="539"/>
                  </a:lnTo>
                  <a:lnTo>
                    <a:pt x="196" y="510"/>
                  </a:lnTo>
                  <a:lnTo>
                    <a:pt x="108" y="460"/>
                  </a:lnTo>
                  <a:lnTo>
                    <a:pt x="87" y="415"/>
                  </a:lnTo>
                  <a:lnTo>
                    <a:pt x="101" y="336"/>
                  </a:lnTo>
                  <a:lnTo>
                    <a:pt x="167" y="233"/>
                  </a:lnTo>
                  <a:lnTo>
                    <a:pt x="248" y="174"/>
                  </a:lnTo>
                  <a:lnTo>
                    <a:pt x="372" y="131"/>
                  </a:lnTo>
                  <a:lnTo>
                    <a:pt x="475" y="109"/>
                  </a:lnTo>
                  <a:lnTo>
                    <a:pt x="475" y="50"/>
                  </a:lnTo>
                  <a:lnTo>
                    <a:pt x="475" y="21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8D383FE-6893-42DE-A7A1-2D4F306EF7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656556" y="5527171"/>
              <a:ext cx="239852" cy="428643"/>
            </a:xfrm>
            <a:custGeom>
              <a:avLst/>
              <a:gdLst>
                <a:gd name="T0" fmla="*/ 386 w 444"/>
                <a:gd name="T1" fmla="*/ 305 h 969"/>
                <a:gd name="T2" fmla="*/ 342 w 444"/>
                <a:gd name="T3" fmla="*/ 124 h 969"/>
                <a:gd name="T4" fmla="*/ 291 w 444"/>
                <a:gd name="T5" fmla="*/ 36 h 969"/>
                <a:gd name="T6" fmla="*/ 182 w 444"/>
                <a:gd name="T7" fmla="*/ 0 h 969"/>
                <a:gd name="T8" fmla="*/ 72 w 444"/>
                <a:gd name="T9" fmla="*/ 14 h 969"/>
                <a:gd name="T10" fmla="*/ 21 w 444"/>
                <a:gd name="T11" fmla="*/ 109 h 969"/>
                <a:gd name="T12" fmla="*/ 29 w 444"/>
                <a:gd name="T13" fmla="*/ 226 h 969"/>
                <a:gd name="T14" fmla="*/ 57 w 444"/>
                <a:gd name="T15" fmla="*/ 415 h 969"/>
                <a:gd name="T16" fmla="*/ 57 w 444"/>
                <a:gd name="T17" fmla="*/ 582 h 969"/>
                <a:gd name="T18" fmla="*/ 21 w 444"/>
                <a:gd name="T19" fmla="*/ 728 h 969"/>
                <a:gd name="T20" fmla="*/ 0 w 444"/>
                <a:gd name="T21" fmla="*/ 809 h 969"/>
                <a:gd name="T22" fmla="*/ 14 w 444"/>
                <a:gd name="T23" fmla="*/ 881 h 969"/>
                <a:gd name="T24" fmla="*/ 65 w 444"/>
                <a:gd name="T25" fmla="*/ 919 h 969"/>
                <a:gd name="T26" fmla="*/ 131 w 444"/>
                <a:gd name="T27" fmla="*/ 955 h 969"/>
                <a:gd name="T28" fmla="*/ 196 w 444"/>
                <a:gd name="T29" fmla="*/ 969 h 969"/>
                <a:gd name="T30" fmla="*/ 277 w 444"/>
                <a:gd name="T31" fmla="*/ 969 h 969"/>
                <a:gd name="T32" fmla="*/ 372 w 444"/>
                <a:gd name="T33" fmla="*/ 896 h 969"/>
                <a:gd name="T34" fmla="*/ 444 w 444"/>
                <a:gd name="T35" fmla="*/ 743 h 969"/>
                <a:gd name="T36" fmla="*/ 437 w 444"/>
                <a:gd name="T37" fmla="*/ 604 h 969"/>
                <a:gd name="T38" fmla="*/ 394 w 444"/>
                <a:gd name="T39" fmla="*/ 444 h 969"/>
                <a:gd name="T40" fmla="*/ 386 w 444"/>
                <a:gd name="T41" fmla="*/ 305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969">
                  <a:moveTo>
                    <a:pt x="386" y="305"/>
                  </a:moveTo>
                  <a:lnTo>
                    <a:pt x="342" y="124"/>
                  </a:lnTo>
                  <a:lnTo>
                    <a:pt x="291" y="36"/>
                  </a:lnTo>
                  <a:lnTo>
                    <a:pt x="182" y="0"/>
                  </a:lnTo>
                  <a:lnTo>
                    <a:pt x="72" y="14"/>
                  </a:lnTo>
                  <a:lnTo>
                    <a:pt x="21" y="109"/>
                  </a:lnTo>
                  <a:lnTo>
                    <a:pt x="29" y="226"/>
                  </a:lnTo>
                  <a:lnTo>
                    <a:pt x="57" y="415"/>
                  </a:lnTo>
                  <a:lnTo>
                    <a:pt x="57" y="582"/>
                  </a:lnTo>
                  <a:lnTo>
                    <a:pt x="21" y="728"/>
                  </a:lnTo>
                  <a:lnTo>
                    <a:pt x="0" y="809"/>
                  </a:lnTo>
                  <a:lnTo>
                    <a:pt x="14" y="881"/>
                  </a:lnTo>
                  <a:lnTo>
                    <a:pt x="65" y="919"/>
                  </a:lnTo>
                  <a:lnTo>
                    <a:pt x="131" y="955"/>
                  </a:lnTo>
                  <a:lnTo>
                    <a:pt x="196" y="969"/>
                  </a:lnTo>
                  <a:lnTo>
                    <a:pt x="277" y="969"/>
                  </a:lnTo>
                  <a:lnTo>
                    <a:pt x="372" y="896"/>
                  </a:lnTo>
                  <a:lnTo>
                    <a:pt x="444" y="743"/>
                  </a:lnTo>
                  <a:lnTo>
                    <a:pt x="437" y="604"/>
                  </a:lnTo>
                  <a:lnTo>
                    <a:pt x="394" y="444"/>
                  </a:lnTo>
                  <a:lnTo>
                    <a:pt x="386" y="3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50FF216C-C090-4989-ADF9-28E7D202B7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786206" y="5874863"/>
              <a:ext cx="181509" cy="621068"/>
            </a:xfrm>
            <a:custGeom>
              <a:avLst/>
              <a:gdLst>
                <a:gd name="T0" fmla="*/ 322 w 338"/>
                <a:gd name="T1" fmla="*/ 22 h 1402"/>
                <a:gd name="T2" fmla="*/ 235 w 338"/>
                <a:gd name="T3" fmla="*/ 0 h 1402"/>
                <a:gd name="T4" fmla="*/ 183 w 338"/>
                <a:gd name="T5" fmla="*/ 22 h 1402"/>
                <a:gd name="T6" fmla="*/ 162 w 338"/>
                <a:gd name="T7" fmla="*/ 94 h 1402"/>
                <a:gd name="T8" fmla="*/ 183 w 338"/>
                <a:gd name="T9" fmla="*/ 495 h 1402"/>
                <a:gd name="T10" fmla="*/ 183 w 338"/>
                <a:gd name="T11" fmla="*/ 591 h 1402"/>
                <a:gd name="T12" fmla="*/ 154 w 338"/>
                <a:gd name="T13" fmla="*/ 767 h 1402"/>
                <a:gd name="T14" fmla="*/ 147 w 338"/>
                <a:gd name="T15" fmla="*/ 970 h 1402"/>
                <a:gd name="T16" fmla="*/ 162 w 338"/>
                <a:gd name="T17" fmla="*/ 1073 h 1402"/>
                <a:gd name="T18" fmla="*/ 147 w 338"/>
                <a:gd name="T19" fmla="*/ 1130 h 1402"/>
                <a:gd name="T20" fmla="*/ 45 w 338"/>
                <a:gd name="T21" fmla="*/ 1218 h 1402"/>
                <a:gd name="T22" fmla="*/ 0 w 338"/>
                <a:gd name="T23" fmla="*/ 1328 h 1402"/>
                <a:gd name="T24" fmla="*/ 9 w 338"/>
                <a:gd name="T25" fmla="*/ 1364 h 1402"/>
                <a:gd name="T26" fmla="*/ 88 w 338"/>
                <a:gd name="T27" fmla="*/ 1402 h 1402"/>
                <a:gd name="T28" fmla="*/ 110 w 338"/>
                <a:gd name="T29" fmla="*/ 1386 h 1402"/>
                <a:gd name="T30" fmla="*/ 118 w 338"/>
                <a:gd name="T31" fmla="*/ 1321 h 1402"/>
                <a:gd name="T32" fmla="*/ 140 w 338"/>
                <a:gd name="T33" fmla="*/ 1226 h 1402"/>
                <a:gd name="T34" fmla="*/ 176 w 338"/>
                <a:gd name="T35" fmla="*/ 1182 h 1402"/>
                <a:gd name="T36" fmla="*/ 219 w 338"/>
                <a:gd name="T37" fmla="*/ 1153 h 1402"/>
                <a:gd name="T38" fmla="*/ 257 w 338"/>
                <a:gd name="T39" fmla="*/ 1116 h 1402"/>
                <a:gd name="T40" fmla="*/ 264 w 338"/>
                <a:gd name="T41" fmla="*/ 1087 h 1402"/>
                <a:gd name="T42" fmla="*/ 242 w 338"/>
                <a:gd name="T43" fmla="*/ 1051 h 1402"/>
                <a:gd name="T44" fmla="*/ 219 w 338"/>
                <a:gd name="T45" fmla="*/ 1029 h 1402"/>
                <a:gd name="T46" fmla="*/ 205 w 338"/>
                <a:gd name="T47" fmla="*/ 941 h 1402"/>
                <a:gd name="T48" fmla="*/ 219 w 338"/>
                <a:gd name="T49" fmla="*/ 758 h 1402"/>
                <a:gd name="T50" fmla="*/ 271 w 338"/>
                <a:gd name="T51" fmla="*/ 547 h 1402"/>
                <a:gd name="T52" fmla="*/ 322 w 338"/>
                <a:gd name="T53" fmla="*/ 378 h 1402"/>
                <a:gd name="T54" fmla="*/ 338 w 338"/>
                <a:gd name="T55" fmla="*/ 175 h 1402"/>
                <a:gd name="T56" fmla="*/ 322 w 338"/>
                <a:gd name="T57" fmla="*/ 2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" h="1402">
                  <a:moveTo>
                    <a:pt x="322" y="22"/>
                  </a:moveTo>
                  <a:lnTo>
                    <a:pt x="235" y="0"/>
                  </a:lnTo>
                  <a:lnTo>
                    <a:pt x="183" y="22"/>
                  </a:lnTo>
                  <a:lnTo>
                    <a:pt x="162" y="94"/>
                  </a:lnTo>
                  <a:lnTo>
                    <a:pt x="183" y="495"/>
                  </a:lnTo>
                  <a:lnTo>
                    <a:pt x="183" y="591"/>
                  </a:lnTo>
                  <a:lnTo>
                    <a:pt x="154" y="767"/>
                  </a:lnTo>
                  <a:lnTo>
                    <a:pt x="147" y="970"/>
                  </a:lnTo>
                  <a:lnTo>
                    <a:pt x="162" y="1073"/>
                  </a:lnTo>
                  <a:lnTo>
                    <a:pt x="147" y="1130"/>
                  </a:lnTo>
                  <a:lnTo>
                    <a:pt x="45" y="1218"/>
                  </a:lnTo>
                  <a:lnTo>
                    <a:pt x="0" y="1328"/>
                  </a:lnTo>
                  <a:lnTo>
                    <a:pt x="9" y="1364"/>
                  </a:lnTo>
                  <a:lnTo>
                    <a:pt x="88" y="1402"/>
                  </a:lnTo>
                  <a:lnTo>
                    <a:pt x="110" y="1386"/>
                  </a:lnTo>
                  <a:lnTo>
                    <a:pt x="118" y="1321"/>
                  </a:lnTo>
                  <a:lnTo>
                    <a:pt x="140" y="1226"/>
                  </a:lnTo>
                  <a:lnTo>
                    <a:pt x="176" y="1182"/>
                  </a:lnTo>
                  <a:lnTo>
                    <a:pt x="219" y="1153"/>
                  </a:lnTo>
                  <a:lnTo>
                    <a:pt x="257" y="1116"/>
                  </a:lnTo>
                  <a:lnTo>
                    <a:pt x="264" y="1087"/>
                  </a:lnTo>
                  <a:lnTo>
                    <a:pt x="242" y="1051"/>
                  </a:lnTo>
                  <a:lnTo>
                    <a:pt x="219" y="1029"/>
                  </a:lnTo>
                  <a:lnTo>
                    <a:pt x="205" y="941"/>
                  </a:lnTo>
                  <a:lnTo>
                    <a:pt x="219" y="758"/>
                  </a:lnTo>
                  <a:lnTo>
                    <a:pt x="271" y="547"/>
                  </a:lnTo>
                  <a:lnTo>
                    <a:pt x="322" y="378"/>
                  </a:lnTo>
                  <a:lnTo>
                    <a:pt x="338" y="175"/>
                  </a:lnTo>
                  <a:lnTo>
                    <a:pt x="322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F47F135A-AB78-436F-BB2A-7B3E76B4B6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70185" y="5874863"/>
              <a:ext cx="299815" cy="522865"/>
            </a:xfrm>
            <a:custGeom>
              <a:avLst/>
              <a:gdLst>
                <a:gd name="T0" fmla="*/ 182 w 555"/>
                <a:gd name="T1" fmla="*/ 175 h 1182"/>
                <a:gd name="T2" fmla="*/ 168 w 555"/>
                <a:gd name="T3" fmla="*/ 58 h 1182"/>
                <a:gd name="T4" fmla="*/ 103 w 555"/>
                <a:gd name="T5" fmla="*/ 0 h 1182"/>
                <a:gd name="T6" fmla="*/ 8 w 555"/>
                <a:gd name="T7" fmla="*/ 8 h 1182"/>
                <a:gd name="T8" fmla="*/ 0 w 555"/>
                <a:gd name="T9" fmla="*/ 58 h 1182"/>
                <a:gd name="T10" fmla="*/ 8 w 555"/>
                <a:gd name="T11" fmla="*/ 168 h 1182"/>
                <a:gd name="T12" fmla="*/ 58 w 555"/>
                <a:gd name="T13" fmla="*/ 335 h 1182"/>
                <a:gd name="T14" fmla="*/ 96 w 555"/>
                <a:gd name="T15" fmla="*/ 459 h 1182"/>
                <a:gd name="T16" fmla="*/ 139 w 555"/>
                <a:gd name="T17" fmla="*/ 627 h 1182"/>
                <a:gd name="T18" fmla="*/ 153 w 555"/>
                <a:gd name="T19" fmla="*/ 772 h 1182"/>
                <a:gd name="T20" fmla="*/ 153 w 555"/>
                <a:gd name="T21" fmla="*/ 889 h 1182"/>
                <a:gd name="T22" fmla="*/ 132 w 555"/>
                <a:gd name="T23" fmla="*/ 977 h 1182"/>
                <a:gd name="T24" fmla="*/ 110 w 555"/>
                <a:gd name="T25" fmla="*/ 1006 h 1182"/>
                <a:gd name="T26" fmla="*/ 110 w 555"/>
                <a:gd name="T27" fmla="*/ 1035 h 1182"/>
                <a:gd name="T28" fmla="*/ 139 w 555"/>
                <a:gd name="T29" fmla="*/ 1080 h 1182"/>
                <a:gd name="T30" fmla="*/ 189 w 555"/>
                <a:gd name="T31" fmla="*/ 1094 h 1182"/>
                <a:gd name="T32" fmla="*/ 270 w 555"/>
                <a:gd name="T33" fmla="*/ 1094 h 1182"/>
                <a:gd name="T34" fmla="*/ 416 w 555"/>
                <a:gd name="T35" fmla="*/ 1130 h 1182"/>
                <a:gd name="T36" fmla="*/ 459 w 555"/>
                <a:gd name="T37" fmla="*/ 1182 h 1182"/>
                <a:gd name="T38" fmla="*/ 526 w 555"/>
                <a:gd name="T39" fmla="*/ 1152 h 1182"/>
                <a:gd name="T40" fmla="*/ 555 w 555"/>
                <a:gd name="T41" fmla="*/ 1080 h 1182"/>
                <a:gd name="T42" fmla="*/ 526 w 555"/>
                <a:gd name="T43" fmla="*/ 1051 h 1182"/>
                <a:gd name="T44" fmla="*/ 402 w 555"/>
                <a:gd name="T45" fmla="*/ 1035 h 1182"/>
                <a:gd name="T46" fmla="*/ 263 w 555"/>
                <a:gd name="T47" fmla="*/ 1035 h 1182"/>
                <a:gd name="T48" fmla="*/ 204 w 555"/>
                <a:gd name="T49" fmla="*/ 1028 h 1182"/>
                <a:gd name="T50" fmla="*/ 189 w 555"/>
                <a:gd name="T51" fmla="*/ 985 h 1182"/>
                <a:gd name="T52" fmla="*/ 204 w 555"/>
                <a:gd name="T53" fmla="*/ 904 h 1182"/>
                <a:gd name="T54" fmla="*/ 213 w 555"/>
                <a:gd name="T55" fmla="*/ 765 h 1182"/>
                <a:gd name="T56" fmla="*/ 197 w 555"/>
                <a:gd name="T57" fmla="*/ 612 h 1182"/>
                <a:gd name="T58" fmla="*/ 175 w 555"/>
                <a:gd name="T59" fmla="*/ 409 h 1182"/>
                <a:gd name="T60" fmla="*/ 182 w 555"/>
                <a:gd name="T61" fmla="*/ 233 h 1182"/>
                <a:gd name="T62" fmla="*/ 182 w 555"/>
                <a:gd name="T63" fmla="*/ 175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5" h="1182">
                  <a:moveTo>
                    <a:pt x="182" y="175"/>
                  </a:moveTo>
                  <a:lnTo>
                    <a:pt x="168" y="58"/>
                  </a:lnTo>
                  <a:lnTo>
                    <a:pt x="103" y="0"/>
                  </a:lnTo>
                  <a:lnTo>
                    <a:pt x="8" y="8"/>
                  </a:lnTo>
                  <a:lnTo>
                    <a:pt x="0" y="58"/>
                  </a:lnTo>
                  <a:lnTo>
                    <a:pt x="8" y="168"/>
                  </a:lnTo>
                  <a:lnTo>
                    <a:pt x="58" y="335"/>
                  </a:lnTo>
                  <a:lnTo>
                    <a:pt x="96" y="459"/>
                  </a:lnTo>
                  <a:lnTo>
                    <a:pt x="139" y="627"/>
                  </a:lnTo>
                  <a:lnTo>
                    <a:pt x="153" y="772"/>
                  </a:lnTo>
                  <a:lnTo>
                    <a:pt x="153" y="889"/>
                  </a:lnTo>
                  <a:lnTo>
                    <a:pt x="132" y="977"/>
                  </a:lnTo>
                  <a:lnTo>
                    <a:pt x="110" y="1006"/>
                  </a:lnTo>
                  <a:lnTo>
                    <a:pt x="110" y="1035"/>
                  </a:lnTo>
                  <a:lnTo>
                    <a:pt x="139" y="1080"/>
                  </a:lnTo>
                  <a:lnTo>
                    <a:pt x="189" y="1094"/>
                  </a:lnTo>
                  <a:lnTo>
                    <a:pt x="270" y="1094"/>
                  </a:lnTo>
                  <a:lnTo>
                    <a:pt x="416" y="1130"/>
                  </a:lnTo>
                  <a:lnTo>
                    <a:pt x="459" y="1182"/>
                  </a:lnTo>
                  <a:lnTo>
                    <a:pt x="526" y="1152"/>
                  </a:lnTo>
                  <a:lnTo>
                    <a:pt x="555" y="1080"/>
                  </a:lnTo>
                  <a:lnTo>
                    <a:pt x="526" y="1051"/>
                  </a:lnTo>
                  <a:lnTo>
                    <a:pt x="402" y="1035"/>
                  </a:lnTo>
                  <a:lnTo>
                    <a:pt x="263" y="1035"/>
                  </a:lnTo>
                  <a:lnTo>
                    <a:pt x="204" y="1028"/>
                  </a:lnTo>
                  <a:lnTo>
                    <a:pt x="189" y="985"/>
                  </a:lnTo>
                  <a:lnTo>
                    <a:pt x="204" y="904"/>
                  </a:lnTo>
                  <a:lnTo>
                    <a:pt x="213" y="765"/>
                  </a:lnTo>
                  <a:lnTo>
                    <a:pt x="197" y="612"/>
                  </a:lnTo>
                  <a:lnTo>
                    <a:pt x="175" y="409"/>
                  </a:lnTo>
                  <a:lnTo>
                    <a:pt x="182" y="233"/>
                  </a:lnTo>
                  <a:lnTo>
                    <a:pt x="182" y="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/>
              <p:nvPr/>
            </p:nvSpPr>
            <p:spPr>
              <a:xfrm>
                <a:off x="3392224" y="1501091"/>
                <a:ext cx="2853350" cy="2857119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Si valuta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sSub>
                          <m:sSubPr>
                            <m:ctrlP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𝑟𝑖𝑓</m:t>
                            </m:r>
                          </m:sub>
                        </m:sSub>
                      </m:den>
                    </m:f>
                    <m:r>
                      <a:rPr lang="it-IT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Ricordiamo, infatti, che in tal caso tutti i corpi possono essere studiati come corpi semi-infiniti.</a:t>
                </a:r>
              </a:p>
            </p:txBody>
          </p:sp>
        </mc:Choice>
        <mc:Fallback xmlns="">
          <p:sp>
            <p:nvSpPr>
              <p:cNvPr id="29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24" y="1501091"/>
                <a:ext cx="2853350" cy="2857119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2359742" y="4547789"/>
            <a:ext cx="529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Viene rispettata l’ipotesi di corpo semi-infinito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-216818" y="3618450"/>
                <a:ext cx="4168719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=0.46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≪30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6818" y="3618450"/>
                <a:ext cx="4168719" cy="427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4931788" y="3710599"/>
                <a:ext cx="4168719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𝑎𝑙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≪30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88" y="3710599"/>
                <a:ext cx="4168719" cy="427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795103" y="2655385"/>
                <a:ext cx="2597121" cy="369332"/>
              </a:xfrm>
              <a:prstGeom prst="rect">
                <a:avLst/>
              </a:prstGeom>
              <a:ln w="28575">
                <a:solidFill>
                  <a:srgbClr val="FF99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=1.35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03" y="2655385"/>
                <a:ext cx="25971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99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5620569" y="2655385"/>
                <a:ext cx="2559932" cy="369332"/>
              </a:xfrm>
              <a:prstGeom prst="rect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69" y="2655385"/>
                <a:ext cx="25599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1516290" y="2116806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9900"/>
                </a:solidFill>
              </a:rPr>
              <a:t>Marmo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962568" y="2116806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</a:rPr>
              <a:t>Alluminio</a:t>
            </a:r>
          </a:p>
        </p:txBody>
      </p:sp>
    </p:spTree>
    <p:extLst>
      <p:ext uri="{BB962C8B-B14F-4D97-AF65-F5344CB8AC3E}">
        <p14:creationId xmlns:p14="http://schemas.microsoft.com/office/powerpoint/2010/main" val="3990617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5" grpId="0"/>
      <p:bldP spid="2" grpId="0"/>
      <p:bldP spid="21" grpId="0"/>
      <p:bldP spid="3" grpId="0" animBg="1"/>
      <p:bldP spid="24" grpId="0" animBg="1"/>
      <p:bldP spid="6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2"/>
          <a:srcRect l="1461" t="39379" r="5859" b="52306"/>
          <a:stretch/>
        </p:blipFill>
        <p:spPr>
          <a:xfrm>
            <a:off x="0" y="2926986"/>
            <a:ext cx="12032758" cy="607273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2"/>
          <a:srcRect l="1461" t="49319" r="5859" b="42939"/>
          <a:stretch/>
        </p:blipFill>
        <p:spPr>
          <a:xfrm>
            <a:off x="0" y="3620354"/>
            <a:ext cx="12217693" cy="574082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/>
          <a:srcRect l="1461" t="57826" r="12195" b="36451"/>
          <a:stretch/>
        </p:blipFill>
        <p:spPr>
          <a:xfrm>
            <a:off x="0" y="4127299"/>
            <a:ext cx="11926529" cy="444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670560" y="4967718"/>
                <a:ext cx="207300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40−0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76.9−0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=0.52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60" y="4967718"/>
                <a:ext cx="2073003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4341270" y="873757"/>
                <a:ext cx="2731582" cy="62235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𝑒𝑟𝑓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70" y="873757"/>
                <a:ext cx="2731582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840407" y="1770711"/>
                <a:ext cx="2919902" cy="622350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𝑒𝑟𝑓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07" y="1770711"/>
                <a:ext cx="2919902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99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7441335" y="1770711"/>
                <a:ext cx="2919902" cy="62235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𝑒𝑟𝑓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𝑎𝑙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335" y="1770711"/>
                <a:ext cx="2919902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585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2"/>
          <a:srcRect t="15384" r="46220" b="32933"/>
          <a:stretch/>
        </p:blipFill>
        <p:spPr>
          <a:xfrm>
            <a:off x="727255" y="875837"/>
            <a:ext cx="9835299" cy="531671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61884" y="5732206"/>
            <a:ext cx="943897" cy="33429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flipH="1">
            <a:off x="2202426" y="5860025"/>
            <a:ext cx="432619" cy="1769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831690" y="5702708"/>
            <a:ext cx="943897" cy="33429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511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1150" t="64593" r="12200" b="28968"/>
          <a:stretch/>
        </p:blipFill>
        <p:spPr>
          <a:xfrm>
            <a:off x="462114" y="883485"/>
            <a:ext cx="10663439" cy="44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2094173" y="1992374"/>
                <a:ext cx="2572095" cy="622350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.52=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𝑒𝑟𝑓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173" y="1992374"/>
                <a:ext cx="2572095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99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516750" y="1992373"/>
                <a:ext cx="2645345" cy="62235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0.52=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𝑒𝑟𝑓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𝑎𝑙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750" y="1992373"/>
                <a:ext cx="2645345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622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-1958" t="25039" r="44923" b="328"/>
          <a:stretch/>
        </p:blipFill>
        <p:spPr>
          <a:xfrm>
            <a:off x="0" y="1706904"/>
            <a:ext cx="6284630" cy="40993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61667" t="59761" r="9892" b="24541"/>
          <a:stretch/>
        </p:blipFill>
        <p:spPr>
          <a:xfrm>
            <a:off x="6623901" y="4354271"/>
            <a:ext cx="5201265" cy="1553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7578345" y="1398910"/>
                <a:ext cx="3292376" cy="618567"/>
              </a:xfrm>
              <a:prstGeom prst="rect">
                <a:avLst/>
              </a:prstGeom>
              <a:ln w="28575">
                <a:solidFill>
                  <a:srgbClr val="FF99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 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345" y="1398910"/>
                <a:ext cx="3292376" cy="618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99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7631764" y="2841883"/>
                <a:ext cx="3312756" cy="618567"/>
              </a:xfrm>
              <a:prstGeom prst="rect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𝑎𝑙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𝑎𝑙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 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64" y="2841883"/>
                <a:ext cx="3312756" cy="618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5840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293" y="912722"/>
            <a:ext cx="9122707" cy="4578792"/>
          </a:xfrm>
          <a:prstGeom prst="rect">
            <a:avLst/>
          </a:prstGeom>
        </p:spPr>
      </p:pic>
      <p:grpSp>
        <p:nvGrpSpPr>
          <p:cNvPr id="12" name="Gruppo 167">
            <a:extLst>
              <a:ext uri="{FF2B5EF4-FFF2-40B4-BE49-F238E27FC236}">
                <a16:creationId xmlns:a16="http://schemas.microsoft.com/office/drawing/2014/main" id="{3E7621AB-1027-4C04-8119-ED10F892C11E}"/>
              </a:ext>
            </a:extLst>
          </p:cNvPr>
          <p:cNvGrpSpPr/>
          <p:nvPr/>
        </p:nvGrpSpPr>
        <p:grpSpPr>
          <a:xfrm flipH="1">
            <a:off x="234382" y="4551627"/>
            <a:ext cx="780867" cy="1701408"/>
            <a:chOff x="11470185" y="5009615"/>
            <a:chExt cx="635283" cy="1486316"/>
          </a:xfrm>
          <a:solidFill>
            <a:schemeClr val="bg1">
              <a:lumMod val="50000"/>
            </a:schemeClr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EA2A1C-DB2A-4A18-8719-171797FC82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672762" y="5255123"/>
              <a:ext cx="317642" cy="258778"/>
            </a:xfrm>
            <a:custGeom>
              <a:avLst/>
              <a:gdLst>
                <a:gd name="T0" fmla="*/ 385 w 590"/>
                <a:gd name="T1" fmla="*/ 169 h 584"/>
                <a:gd name="T2" fmla="*/ 313 w 590"/>
                <a:gd name="T3" fmla="*/ 59 h 584"/>
                <a:gd name="T4" fmla="*/ 240 w 590"/>
                <a:gd name="T5" fmla="*/ 0 h 584"/>
                <a:gd name="T6" fmla="*/ 153 w 590"/>
                <a:gd name="T7" fmla="*/ 0 h 584"/>
                <a:gd name="T8" fmla="*/ 58 w 590"/>
                <a:gd name="T9" fmla="*/ 37 h 584"/>
                <a:gd name="T10" fmla="*/ 15 w 590"/>
                <a:gd name="T11" fmla="*/ 102 h 584"/>
                <a:gd name="T12" fmla="*/ 0 w 590"/>
                <a:gd name="T13" fmla="*/ 190 h 584"/>
                <a:gd name="T14" fmla="*/ 15 w 590"/>
                <a:gd name="T15" fmla="*/ 307 h 584"/>
                <a:gd name="T16" fmla="*/ 72 w 590"/>
                <a:gd name="T17" fmla="*/ 438 h 584"/>
                <a:gd name="T18" fmla="*/ 175 w 590"/>
                <a:gd name="T19" fmla="*/ 526 h 584"/>
                <a:gd name="T20" fmla="*/ 254 w 590"/>
                <a:gd name="T21" fmla="*/ 570 h 584"/>
                <a:gd name="T22" fmla="*/ 335 w 590"/>
                <a:gd name="T23" fmla="*/ 584 h 584"/>
                <a:gd name="T24" fmla="*/ 400 w 590"/>
                <a:gd name="T25" fmla="*/ 563 h 584"/>
                <a:gd name="T26" fmla="*/ 436 w 590"/>
                <a:gd name="T27" fmla="*/ 526 h 584"/>
                <a:gd name="T28" fmla="*/ 459 w 590"/>
                <a:gd name="T29" fmla="*/ 438 h 584"/>
                <a:gd name="T30" fmla="*/ 452 w 590"/>
                <a:gd name="T31" fmla="*/ 336 h 584"/>
                <a:gd name="T32" fmla="*/ 429 w 590"/>
                <a:gd name="T33" fmla="*/ 249 h 584"/>
                <a:gd name="T34" fmla="*/ 574 w 590"/>
                <a:gd name="T35" fmla="*/ 169 h 584"/>
                <a:gd name="T36" fmla="*/ 590 w 590"/>
                <a:gd name="T37" fmla="*/ 133 h 584"/>
                <a:gd name="T38" fmla="*/ 574 w 590"/>
                <a:gd name="T39" fmla="*/ 117 h 584"/>
                <a:gd name="T40" fmla="*/ 414 w 590"/>
                <a:gd name="T41" fmla="*/ 212 h 584"/>
                <a:gd name="T42" fmla="*/ 385 w 590"/>
                <a:gd name="T43" fmla="*/ 16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" h="584">
                  <a:moveTo>
                    <a:pt x="385" y="169"/>
                  </a:moveTo>
                  <a:lnTo>
                    <a:pt x="313" y="59"/>
                  </a:lnTo>
                  <a:lnTo>
                    <a:pt x="240" y="0"/>
                  </a:lnTo>
                  <a:lnTo>
                    <a:pt x="153" y="0"/>
                  </a:lnTo>
                  <a:lnTo>
                    <a:pt x="58" y="37"/>
                  </a:lnTo>
                  <a:lnTo>
                    <a:pt x="15" y="102"/>
                  </a:lnTo>
                  <a:lnTo>
                    <a:pt x="0" y="190"/>
                  </a:lnTo>
                  <a:lnTo>
                    <a:pt x="15" y="307"/>
                  </a:lnTo>
                  <a:lnTo>
                    <a:pt x="72" y="438"/>
                  </a:lnTo>
                  <a:lnTo>
                    <a:pt x="175" y="526"/>
                  </a:lnTo>
                  <a:lnTo>
                    <a:pt x="254" y="570"/>
                  </a:lnTo>
                  <a:lnTo>
                    <a:pt x="335" y="584"/>
                  </a:lnTo>
                  <a:lnTo>
                    <a:pt x="400" y="563"/>
                  </a:lnTo>
                  <a:lnTo>
                    <a:pt x="436" y="526"/>
                  </a:lnTo>
                  <a:lnTo>
                    <a:pt x="459" y="438"/>
                  </a:lnTo>
                  <a:lnTo>
                    <a:pt x="452" y="336"/>
                  </a:lnTo>
                  <a:lnTo>
                    <a:pt x="429" y="249"/>
                  </a:lnTo>
                  <a:lnTo>
                    <a:pt x="574" y="169"/>
                  </a:lnTo>
                  <a:lnTo>
                    <a:pt x="590" y="133"/>
                  </a:lnTo>
                  <a:lnTo>
                    <a:pt x="574" y="117"/>
                  </a:lnTo>
                  <a:lnTo>
                    <a:pt x="414" y="212"/>
                  </a:lnTo>
                  <a:lnTo>
                    <a:pt x="385" y="169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10B969B-78A5-4FFB-B7FF-8F6CCAC8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78288" y="5009615"/>
              <a:ext cx="283608" cy="578602"/>
            </a:xfrm>
            <a:custGeom>
              <a:avLst/>
              <a:gdLst>
                <a:gd name="T0" fmla="*/ 146 w 525"/>
                <a:gd name="T1" fmla="*/ 1102 h 1306"/>
                <a:gd name="T2" fmla="*/ 50 w 525"/>
                <a:gd name="T3" fmla="*/ 1174 h 1306"/>
                <a:gd name="T4" fmla="*/ 22 w 525"/>
                <a:gd name="T5" fmla="*/ 1197 h 1306"/>
                <a:gd name="T6" fmla="*/ 0 w 525"/>
                <a:gd name="T7" fmla="*/ 1248 h 1306"/>
                <a:gd name="T8" fmla="*/ 29 w 525"/>
                <a:gd name="T9" fmla="*/ 1298 h 1306"/>
                <a:gd name="T10" fmla="*/ 58 w 525"/>
                <a:gd name="T11" fmla="*/ 1306 h 1306"/>
                <a:gd name="T12" fmla="*/ 146 w 525"/>
                <a:gd name="T13" fmla="*/ 1277 h 1306"/>
                <a:gd name="T14" fmla="*/ 277 w 525"/>
                <a:gd name="T15" fmla="*/ 1174 h 1306"/>
                <a:gd name="T16" fmla="*/ 394 w 525"/>
                <a:gd name="T17" fmla="*/ 1052 h 1306"/>
                <a:gd name="T18" fmla="*/ 518 w 525"/>
                <a:gd name="T19" fmla="*/ 912 h 1306"/>
                <a:gd name="T20" fmla="*/ 525 w 525"/>
                <a:gd name="T21" fmla="*/ 854 h 1306"/>
                <a:gd name="T22" fmla="*/ 525 w 525"/>
                <a:gd name="T23" fmla="*/ 694 h 1306"/>
                <a:gd name="T24" fmla="*/ 489 w 525"/>
                <a:gd name="T25" fmla="*/ 446 h 1306"/>
                <a:gd name="T26" fmla="*/ 511 w 525"/>
                <a:gd name="T27" fmla="*/ 300 h 1306"/>
                <a:gd name="T28" fmla="*/ 525 w 525"/>
                <a:gd name="T29" fmla="*/ 241 h 1306"/>
                <a:gd name="T30" fmla="*/ 503 w 525"/>
                <a:gd name="T31" fmla="*/ 212 h 1306"/>
                <a:gd name="T32" fmla="*/ 452 w 525"/>
                <a:gd name="T33" fmla="*/ 183 h 1306"/>
                <a:gd name="T34" fmla="*/ 415 w 525"/>
                <a:gd name="T35" fmla="*/ 161 h 1306"/>
                <a:gd name="T36" fmla="*/ 437 w 525"/>
                <a:gd name="T37" fmla="*/ 30 h 1306"/>
                <a:gd name="T38" fmla="*/ 423 w 525"/>
                <a:gd name="T39" fmla="*/ 0 h 1306"/>
                <a:gd name="T40" fmla="*/ 394 w 525"/>
                <a:gd name="T41" fmla="*/ 8 h 1306"/>
                <a:gd name="T42" fmla="*/ 379 w 525"/>
                <a:gd name="T43" fmla="*/ 176 h 1306"/>
                <a:gd name="T44" fmla="*/ 365 w 525"/>
                <a:gd name="T45" fmla="*/ 219 h 1306"/>
                <a:gd name="T46" fmla="*/ 358 w 525"/>
                <a:gd name="T47" fmla="*/ 248 h 1306"/>
                <a:gd name="T48" fmla="*/ 299 w 525"/>
                <a:gd name="T49" fmla="*/ 226 h 1306"/>
                <a:gd name="T50" fmla="*/ 255 w 525"/>
                <a:gd name="T51" fmla="*/ 226 h 1306"/>
                <a:gd name="T52" fmla="*/ 255 w 525"/>
                <a:gd name="T53" fmla="*/ 255 h 1306"/>
                <a:gd name="T54" fmla="*/ 284 w 525"/>
                <a:gd name="T55" fmla="*/ 278 h 1306"/>
                <a:gd name="T56" fmla="*/ 336 w 525"/>
                <a:gd name="T57" fmla="*/ 278 h 1306"/>
                <a:gd name="T58" fmla="*/ 372 w 525"/>
                <a:gd name="T59" fmla="*/ 307 h 1306"/>
                <a:gd name="T60" fmla="*/ 401 w 525"/>
                <a:gd name="T61" fmla="*/ 358 h 1306"/>
                <a:gd name="T62" fmla="*/ 430 w 525"/>
                <a:gd name="T63" fmla="*/ 438 h 1306"/>
                <a:gd name="T64" fmla="*/ 452 w 525"/>
                <a:gd name="T65" fmla="*/ 599 h 1306"/>
                <a:gd name="T66" fmla="*/ 452 w 525"/>
                <a:gd name="T67" fmla="*/ 744 h 1306"/>
                <a:gd name="T68" fmla="*/ 437 w 525"/>
                <a:gd name="T69" fmla="*/ 861 h 1306"/>
                <a:gd name="T70" fmla="*/ 408 w 525"/>
                <a:gd name="T71" fmla="*/ 912 h 1306"/>
                <a:gd name="T72" fmla="*/ 306 w 525"/>
                <a:gd name="T73" fmla="*/ 985 h 1306"/>
                <a:gd name="T74" fmla="*/ 196 w 525"/>
                <a:gd name="T75" fmla="*/ 1052 h 1306"/>
                <a:gd name="T76" fmla="*/ 146 w 525"/>
                <a:gd name="T77" fmla="*/ 1102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5" h="1306">
                  <a:moveTo>
                    <a:pt x="146" y="1102"/>
                  </a:moveTo>
                  <a:lnTo>
                    <a:pt x="50" y="1174"/>
                  </a:lnTo>
                  <a:lnTo>
                    <a:pt x="22" y="1197"/>
                  </a:lnTo>
                  <a:lnTo>
                    <a:pt x="0" y="1248"/>
                  </a:lnTo>
                  <a:lnTo>
                    <a:pt x="29" y="1298"/>
                  </a:lnTo>
                  <a:lnTo>
                    <a:pt x="58" y="1306"/>
                  </a:lnTo>
                  <a:lnTo>
                    <a:pt x="146" y="1277"/>
                  </a:lnTo>
                  <a:lnTo>
                    <a:pt x="277" y="1174"/>
                  </a:lnTo>
                  <a:lnTo>
                    <a:pt x="394" y="1052"/>
                  </a:lnTo>
                  <a:lnTo>
                    <a:pt x="518" y="912"/>
                  </a:lnTo>
                  <a:lnTo>
                    <a:pt x="525" y="854"/>
                  </a:lnTo>
                  <a:lnTo>
                    <a:pt x="525" y="694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1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8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6"/>
                  </a:lnTo>
                  <a:lnTo>
                    <a:pt x="255" y="226"/>
                  </a:lnTo>
                  <a:lnTo>
                    <a:pt x="255" y="255"/>
                  </a:lnTo>
                  <a:lnTo>
                    <a:pt x="284" y="278"/>
                  </a:lnTo>
                  <a:lnTo>
                    <a:pt x="336" y="278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8"/>
                  </a:lnTo>
                  <a:lnTo>
                    <a:pt x="452" y="599"/>
                  </a:lnTo>
                  <a:lnTo>
                    <a:pt x="452" y="744"/>
                  </a:lnTo>
                  <a:lnTo>
                    <a:pt x="437" y="861"/>
                  </a:lnTo>
                  <a:lnTo>
                    <a:pt x="408" y="912"/>
                  </a:lnTo>
                  <a:lnTo>
                    <a:pt x="306" y="985"/>
                  </a:lnTo>
                  <a:lnTo>
                    <a:pt x="196" y="1052"/>
                  </a:lnTo>
                  <a:lnTo>
                    <a:pt x="146" y="1102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75FD97-AEAE-4153-BBB2-3B45827A9B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49410" y="5543096"/>
              <a:ext cx="256058" cy="347692"/>
            </a:xfrm>
            <a:custGeom>
              <a:avLst/>
              <a:gdLst>
                <a:gd name="T0" fmla="*/ 475 w 475"/>
                <a:gd name="T1" fmla="*/ 21 h 787"/>
                <a:gd name="T2" fmla="*/ 423 w 475"/>
                <a:gd name="T3" fmla="*/ 0 h 787"/>
                <a:gd name="T4" fmla="*/ 313 w 475"/>
                <a:gd name="T5" fmla="*/ 7 h 787"/>
                <a:gd name="T6" fmla="*/ 218 w 475"/>
                <a:gd name="T7" fmla="*/ 80 h 787"/>
                <a:gd name="T8" fmla="*/ 79 w 475"/>
                <a:gd name="T9" fmla="*/ 233 h 787"/>
                <a:gd name="T10" fmla="*/ 7 w 475"/>
                <a:gd name="T11" fmla="*/ 357 h 787"/>
                <a:gd name="T12" fmla="*/ 0 w 475"/>
                <a:gd name="T13" fmla="*/ 401 h 787"/>
                <a:gd name="T14" fmla="*/ 36 w 475"/>
                <a:gd name="T15" fmla="*/ 482 h 787"/>
                <a:gd name="T16" fmla="*/ 115 w 475"/>
                <a:gd name="T17" fmla="*/ 518 h 787"/>
                <a:gd name="T18" fmla="*/ 218 w 475"/>
                <a:gd name="T19" fmla="*/ 561 h 787"/>
                <a:gd name="T20" fmla="*/ 299 w 475"/>
                <a:gd name="T21" fmla="*/ 583 h 787"/>
                <a:gd name="T22" fmla="*/ 335 w 475"/>
                <a:gd name="T23" fmla="*/ 620 h 787"/>
                <a:gd name="T24" fmla="*/ 313 w 475"/>
                <a:gd name="T25" fmla="*/ 671 h 787"/>
                <a:gd name="T26" fmla="*/ 255 w 475"/>
                <a:gd name="T27" fmla="*/ 730 h 787"/>
                <a:gd name="T28" fmla="*/ 182 w 475"/>
                <a:gd name="T29" fmla="*/ 737 h 787"/>
                <a:gd name="T30" fmla="*/ 131 w 475"/>
                <a:gd name="T31" fmla="*/ 714 h 787"/>
                <a:gd name="T32" fmla="*/ 101 w 475"/>
                <a:gd name="T33" fmla="*/ 737 h 787"/>
                <a:gd name="T34" fmla="*/ 108 w 475"/>
                <a:gd name="T35" fmla="*/ 766 h 787"/>
                <a:gd name="T36" fmla="*/ 167 w 475"/>
                <a:gd name="T37" fmla="*/ 787 h 787"/>
                <a:gd name="T38" fmla="*/ 255 w 475"/>
                <a:gd name="T39" fmla="*/ 787 h 787"/>
                <a:gd name="T40" fmla="*/ 335 w 475"/>
                <a:gd name="T41" fmla="*/ 766 h 787"/>
                <a:gd name="T42" fmla="*/ 379 w 475"/>
                <a:gd name="T43" fmla="*/ 737 h 787"/>
                <a:gd name="T44" fmla="*/ 408 w 475"/>
                <a:gd name="T45" fmla="*/ 685 h 787"/>
                <a:gd name="T46" fmla="*/ 423 w 475"/>
                <a:gd name="T47" fmla="*/ 627 h 787"/>
                <a:gd name="T48" fmla="*/ 387 w 475"/>
                <a:gd name="T49" fmla="*/ 575 h 787"/>
                <a:gd name="T50" fmla="*/ 299 w 475"/>
                <a:gd name="T51" fmla="*/ 539 h 787"/>
                <a:gd name="T52" fmla="*/ 196 w 475"/>
                <a:gd name="T53" fmla="*/ 510 h 787"/>
                <a:gd name="T54" fmla="*/ 108 w 475"/>
                <a:gd name="T55" fmla="*/ 460 h 787"/>
                <a:gd name="T56" fmla="*/ 87 w 475"/>
                <a:gd name="T57" fmla="*/ 415 h 787"/>
                <a:gd name="T58" fmla="*/ 101 w 475"/>
                <a:gd name="T59" fmla="*/ 336 h 787"/>
                <a:gd name="T60" fmla="*/ 167 w 475"/>
                <a:gd name="T61" fmla="*/ 233 h 787"/>
                <a:gd name="T62" fmla="*/ 248 w 475"/>
                <a:gd name="T63" fmla="*/ 174 h 787"/>
                <a:gd name="T64" fmla="*/ 372 w 475"/>
                <a:gd name="T65" fmla="*/ 131 h 787"/>
                <a:gd name="T66" fmla="*/ 475 w 475"/>
                <a:gd name="T67" fmla="*/ 109 h 787"/>
                <a:gd name="T68" fmla="*/ 475 w 475"/>
                <a:gd name="T69" fmla="*/ 50 h 787"/>
                <a:gd name="T70" fmla="*/ 475 w 475"/>
                <a:gd name="T71" fmla="*/ 2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5" h="787">
                  <a:moveTo>
                    <a:pt x="475" y="21"/>
                  </a:moveTo>
                  <a:lnTo>
                    <a:pt x="423" y="0"/>
                  </a:lnTo>
                  <a:lnTo>
                    <a:pt x="313" y="7"/>
                  </a:lnTo>
                  <a:lnTo>
                    <a:pt x="218" y="80"/>
                  </a:lnTo>
                  <a:lnTo>
                    <a:pt x="79" y="233"/>
                  </a:lnTo>
                  <a:lnTo>
                    <a:pt x="7" y="357"/>
                  </a:lnTo>
                  <a:lnTo>
                    <a:pt x="0" y="401"/>
                  </a:lnTo>
                  <a:lnTo>
                    <a:pt x="36" y="482"/>
                  </a:lnTo>
                  <a:lnTo>
                    <a:pt x="115" y="518"/>
                  </a:lnTo>
                  <a:lnTo>
                    <a:pt x="218" y="561"/>
                  </a:lnTo>
                  <a:lnTo>
                    <a:pt x="299" y="583"/>
                  </a:lnTo>
                  <a:lnTo>
                    <a:pt x="335" y="620"/>
                  </a:lnTo>
                  <a:lnTo>
                    <a:pt x="313" y="671"/>
                  </a:lnTo>
                  <a:lnTo>
                    <a:pt x="255" y="730"/>
                  </a:lnTo>
                  <a:lnTo>
                    <a:pt x="182" y="737"/>
                  </a:lnTo>
                  <a:lnTo>
                    <a:pt x="131" y="714"/>
                  </a:lnTo>
                  <a:lnTo>
                    <a:pt x="101" y="737"/>
                  </a:lnTo>
                  <a:lnTo>
                    <a:pt x="108" y="766"/>
                  </a:lnTo>
                  <a:lnTo>
                    <a:pt x="167" y="787"/>
                  </a:lnTo>
                  <a:lnTo>
                    <a:pt x="255" y="787"/>
                  </a:lnTo>
                  <a:lnTo>
                    <a:pt x="335" y="766"/>
                  </a:lnTo>
                  <a:lnTo>
                    <a:pt x="379" y="737"/>
                  </a:lnTo>
                  <a:lnTo>
                    <a:pt x="408" y="685"/>
                  </a:lnTo>
                  <a:lnTo>
                    <a:pt x="423" y="627"/>
                  </a:lnTo>
                  <a:lnTo>
                    <a:pt x="387" y="575"/>
                  </a:lnTo>
                  <a:lnTo>
                    <a:pt x="299" y="539"/>
                  </a:lnTo>
                  <a:lnTo>
                    <a:pt x="196" y="510"/>
                  </a:lnTo>
                  <a:lnTo>
                    <a:pt x="108" y="460"/>
                  </a:lnTo>
                  <a:lnTo>
                    <a:pt x="87" y="415"/>
                  </a:lnTo>
                  <a:lnTo>
                    <a:pt x="101" y="336"/>
                  </a:lnTo>
                  <a:lnTo>
                    <a:pt x="167" y="233"/>
                  </a:lnTo>
                  <a:lnTo>
                    <a:pt x="248" y="174"/>
                  </a:lnTo>
                  <a:lnTo>
                    <a:pt x="372" y="131"/>
                  </a:lnTo>
                  <a:lnTo>
                    <a:pt x="475" y="109"/>
                  </a:lnTo>
                  <a:lnTo>
                    <a:pt x="475" y="50"/>
                  </a:lnTo>
                  <a:lnTo>
                    <a:pt x="475" y="21"/>
                  </a:lnTo>
                  <a:close/>
                </a:path>
              </a:pathLst>
            </a:cu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8D383FE-6893-42DE-A7A1-2D4F306EF7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656556" y="5527171"/>
              <a:ext cx="239852" cy="428643"/>
            </a:xfrm>
            <a:custGeom>
              <a:avLst/>
              <a:gdLst>
                <a:gd name="T0" fmla="*/ 386 w 444"/>
                <a:gd name="T1" fmla="*/ 305 h 969"/>
                <a:gd name="T2" fmla="*/ 342 w 444"/>
                <a:gd name="T3" fmla="*/ 124 h 969"/>
                <a:gd name="T4" fmla="*/ 291 w 444"/>
                <a:gd name="T5" fmla="*/ 36 h 969"/>
                <a:gd name="T6" fmla="*/ 182 w 444"/>
                <a:gd name="T7" fmla="*/ 0 h 969"/>
                <a:gd name="T8" fmla="*/ 72 w 444"/>
                <a:gd name="T9" fmla="*/ 14 h 969"/>
                <a:gd name="T10" fmla="*/ 21 w 444"/>
                <a:gd name="T11" fmla="*/ 109 h 969"/>
                <a:gd name="T12" fmla="*/ 29 w 444"/>
                <a:gd name="T13" fmla="*/ 226 h 969"/>
                <a:gd name="T14" fmla="*/ 57 w 444"/>
                <a:gd name="T15" fmla="*/ 415 h 969"/>
                <a:gd name="T16" fmla="*/ 57 w 444"/>
                <a:gd name="T17" fmla="*/ 582 h 969"/>
                <a:gd name="T18" fmla="*/ 21 w 444"/>
                <a:gd name="T19" fmla="*/ 728 h 969"/>
                <a:gd name="T20" fmla="*/ 0 w 444"/>
                <a:gd name="T21" fmla="*/ 809 h 969"/>
                <a:gd name="T22" fmla="*/ 14 w 444"/>
                <a:gd name="T23" fmla="*/ 881 h 969"/>
                <a:gd name="T24" fmla="*/ 65 w 444"/>
                <a:gd name="T25" fmla="*/ 919 h 969"/>
                <a:gd name="T26" fmla="*/ 131 w 444"/>
                <a:gd name="T27" fmla="*/ 955 h 969"/>
                <a:gd name="T28" fmla="*/ 196 w 444"/>
                <a:gd name="T29" fmla="*/ 969 h 969"/>
                <a:gd name="T30" fmla="*/ 277 w 444"/>
                <a:gd name="T31" fmla="*/ 969 h 969"/>
                <a:gd name="T32" fmla="*/ 372 w 444"/>
                <a:gd name="T33" fmla="*/ 896 h 969"/>
                <a:gd name="T34" fmla="*/ 444 w 444"/>
                <a:gd name="T35" fmla="*/ 743 h 969"/>
                <a:gd name="T36" fmla="*/ 437 w 444"/>
                <a:gd name="T37" fmla="*/ 604 h 969"/>
                <a:gd name="T38" fmla="*/ 394 w 444"/>
                <a:gd name="T39" fmla="*/ 444 h 969"/>
                <a:gd name="T40" fmla="*/ 386 w 444"/>
                <a:gd name="T41" fmla="*/ 305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969">
                  <a:moveTo>
                    <a:pt x="386" y="305"/>
                  </a:moveTo>
                  <a:lnTo>
                    <a:pt x="342" y="124"/>
                  </a:lnTo>
                  <a:lnTo>
                    <a:pt x="291" y="36"/>
                  </a:lnTo>
                  <a:lnTo>
                    <a:pt x="182" y="0"/>
                  </a:lnTo>
                  <a:lnTo>
                    <a:pt x="72" y="14"/>
                  </a:lnTo>
                  <a:lnTo>
                    <a:pt x="21" y="109"/>
                  </a:lnTo>
                  <a:lnTo>
                    <a:pt x="29" y="226"/>
                  </a:lnTo>
                  <a:lnTo>
                    <a:pt x="57" y="415"/>
                  </a:lnTo>
                  <a:lnTo>
                    <a:pt x="57" y="582"/>
                  </a:lnTo>
                  <a:lnTo>
                    <a:pt x="21" y="728"/>
                  </a:lnTo>
                  <a:lnTo>
                    <a:pt x="0" y="809"/>
                  </a:lnTo>
                  <a:lnTo>
                    <a:pt x="14" y="881"/>
                  </a:lnTo>
                  <a:lnTo>
                    <a:pt x="65" y="919"/>
                  </a:lnTo>
                  <a:lnTo>
                    <a:pt x="131" y="955"/>
                  </a:lnTo>
                  <a:lnTo>
                    <a:pt x="196" y="969"/>
                  </a:lnTo>
                  <a:lnTo>
                    <a:pt x="277" y="969"/>
                  </a:lnTo>
                  <a:lnTo>
                    <a:pt x="372" y="896"/>
                  </a:lnTo>
                  <a:lnTo>
                    <a:pt x="444" y="743"/>
                  </a:lnTo>
                  <a:lnTo>
                    <a:pt x="437" y="604"/>
                  </a:lnTo>
                  <a:lnTo>
                    <a:pt x="394" y="444"/>
                  </a:lnTo>
                  <a:lnTo>
                    <a:pt x="386" y="3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FF216C-C090-4989-ADF9-28E7D202B7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786206" y="5874863"/>
              <a:ext cx="181509" cy="621068"/>
            </a:xfrm>
            <a:custGeom>
              <a:avLst/>
              <a:gdLst>
                <a:gd name="T0" fmla="*/ 322 w 338"/>
                <a:gd name="T1" fmla="*/ 22 h 1402"/>
                <a:gd name="T2" fmla="*/ 235 w 338"/>
                <a:gd name="T3" fmla="*/ 0 h 1402"/>
                <a:gd name="T4" fmla="*/ 183 w 338"/>
                <a:gd name="T5" fmla="*/ 22 h 1402"/>
                <a:gd name="T6" fmla="*/ 162 w 338"/>
                <a:gd name="T7" fmla="*/ 94 h 1402"/>
                <a:gd name="T8" fmla="*/ 183 w 338"/>
                <a:gd name="T9" fmla="*/ 495 h 1402"/>
                <a:gd name="T10" fmla="*/ 183 w 338"/>
                <a:gd name="T11" fmla="*/ 591 h 1402"/>
                <a:gd name="T12" fmla="*/ 154 w 338"/>
                <a:gd name="T13" fmla="*/ 767 h 1402"/>
                <a:gd name="T14" fmla="*/ 147 w 338"/>
                <a:gd name="T15" fmla="*/ 970 h 1402"/>
                <a:gd name="T16" fmla="*/ 162 w 338"/>
                <a:gd name="T17" fmla="*/ 1073 h 1402"/>
                <a:gd name="T18" fmla="*/ 147 w 338"/>
                <a:gd name="T19" fmla="*/ 1130 h 1402"/>
                <a:gd name="T20" fmla="*/ 45 w 338"/>
                <a:gd name="T21" fmla="*/ 1218 h 1402"/>
                <a:gd name="T22" fmla="*/ 0 w 338"/>
                <a:gd name="T23" fmla="*/ 1328 h 1402"/>
                <a:gd name="T24" fmla="*/ 9 w 338"/>
                <a:gd name="T25" fmla="*/ 1364 h 1402"/>
                <a:gd name="T26" fmla="*/ 88 w 338"/>
                <a:gd name="T27" fmla="*/ 1402 h 1402"/>
                <a:gd name="T28" fmla="*/ 110 w 338"/>
                <a:gd name="T29" fmla="*/ 1386 h 1402"/>
                <a:gd name="T30" fmla="*/ 118 w 338"/>
                <a:gd name="T31" fmla="*/ 1321 h 1402"/>
                <a:gd name="T32" fmla="*/ 140 w 338"/>
                <a:gd name="T33" fmla="*/ 1226 h 1402"/>
                <a:gd name="T34" fmla="*/ 176 w 338"/>
                <a:gd name="T35" fmla="*/ 1182 h 1402"/>
                <a:gd name="T36" fmla="*/ 219 w 338"/>
                <a:gd name="T37" fmla="*/ 1153 h 1402"/>
                <a:gd name="T38" fmla="*/ 257 w 338"/>
                <a:gd name="T39" fmla="*/ 1116 h 1402"/>
                <a:gd name="T40" fmla="*/ 264 w 338"/>
                <a:gd name="T41" fmla="*/ 1087 h 1402"/>
                <a:gd name="T42" fmla="*/ 242 w 338"/>
                <a:gd name="T43" fmla="*/ 1051 h 1402"/>
                <a:gd name="T44" fmla="*/ 219 w 338"/>
                <a:gd name="T45" fmla="*/ 1029 h 1402"/>
                <a:gd name="T46" fmla="*/ 205 w 338"/>
                <a:gd name="T47" fmla="*/ 941 h 1402"/>
                <a:gd name="T48" fmla="*/ 219 w 338"/>
                <a:gd name="T49" fmla="*/ 758 h 1402"/>
                <a:gd name="T50" fmla="*/ 271 w 338"/>
                <a:gd name="T51" fmla="*/ 547 h 1402"/>
                <a:gd name="T52" fmla="*/ 322 w 338"/>
                <a:gd name="T53" fmla="*/ 378 h 1402"/>
                <a:gd name="T54" fmla="*/ 338 w 338"/>
                <a:gd name="T55" fmla="*/ 175 h 1402"/>
                <a:gd name="T56" fmla="*/ 322 w 338"/>
                <a:gd name="T57" fmla="*/ 2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" h="1402">
                  <a:moveTo>
                    <a:pt x="322" y="22"/>
                  </a:moveTo>
                  <a:lnTo>
                    <a:pt x="235" y="0"/>
                  </a:lnTo>
                  <a:lnTo>
                    <a:pt x="183" y="22"/>
                  </a:lnTo>
                  <a:lnTo>
                    <a:pt x="162" y="94"/>
                  </a:lnTo>
                  <a:lnTo>
                    <a:pt x="183" y="495"/>
                  </a:lnTo>
                  <a:lnTo>
                    <a:pt x="183" y="591"/>
                  </a:lnTo>
                  <a:lnTo>
                    <a:pt x="154" y="767"/>
                  </a:lnTo>
                  <a:lnTo>
                    <a:pt x="147" y="970"/>
                  </a:lnTo>
                  <a:lnTo>
                    <a:pt x="162" y="1073"/>
                  </a:lnTo>
                  <a:lnTo>
                    <a:pt x="147" y="1130"/>
                  </a:lnTo>
                  <a:lnTo>
                    <a:pt x="45" y="1218"/>
                  </a:lnTo>
                  <a:lnTo>
                    <a:pt x="0" y="1328"/>
                  </a:lnTo>
                  <a:lnTo>
                    <a:pt x="9" y="1364"/>
                  </a:lnTo>
                  <a:lnTo>
                    <a:pt x="88" y="1402"/>
                  </a:lnTo>
                  <a:lnTo>
                    <a:pt x="110" y="1386"/>
                  </a:lnTo>
                  <a:lnTo>
                    <a:pt x="118" y="1321"/>
                  </a:lnTo>
                  <a:lnTo>
                    <a:pt x="140" y="1226"/>
                  </a:lnTo>
                  <a:lnTo>
                    <a:pt x="176" y="1182"/>
                  </a:lnTo>
                  <a:lnTo>
                    <a:pt x="219" y="1153"/>
                  </a:lnTo>
                  <a:lnTo>
                    <a:pt x="257" y="1116"/>
                  </a:lnTo>
                  <a:lnTo>
                    <a:pt x="264" y="1087"/>
                  </a:lnTo>
                  <a:lnTo>
                    <a:pt x="242" y="1051"/>
                  </a:lnTo>
                  <a:lnTo>
                    <a:pt x="219" y="1029"/>
                  </a:lnTo>
                  <a:lnTo>
                    <a:pt x="205" y="941"/>
                  </a:lnTo>
                  <a:lnTo>
                    <a:pt x="219" y="758"/>
                  </a:lnTo>
                  <a:lnTo>
                    <a:pt x="271" y="547"/>
                  </a:lnTo>
                  <a:lnTo>
                    <a:pt x="322" y="378"/>
                  </a:lnTo>
                  <a:lnTo>
                    <a:pt x="338" y="175"/>
                  </a:lnTo>
                  <a:lnTo>
                    <a:pt x="322" y="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7F135A-AB78-436F-BB2A-7B3E76B4B6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70185" y="5874863"/>
              <a:ext cx="299815" cy="522865"/>
            </a:xfrm>
            <a:custGeom>
              <a:avLst/>
              <a:gdLst>
                <a:gd name="T0" fmla="*/ 182 w 555"/>
                <a:gd name="T1" fmla="*/ 175 h 1182"/>
                <a:gd name="T2" fmla="*/ 168 w 555"/>
                <a:gd name="T3" fmla="*/ 58 h 1182"/>
                <a:gd name="T4" fmla="*/ 103 w 555"/>
                <a:gd name="T5" fmla="*/ 0 h 1182"/>
                <a:gd name="T6" fmla="*/ 8 w 555"/>
                <a:gd name="T7" fmla="*/ 8 h 1182"/>
                <a:gd name="T8" fmla="*/ 0 w 555"/>
                <a:gd name="T9" fmla="*/ 58 h 1182"/>
                <a:gd name="T10" fmla="*/ 8 w 555"/>
                <a:gd name="T11" fmla="*/ 168 h 1182"/>
                <a:gd name="T12" fmla="*/ 58 w 555"/>
                <a:gd name="T13" fmla="*/ 335 h 1182"/>
                <a:gd name="T14" fmla="*/ 96 w 555"/>
                <a:gd name="T15" fmla="*/ 459 h 1182"/>
                <a:gd name="T16" fmla="*/ 139 w 555"/>
                <a:gd name="T17" fmla="*/ 627 h 1182"/>
                <a:gd name="T18" fmla="*/ 153 w 555"/>
                <a:gd name="T19" fmla="*/ 772 h 1182"/>
                <a:gd name="T20" fmla="*/ 153 w 555"/>
                <a:gd name="T21" fmla="*/ 889 h 1182"/>
                <a:gd name="T22" fmla="*/ 132 w 555"/>
                <a:gd name="T23" fmla="*/ 977 h 1182"/>
                <a:gd name="T24" fmla="*/ 110 w 555"/>
                <a:gd name="T25" fmla="*/ 1006 h 1182"/>
                <a:gd name="T26" fmla="*/ 110 w 555"/>
                <a:gd name="T27" fmla="*/ 1035 h 1182"/>
                <a:gd name="T28" fmla="*/ 139 w 555"/>
                <a:gd name="T29" fmla="*/ 1080 h 1182"/>
                <a:gd name="T30" fmla="*/ 189 w 555"/>
                <a:gd name="T31" fmla="*/ 1094 h 1182"/>
                <a:gd name="T32" fmla="*/ 270 w 555"/>
                <a:gd name="T33" fmla="*/ 1094 h 1182"/>
                <a:gd name="T34" fmla="*/ 416 w 555"/>
                <a:gd name="T35" fmla="*/ 1130 h 1182"/>
                <a:gd name="T36" fmla="*/ 459 w 555"/>
                <a:gd name="T37" fmla="*/ 1182 h 1182"/>
                <a:gd name="T38" fmla="*/ 526 w 555"/>
                <a:gd name="T39" fmla="*/ 1152 h 1182"/>
                <a:gd name="T40" fmla="*/ 555 w 555"/>
                <a:gd name="T41" fmla="*/ 1080 h 1182"/>
                <a:gd name="T42" fmla="*/ 526 w 555"/>
                <a:gd name="T43" fmla="*/ 1051 h 1182"/>
                <a:gd name="T44" fmla="*/ 402 w 555"/>
                <a:gd name="T45" fmla="*/ 1035 h 1182"/>
                <a:gd name="T46" fmla="*/ 263 w 555"/>
                <a:gd name="T47" fmla="*/ 1035 h 1182"/>
                <a:gd name="T48" fmla="*/ 204 w 555"/>
                <a:gd name="T49" fmla="*/ 1028 h 1182"/>
                <a:gd name="T50" fmla="*/ 189 w 555"/>
                <a:gd name="T51" fmla="*/ 985 h 1182"/>
                <a:gd name="T52" fmla="*/ 204 w 555"/>
                <a:gd name="T53" fmla="*/ 904 h 1182"/>
                <a:gd name="T54" fmla="*/ 213 w 555"/>
                <a:gd name="T55" fmla="*/ 765 h 1182"/>
                <a:gd name="T56" fmla="*/ 197 w 555"/>
                <a:gd name="T57" fmla="*/ 612 h 1182"/>
                <a:gd name="T58" fmla="*/ 175 w 555"/>
                <a:gd name="T59" fmla="*/ 409 h 1182"/>
                <a:gd name="T60" fmla="*/ 182 w 555"/>
                <a:gd name="T61" fmla="*/ 233 h 1182"/>
                <a:gd name="T62" fmla="*/ 182 w 555"/>
                <a:gd name="T63" fmla="*/ 175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5" h="1182">
                  <a:moveTo>
                    <a:pt x="182" y="175"/>
                  </a:moveTo>
                  <a:lnTo>
                    <a:pt x="168" y="58"/>
                  </a:lnTo>
                  <a:lnTo>
                    <a:pt x="103" y="0"/>
                  </a:lnTo>
                  <a:lnTo>
                    <a:pt x="8" y="8"/>
                  </a:lnTo>
                  <a:lnTo>
                    <a:pt x="0" y="58"/>
                  </a:lnTo>
                  <a:lnTo>
                    <a:pt x="8" y="168"/>
                  </a:lnTo>
                  <a:lnTo>
                    <a:pt x="58" y="335"/>
                  </a:lnTo>
                  <a:lnTo>
                    <a:pt x="96" y="459"/>
                  </a:lnTo>
                  <a:lnTo>
                    <a:pt x="139" y="627"/>
                  </a:lnTo>
                  <a:lnTo>
                    <a:pt x="153" y="772"/>
                  </a:lnTo>
                  <a:lnTo>
                    <a:pt x="153" y="889"/>
                  </a:lnTo>
                  <a:lnTo>
                    <a:pt x="132" y="977"/>
                  </a:lnTo>
                  <a:lnTo>
                    <a:pt x="110" y="1006"/>
                  </a:lnTo>
                  <a:lnTo>
                    <a:pt x="110" y="1035"/>
                  </a:lnTo>
                  <a:lnTo>
                    <a:pt x="139" y="1080"/>
                  </a:lnTo>
                  <a:lnTo>
                    <a:pt x="189" y="1094"/>
                  </a:lnTo>
                  <a:lnTo>
                    <a:pt x="270" y="1094"/>
                  </a:lnTo>
                  <a:lnTo>
                    <a:pt x="416" y="1130"/>
                  </a:lnTo>
                  <a:lnTo>
                    <a:pt x="459" y="1182"/>
                  </a:lnTo>
                  <a:lnTo>
                    <a:pt x="526" y="1152"/>
                  </a:lnTo>
                  <a:lnTo>
                    <a:pt x="555" y="1080"/>
                  </a:lnTo>
                  <a:lnTo>
                    <a:pt x="526" y="1051"/>
                  </a:lnTo>
                  <a:lnTo>
                    <a:pt x="402" y="1035"/>
                  </a:lnTo>
                  <a:lnTo>
                    <a:pt x="263" y="1035"/>
                  </a:lnTo>
                  <a:lnTo>
                    <a:pt x="204" y="1028"/>
                  </a:lnTo>
                  <a:lnTo>
                    <a:pt x="189" y="985"/>
                  </a:lnTo>
                  <a:lnTo>
                    <a:pt x="204" y="904"/>
                  </a:lnTo>
                  <a:lnTo>
                    <a:pt x="213" y="765"/>
                  </a:lnTo>
                  <a:lnTo>
                    <a:pt x="197" y="612"/>
                  </a:lnTo>
                  <a:lnTo>
                    <a:pt x="175" y="409"/>
                  </a:lnTo>
                  <a:lnTo>
                    <a:pt x="182" y="233"/>
                  </a:lnTo>
                  <a:lnTo>
                    <a:pt x="182" y="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b="1">
                <a:solidFill>
                  <a:schemeClr val="lt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 rot="16200000">
                <a:off x="2873884" y="2377417"/>
                <a:ext cx="108094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73884" y="2377417"/>
                <a:ext cx="108094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93776" y="920036"/>
            <a:ext cx="3227493" cy="3246995"/>
          </a:xfrm>
          <a:prstGeom prst="wedgeEllipseCallout">
            <a:avLst>
              <a:gd name="adj1" fmla="val -23212"/>
              <a:gd name="adj2" fmla="val 59762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 stesso problema può risolversi per via grafica, ricordando che, se il coefficiente di scambio termico va a infinito, viene recuperata la C.C. di I tipo.</a:t>
            </a:r>
          </a:p>
        </p:txBody>
      </p:sp>
    </p:spTree>
    <p:extLst>
      <p:ext uri="{BB962C8B-B14F-4D97-AF65-F5344CB8AC3E}">
        <p14:creationId xmlns:p14="http://schemas.microsoft.com/office/powerpoint/2010/main" val="1535017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magin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293" y="912722"/>
            <a:ext cx="9122707" cy="4578792"/>
          </a:xfrm>
          <a:prstGeom prst="rect">
            <a:avLst/>
          </a:prstGeom>
        </p:spPr>
      </p:pic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3633397" y="2302906"/>
            <a:ext cx="2880000" cy="9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6547772" y="2309567"/>
            <a:ext cx="14028" cy="26677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694087" y="1403135"/>
                <a:ext cx="247696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it-IT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40−0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76.9−0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=0.52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7" y="1403135"/>
                <a:ext cx="2476960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 rot="16200000">
                <a:off x="2873884" y="2377417"/>
                <a:ext cx="108094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73884" y="2377417"/>
                <a:ext cx="10809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-48939" y="2631065"/>
                <a:ext cx="3809248" cy="618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=0.5=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=0.11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39" y="2631065"/>
                <a:ext cx="3809248" cy="618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0" y="3739954"/>
                <a:ext cx="3541867" cy="618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=0.5=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𝑎𝑙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𝑎𝑙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9954"/>
                <a:ext cx="3541867" cy="618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C0FEB36A-0493-41CB-9972-2274C9A73F87}"/>
              </a:ext>
            </a:extLst>
          </p:cNvPr>
          <p:cNvSpPr/>
          <p:nvPr/>
        </p:nvSpPr>
        <p:spPr>
          <a:xfrm>
            <a:off x="5184843" y="2013626"/>
            <a:ext cx="2811293" cy="661480"/>
          </a:xfrm>
          <a:custGeom>
            <a:avLst/>
            <a:gdLst>
              <a:gd name="connsiteX0" fmla="*/ 0 w 2811293"/>
              <a:gd name="connsiteY0" fmla="*/ 0 h 661480"/>
              <a:gd name="connsiteX1" fmla="*/ 1780161 w 2811293"/>
              <a:gd name="connsiteY1" fmla="*/ 379378 h 661480"/>
              <a:gd name="connsiteX2" fmla="*/ 2811293 w 2811293"/>
              <a:gd name="connsiteY2" fmla="*/ 661480 h 6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1293" h="661480">
                <a:moveTo>
                  <a:pt x="0" y="0"/>
                </a:moveTo>
                <a:lnTo>
                  <a:pt x="1780161" y="379378"/>
                </a:lnTo>
                <a:cubicBezTo>
                  <a:pt x="2248710" y="489625"/>
                  <a:pt x="2530001" y="575552"/>
                  <a:pt x="2811293" y="661480"/>
                </a:cubicBezTo>
              </a:path>
            </a:pathLst>
          </a:custGeom>
          <a:ln>
            <a:solidFill>
              <a:srgbClr val="DD462F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9359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0800" y="870991"/>
            <a:ext cx="11647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tubazione, schematicamente raffigurata, è adibita al trasporto di acqua calda ed è interrata in un terreno alla profondità di 32 cm. La situazione climatica statistica della zona lascia prevedere, nelle condizioni più sfavorevoli, che la temperatura dell’aria scende improvvisamente a -10°C mantenendosi a questo livello per 10 ore mentre il coefficiente di scambio convettivo aria/terreno è pari a h = 28.1 W/(m2K). La temperatura iniziale del terreno si può ritenere pari a 4.5°C.</a:t>
            </a:r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semi-infinito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7"/>
          <a:stretch/>
        </p:blipFill>
        <p:spPr>
          <a:xfrm>
            <a:off x="1013376" y="2071320"/>
            <a:ext cx="9393816" cy="409381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114907" y="2544122"/>
            <a:ext cx="5290803" cy="224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66943" y="4695444"/>
            <a:ext cx="5043341" cy="2073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3"/>
          <a:srcRect l="58049" t="69788" r="21505" b="18786"/>
          <a:stretch/>
        </p:blipFill>
        <p:spPr>
          <a:xfrm flipH="1">
            <a:off x="2007907" y="5005754"/>
            <a:ext cx="3799003" cy="112175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91884" y="3271649"/>
            <a:ext cx="2875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Quanto vale la temperatura di parete imposta sulla generatrice esterna della tubazione?</a:t>
            </a:r>
          </a:p>
        </p:txBody>
      </p:sp>
      <p:cxnSp>
        <p:nvCxnSpPr>
          <p:cNvPr id="15" name="Connettore 4 14"/>
          <p:cNvCxnSpPr/>
          <p:nvPr/>
        </p:nvCxnSpPr>
        <p:spPr>
          <a:xfrm>
            <a:off x="1570741" y="4332917"/>
            <a:ext cx="1474117" cy="77641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63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Welcome to PowerPoint_TP102923943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51E9DC2B1B8F42A2FD7A22D9E10DE9" ma:contentTypeVersion="2" ma:contentTypeDescription="Creare un nuovo documento." ma:contentTypeScope="" ma:versionID="5d187cf8b980f05b12537a824533f53a">
  <xsd:schema xmlns:xsd="http://www.w3.org/2001/XMLSchema" xmlns:xs="http://www.w3.org/2001/XMLSchema" xmlns:p="http://schemas.microsoft.com/office/2006/metadata/properties" xmlns:ns2="3e9bdf3d-12ed-4e5e-b626-5398c7ea5148" targetNamespace="http://schemas.microsoft.com/office/2006/metadata/properties" ma:root="true" ma:fieldsID="8e0150945d3925c7d932eb79e3b9ac92" ns2:_="">
    <xsd:import namespace="3e9bdf3d-12ed-4e5e-b626-5398c7ea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df3d-12ed-4e5e-b626-5398c7ea5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56137-6C33-47F9-AF2B-C727109029A9}">
  <ds:schemaRefs>
    <ds:schemaRef ds:uri="3e9bdf3d-12ed-4e5e-b626-5398c7ea514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9A1BA70-E0FD-4883-B736-18F0034453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8F802-78D1-4A8D-BB7D-9BC201CBC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df3d-12ed-4e5e-b626-5398c7ea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834</Words>
  <Application>Microsoft Office PowerPoint</Application>
  <PresentationFormat>Widescreen</PresentationFormat>
  <Paragraphs>125</Paragraphs>
  <Slides>17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Gill Sans MT</vt:lpstr>
      <vt:lpstr>Segoe UI Light</vt:lpstr>
      <vt:lpstr>Welcome to PowerPoint_TP102923943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2014-10-15T17:58:38Z</dcterms:created>
  <dcterms:modified xsi:type="dcterms:W3CDTF">2021-05-08T15:56:38Z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0x010100E151E9DC2B1B8F42A2FD7A22D9E10DE9</vt:lpwstr>
  </property>
</Properties>
</file>