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00" r:id="rId5"/>
    <p:sldId id="354" r:id="rId6"/>
    <p:sldId id="355" r:id="rId7"/>
    <p:sldId id="356" r:id="rId8"/>
    <p:sldId id="347" r:id="rId9"/>
    <p:sldId id="348" r:id="rId10"/>
    <p:sldId id="349" r:id="rId11"/>
    <p:sldId id="351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CHmWK964eFWzQZZ7pfTMCg==" hashData="LI4/rk4rYe56GCMckIW/uWnbLir4wRfjaslijC4DNppZiVT4XWlFDUSpd2miHHufU/87kbq+fjdrqnD5q5f4cg=="/>
  <p:extLst>
    <p:ext uri="{521415D9-36F7-43E2-AB2F-B90AF26B5E84}">
      <p14:sectionLst xmlns:p14="http://schemas.microsoft.com/office/powerpoint/2010/main">
        <p14:section name="lo scenario attuale" id="{B9B51309-D148-4332-87C2-07BE32FBCA3B}">
          <p14:sldIdLst>
            <p14:sldId id="300"/>
            <p14:sldId id="354"/>
            <p14:sldId id="355"/>
            <p14:sldId id="356"/>
            <p14:sldId id="347"/>
            <p14:sldId id="348"/>
            <p14:sldId id="349"/>
            <p14:sldId id="351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ore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89800"/>
    <a:srgbClr val="BF9E13"/>
    <a:srgbClr val="DD462F"/>
    <a:srgbClr val="FF0066"/>
    <a:srgbClr val="C55A11"/>
    <a:srgbClr val="86A24C"/>
    <a:srgbClr val="E07720"/>
    <a:srgbClr val="EFECE5"/>
    <a:srgbClr val="D24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3120" autoAdjust="0"/>
  </p:normalViewPr>
  <p:slideViewPr>
    <p:cSldViewPr snapToGrid="0">
      <p:cViewPr varScale="1">
        <p:scale>
          <a:sx n="82" d="100"/>
          <a:sy n="82" d="100"/>
        </p:scale>
        <p:origin x="571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2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52C0CD-AADA-4C11-BF93-07075DCAF257}" type="doc">
      <dgm:prSet loTypeId="urn:microsoft.com/office/officeart/2005/8/layout/arrow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FA7F1794-278A-4506-8FBB-DDA6F1AA2CE8}">
      <dgm:prSet phldrT="[Testo]"/>
      <dgm:spPr/>
      <dgm:t>
        <a:bodyPr/>
        <a:lstStyle/>
        <a:p>
          <a:r>
            <a:rPr lang="it-IT" dirty="0" smtClean="0"/>
            <a:t>Vantaggi</a:t>
          </a:r>
          <a:endParaRPr lang="it-IT" dirty="0"/>
        </a:p>
      </dgm:t>
    </dgm:pt>
    <dgm:pt modelId="{C95574EE-7C61-4C1C-9F42-808D9C94E7B1}" type="parTrans" cxnId="{A2C799A5-D3BD-4FAD-A09E-C430C506CBE0}">
      <dgm:prSet/>
      <dgm:spPr/>
      <dgm:t>
        <a:bodyPr/>
        <a:lstStyle/>
        <a:p>
          <a:endParaRPr lang="it-IT"/>
        </a:p>
      </dgm:t>
    </dgm:pt>
    <dgm:pt modelId="{8796E492-85EC-42AE-84C9-8F729E1419FE}" type="sibTrans" cxnId="{A2C799A5-D3BD-4FAD-A09E-C430C506CBE0}">
      <dgm:prSet/>
      <dgm:spPr/>
      <dgm:t>
        <a:bodyPr/>
        <a:lstStyle/>
        <a:p>
          <a:endParaRPr lang="it-IT"/>
        </a:p>
      </dgm:t>
    </dgm:pt>
    <dgm:pt modelId="{C229AE47-8E8B-44F3-804E-5B87356ADEFF}">
      <dgm:prSet phldrT="[Testo]"/>
      <dgm:spPr/>
      <dgm:t>
        <a:bodyPr/>
        <a:lstStyle/>
        <a:p>
          <a:r>
            <a:rPr lang="it-IT" dirty="0" smtClean="0"/>
            <a:t>Svantaggi</a:t>
          </a:r>
          <a:endParaRPr lang="it-IT" dirty="0"/>
        </a:p>
      </dgm:t>
    </dgm:pt>
    <dgm:pt modelId="{99BBB6E6-7EF3-46A8-98E6-F878279B8FAE}" type="parTrans" cxnId="{2374DD27-1773-413C-9F9C-497050EADC2C}">
      <dgm:prSet/>
      <dgm:spPr/>
      <dgm:t>
        <a:bodyPr/>
        <a:lstStyle/>
        <a:p>
          <a:endParaRPr lang="it-IT"/>
        </a:p>
      </dgm:t>
    </dgm:pt>
    <dgm:pt modelId="{BC99376B-A83C-434D-B46E-A7A7D55E1CCF}" type="sibTrans" cxnId="{2374DD27-1773-413C-9F9C-497050EADC2C}">
      <dgm:prSet/>
      <dgm:spPr/>
      <dgm:t>
        <a:bodyPr/>
        <a:lstStyle/>
        <a:p>
          <a:endParaRPr lang="it-IT"/>
        </a:p>
      </dgm:t>
    </dgm:pt>
    <dgm:pt modelId="{3BA2A5EA-5971-4C0E-829A-A9D1F51399D2}" type="pres">
      <dgm:prSet presAssocID="{5B52C0CD-AADA-4C11-BF93-07075DCAF2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DF4E1DD-D2DB-44DC-AA3D-4A51E1E1B9DA}" type="pres">
      <dgm:prSet presAssocID="{FA7F1794-278A-4506-8FBB-DDA6F1AA2CE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2E9A67-F08E-414E-9C3A-DAC0DCF89EA8}" type="pres">
      <dgm:prSet presAssocID="{C229AE47-8E8B-44F3-804E-5B87356ADEF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2C799A5-D3BD-4FAD-A09E-C430C506CBE0}" srcId="{5B52C0CD-AADA-4C11-BF93-07075DCAF257}" destId="{FA7F1794-278A-4506-8FBB-DDA6F1AA2CE8}" srcOrd="0" destOrd="0" parTransId="{C95574EE-7C61-4C1C-9F42-808D9C94E7B1}" sibTransId="{8796E492-85EC-42AE-84C9-8F729E1419FE}"/>
    <dgm:cxn modelId="{2374DD27-1773-413C-9F9C-497050EADC2C}" srcId="{5B52C0CD-AADA-4C11-BF93-07075DCAF257}" destId="{C229AE47-8E8B-44F3-804E-5B87356ADEFF}" srcOrd="1" destOrd="0" parTransId="{99BBB6E6-7EF3-46A8-98E6-F878279B8FAE}" sibTransId="{BC99376B-A83C-434D-B46E-A7A7D55E1CCF}"/>
    <dgm:cxn modelId="{24A8716C-C81E-41EB-9398-6DDBDF808D5B}" type="presOf" srcId="{C229AE47-8E8B-44F3-804E-5B87356ADEFF}" destId="{E32E9A67-F08E-414E-9C3A-DAC0DCF89EA8}" srcOrd="0" destOrd="0" presId="urn:microsoft.com/office/officeart/2005/8/layout/arrow1"/>
    <dgm:cxn modelId="{5710110A-F700-448F-AAE4-BB17B22E816E}" type="presOf" srcId="{5B52C0CD-AADA-4C11-BF93-07075DCAF257}" destId="{3BA2A5EA-5971-4C0E-829A-A9D1F51399D2}" srcOrd="0" destOrd="0" presId="urn:microsoft.com/office/officeart/2005/8/layout/arrow1"/>
    <dgm:cxn modelId="{B4CF2A9E-8BD8-461E-8973-8DC8B06B0DCC}" type="presOf" srcId="{FA7F1794-278A-4506-8FBB-DDA6F1AA2CE8}" destId="{4DF4E1DD-D2DB-44DC-AA3D-4A51E1E1B9DA}" srcOrd="0" destOrd="0" presId="urn:microsoft.com/office/officeart/2005/8/layout/arrow1"/>
    <dgm:cxn modelId="{EFC68EC4-4704-499D-9506-10B2F7331906}" type="presParOf" srcId="{3BA2A5EA-5971-4C0E-829A-A9D1F51399D2}" destId="{4DF4E1DD-D2DB-44DC-AA3D-4A51E1E1B9DA}" srcOrd="0" destOrd="0" presId="urn:microsoft.com/office/officeart/2005/8/layout/arrow1"/>
    <dgm:cxn modelId="{0D9BDC81-9185-4210-BF4C-4F3CD5605A47}" type="presParOf" srcId="{3BA2A5EA-5971-4C0E-829A-A9D1F51399D2}" destId="{E32E9A67-F08E-414E-9C3A-DAC0DCF89EA8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4E1DD-D2DB-44DC-AA3D-4A51E1E1B9DA}">
      <dsp:nvSpPr>
        <dsp:cNvPr id="0" name=""/>
        <dsp:cNvSpPr/>
      </dsp:nvSpPr>
      <dsp:spPr>
        <a:xfrm rot="16200000">
          <a:off x="204" y="304152"/>
          <a:ext cx="2348101" cy="2348101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Vantaggi</a:t>
          </a:r>
          <a:endParaRPr lang="it-IT" sz="3100" kern="1200" dirty="0"/>
        </a:p>
      </dsp:txBody>
      <dsp:txXfrm rot="5400000">
        <a:off x="411122" y="891177"/>
        <a:ext cx="1937183" cy="1174051"/>
      </dsp:txXfrm>
    </dsp:sp>
    <dsp:sp modelId="{E32E9A67-F08E-414E-9C3A-DAC0DCF89EA8}">
      <dsp:nvSpPr>
        <dsp:cNvPr id="0" name=""/>
        <dsp:cNvSpPr/>
      </dsp:nvSpPr>
      <dsp:spPr>
        <a:xfrm rot="5400000">
          <a:off x="2583910" y="304152"/>
          <a:ext cx="2348101" cy="2348101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Svantaggi</a:t>
          </a:r>
          <a:endParaRPr lang="it-IT" sz="3100" kern="1200" dirty="0"/>
        </a:p>
      </dsp:txBody>
      <dsp:txXfrm rot="-5400000">
        <a:off x="2583910" y="891177"/>
        <a:ext cx="1937183" cy="1174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3" Type="http://schemas.openxmlformats.org/officeDocument/2006/relationships/image" Target="../media/image17.wmf"/><Relationship Id="rId21" Type="http://schemas.openxmlformats.org/officeDocument/2006/relationships/image" Target="../media/image35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20" Type="http://schemas.openxmlformats.org/officeDocument/2006/relationships/image" Target="../media/image34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24" Type="http://schemas.openxmlformats.org/officeDocument/2006/relationships/image" Target="../media/image38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23" Type="http://schemas.openxmlformats.org/officeDocument/2006/relationships/image" Target="../media/image37.wmf"/><Relationship Id="rId10" Type="http://schemas.openxmlformats.org/officeDocument/2006/relationships/image" Target="../media/image24.wmf"/><Relationship Id="rId19" Type="http://schemas.openxmlformats.org/officeDocument/2006/relationships/image" Target="../media/image33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Relationship Id="rId22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18" Type="http://schemas.openxmlformats.org/officeDocument/2006/relationships/image" Target="../media/image59.wmf"/><Relationship Id="rId3" Type="http://schemas.openxmlformats.org/officeDocument/2006/relationships/image" Target="../media/image44.wmf"/><Relationship Id="rId21" Type="http://schemas.openxmlformats.org/officeDocument/2006/relationships/image" Target="../media/image62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58.wmf"/><Relationship Id="rId2" Type="http://schemas.openxmlformats.org/officeDocument/2006/relationships/image" Target="../media/image43.wmf"/><Relationship Id="rId16" Type="http://schemas.openxmlformats.org/officeDocument/2006/relationships/image" Target="../media/image57.wmf"/><Relationship Id="rId20" Type="http://schemas.openxmlformats.org/officeDocument/2006/relationships/image" Target="../media/image61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24" Type="http://schemas.openxmlformats.org/officeDocument/2006/relationships/image" Target="../media/image65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23" Type="http://schemas.openxmlformats.org/officeDocument/2006/relationships/image" Target="../media/image64.wmf"/><Relationship Id="rId10" Type="http://schemas.openxmlformats.org/officeDocument/2006/relationships/image" Target="../media/image51.wmf"/><Relationship Id="rId19" Type="http://schemas.openxmlformats.org/officeDocument/2006/relationships/image" Target="../media/image60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Relationship Id="rId22" Type="http://schemas.openxmlformats.org/officeDocument/2006/relationships/image" Target="../media/image6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4.wmf"/><Relationship Id="rId18" Type="http://schemas.openxmlformats.org/officeDocument/2006/relationships/image" Target="../media/image89.wmf"/><Relationship Id="rId3" Type="http://schemas.openxmlformats.org/officeDocument/2006/relationships/image" Target="../media/image74.wmf"/><Relationship Id="rId21" Type="http://schemas.openxmlformats.org/officeDocument/2006/relationships/image" Target="../media/image92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17" Type="http://schemas.openxmlformats.org/officeDocument/2006/relationships/image" Target="../media/image88.wmf"/><Relationship Id="rId2" Type="http://schemas.openxmlformats.org/officeDocument/2006/relationships/image" Target="../media/image73.wmf"/><Relationship Id="rId16" Type="http://schemas.openxmlformats.org/officeDocument/2006/relationships/image" Target="../media/image87.wmf"/><Relationship Id="rId20" Type="http://schemas.openxmlformats.org/officeDocument/2006/relationships/image" Target="../media/image91.wmf"/><Relationship Id="rId1" Type="http://schemas.openxmlformats.org/officeDocument/2006/relationships/image" Target="../media/image36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5" Type="http://schemas.openxmlformats.org/officeDocument/2006/relationships/image" Target="../media/image86.wmf"/><Relationship Id="rId10" Type="http://schemas.openxmlformats.org/officeDocument/2006/relationships/image" Target="../media/image81.wmf"/><Relationship Id="rId19" Type="http://schemas.openxmlformats.org/officeDocument/2006/relationships/image" Target="../media/image90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Relationship Id="rId14" Type="http://schemas.openxmlformats.org/officeDocument/2006/relationships/image" Target="../media/image85.wmf"/><Relationship Id="rId22" Type="http://schemas.openxmlformats.org/officeDocument/2006/relationships/image" Target="../media/image9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image" Target="../media/image107.wmf"/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12" Type="http://schemas.openxmlformats.org/officeDocument/2006/relationships/image" Target="../media/image106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11" Type="http://schemas.openxmlformats.org/officeDocument/2006/relationships/image" Target="../media/image105.wmf"/><Relationship Id="rId5" Type="http://schemas.openxmlformats.org/officeDocument/2006/relationships/image" Target="../media/image99.wmf"/><Relationship Id="rId10" Type="http://schemas.openxmlformats.org/officeDocument/2006/relationships/image" Target="../media/image104.wmf"/><Relationship Id="rId4" Type="http://schemas.openxmlformats.org/officeDocument/2006/relationships/image" Target="../media/image98.wmf"/><Relationship Id="rId9" Type="http://schemas.openxmlformats.org/officeDocument/2006/relationships/image" Target="../media/image103.wmf"/><Relationship Id="rId14" Type="http://schemas.openxmlformats.org/officeDocument/2006/relationships/image" Target="../media/image10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6FF7A-B264-4A92-A92B-0F40D4B30006}" type="datetimeFigureOut">
              <a:rPr lang="it-IT" smtClean="0"/>
              <a:t>10/04/2021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A647D-13B0-4A74-A026-2E81A6225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30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15.officeredir.microsoft.com/r/rlid2013GettingStartedCntrPPT?clid=1040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cxnSp>
        <p:nvCxnSpPr>
          <p:cNvPr id="8" name="Connettore 1 11">
            <a:extLst>
              <a:ext uri="{FF2B5EF4-FFF2-40B4-BE49-F238E27FC236}">
                <a16:creationId xmlns:a16="http://schemas.microsoft.com/office/drawing/2014/main" id="{FB825907-4747-438C-BDA6-3BC013FBC56E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2792B98E-3082-4EAD-A28A-94CA3AEDAB8D}"/>
              </a:ext>
            </a:extLst>
          </p:cNvPr>
          <p:cNvSpPr/>
          <p:nvPr userDrawn="1"/>
        </p:nvSpPr>
        <p:spPr>
          <a:xfrm>
            <a:off x="10438408" y="6377844"/>
            <a:ext cx="1741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Ing. </a:t>
            </a: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Carmela CONCILIO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AD136DC-4449-45FA-A0A4-EEE64073003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B9854B8-F348-4243-B1F1-0044478C13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02530" y="-56412"/>
            <a:ext cx="2355705" cy="106919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18A11D8-5219-4891-996E-FDDD204BB877}"/>
              </a:ext>
            </a:extLst>
          </p:cNvPr>
          <p:cNvSpPr txBox="1"/>
          <p:nvPr userDrawn="1"/>
        </p:nvSpPr>
        <p:spPr>
          <a:xfrm>
            <a:off x="0" y="6416111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>
                    <a:lumMod val="65000"/>
                  </a:schemeClr>
                </a:solidFill>
              </a:rPr>
              <a:t>ESERCITAZIONE n°1                                                                                           TRASMISSIONE DEL CALORE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181" y="2194849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1" name="Segnaposto testo 2">
            <a:hlinkClick r:id="rId2" tooltip="Ulteriori informazioni"/>
          </p:cNvPr>
          <p:cNvSpPr txBox="1">
            <a:spLocks/>
          </p:cNvSpPr>
          <p:nvPr userDrawn="1"/>
        </p:nvSpPr>
        <p:spPr>
          <a:xfrm>
            <a:off x="4506012" y="6251799"/>
            <a:ext cx="7685987" cy="37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None/>
            </a:pPr>
            <a:r>
              <a:rPr lang="it-IT" sz="1200" i="0" noProof="1">
                <a:solidFill>
                  <a:schemeClr val="bg1">
                    <a:lumMod val="50000"/>
                  </a:schemeClr>
                </a:solidFill>
              </a:rPr>
              <a:t>CORSO PER ENERGY MANAGER</a:t>
            </a:r>
            <a:r>
              <a:rPr lang="it-IT" sz="1200" noProof="1">
                <a:solidFill>
                  <a:schemeClr val="accent1"/>
                </a:solidFill>
              </a:rPr>
              <a:t>			</a:t>
            </a:r>
            <a:r>
              <a:rPr lang="it-IT" sz="12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Gennaro CUCCURULLO</a:t>
            </a:r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0" y="6251799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" y="0"/>
            <a:ext cx="45060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1510887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5" name="Connettore 1 11">
            <a:extLst>
              <a:ext uri="{FF2B5EF4-FFF2-40B4-BE49-F238E27FC236}">
                <a16:creationId xmlns:a16="http://schemas.microsoft.com/office/drawing/2014/main" id="{48BE110D-FDA9-4650-BDAC-4C259D0D1BC5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F57017C5-37BD-401C-84B8-AB98489BFFA2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5A61FEF-FB3A-472C-B17A-88012F054A90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D4FB911-14A3-4EC5-8AB7-C4077A00843F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6006347-C9A9-4D02-B589-B6D83951726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0" name="Picture 2" descr="EGEEM_no_baseline-02">
            <a:extLst>
              <a:ext uri="{FF2B5EF4-FFF2-40B4-BE49-F238E27FC236}">
                <a16:creationId xmlns:a16="http://schemas.microsoft.com/office/drawing/2014/main" id="{DCDB3369-57EE-45BF-8F8A-A84F987DDE5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29587" r="54059" b="27574"/>
          <a:stretch/>
        </p:blipFill>
        <p:spPr bwMode="auto">
          <a:xfrm>
            <a:off x="11353800" y="276036"/>
            <a:ext cx="710914" cy="78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2D2D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4" name="Connettore 1 11">
            <a:extLst>
              <a:ext uri="{FF2B5EF4-FFF2-40B4-BE49-F238E27FC236}">
                <a16:creationId xmlns:a16="http://schemas.microsoft.com/office/drawing/2014/main" id="{0DDECB52-7594-46A0-BE73-92FDD595DF54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793A09A2-9C4C-4E4C-BC4E-E6AAE362F706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A56CA547-03C3-443A-9EAC-603583B8A678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CD97619-1580-4A8D-A3B3-8AA28B1E2F14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>
            <a:extLst>
              <a:ext uri="{FF2B5EF4-FFF2-40B4-BE49-F238E27FC236}">
                <a16:creationId xmlns:a16="http://schemas.microsoft.com/office/drawing/2014/main" id="{D11810F2-3931-47DE-8FEC-39758FB88199}"/>
              </a:ext>
            </a:extLst>
          </p:cNvPr>
          <p:cNvGrpSpPr/>
          <p:nvPr userDrawn="1"/>
        </p:nvGrpSpPr>
        <p:grpSpPr>
          <a:xfrm>
            <a:off x="206" y="1"/>
            <a:ext cx="12184750" cy="1251632"/>
            <a:chOff x="206" y="1"/>
            <a:chExt cx="12184750" cy="1251632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1508954B-E166-45DC-B52D-318058040B8D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B46FC76D-6BCC-4DAD-AD7E-2F6EC4493E21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>
                <a:extLst>
                  <a:ext uri="{FF2B5EF4-FFF2-40B4-BE49-F238E27FC236}">
                    <a16:creationId xmlns:a16="http://schemas.microsoft.com/office/drawing/2014/main" id="{1BE3CC5C-F585-4334-ABBB-497D56FB871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>
                <a:extLst>
                  <a:ext uri="{FF2B5EF4-FFF2-40B4-BE49-F238E27FC236}">
                    <a16:creationId xmlns:a16="http://schemas.microsoft.com/office/drawing/2014/main" id="{9366B4DD-9C23-416C-B5A2-9242D1E2AFF9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CC1BD9A1-5979-43D5-A0DD-AD63AA8FA123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39D2476B-D23C-4EC4-A32E-A7A32AF61252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574C4E4A-CABF-4942-BAA6-D02A6F3AA1E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49D63911-3BC2-4AD6-961B-D079D29B4273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3CC300D4-C8AD-4B75-8292-4F34F76D916E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15DC9BD4-51C7-4E8C-8894-3CDC565A662C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1C45222D-F5E2-4BFC-9F27-26E6AC068D7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E0BB17AA-6D92-4431-85A3-3861EEE927FA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12816A9C-8D92-4561-A222-0C1B801D9078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10F4B14E-A20A-4CC5-A708-94D975355D1D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52FA3B3D-C1FE-4C8D-90E8-8215FF1D78B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0A70293A-874D-4489-8048-9DC7EAF4194E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4AD65A78-CE65-49DE-9AD7-6F8978A2958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57D1FE50-B2CF-430C-AEB9-A8A4A944410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B46FFC1-EA53-4B70-91E7-C04C14ACBC1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9436B177-806D-4263-B3B9-9C86DE94179F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097236D0-7562-4E25-BF95-E30BB6BC42CC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EF254EDB-117B-4639-A38B-3F1E1923FEF6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114BC7D0-2A10-4775-88EA-CD248E15D60C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8123A1F3-218A-4E8C-8EEA-460A3AF04D95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0F838469-D4D1-4259-B418-CD3062028C71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188A355D-C3DA-4E6C-B272-576BEE9A4A1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045FF6A5-1164-4CC8-9643-30C95BBB038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4BD80A0A-8F78-41AF-BAAA-E659E655F97D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AC425BF4-43C8-4578-A906-44CE12EB80FA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8402A916-675D-43EA-A3D4-8F8E74CB0AFD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9E4BF8D5-8F8D-4867-A7C5-2D93A24EFDBF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50FF7FF0-7648-444B-8D0E-AE4E4C23486E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A04FB52F-3D63-401E-B22A-7E541CEAF08F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0BCD74C7-02F8-4167-BE71-C3D4E27CF267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74679CF5-D864-46C3-8793-1D9C6724F4B9}"/>
              </a:ext>
            </a:extLst>
          </p:cNvPr>
          <p:cNvGrpSpPr/>
          <p:nvPr userDrawn="1"/>
        </p:nvGrpSpPr>
        <p:grpSpPr>
          <a:xfrm>
            <a:off x="206" y="1194817"/>
            <a:ext cx="12184750" cy="1251632"/>
            <a:chOff x="206" y="1"/>
            <a:chExt cx="12184750" cy="1251632"/>
          </a:xfrm>
        </p:grpSpPr>
        <p:grpSp>
          <p:nvGrpSpPr>
            <p:cNvPr id="46" name="Gruppo 45">
              <a:extLst>
                <a:ext uri="{FF2B5EF4-FFF2-40B4-BE49-F238E27FC236}">
                  <a16:creationId xmlns:a16="http://schemas.microsoft.com/office/drawing/2014/main" id="{3A0CE5AB-A72F-4AF1-8EB2-BD78126DEE75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D654507B-C0EC-43A5-88F7-41EDE95B3079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F7C2294D-62FC-40E7-BE31-D00869603BAE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8C9A3F13-633A-4DAA-91FC-4023EAB9189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8DEA854C-E440-4B62-ADEF-52DBF1BCBA21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E6CCA685-630B-469F-999D-59193CF48CB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FA2BC82C-5CDD-4848-9EAF-F061CD20CFAE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6DF46602-409E-4B89-9523-6FC1CEBD163A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53B8D2A1-BA1D-4CC8-A1B5-32D3972A5831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172ADB5F-9DA8-4C3D-98BF-DF6988F75F2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2C2BA6CD-0462-4FCC-AC27-424201907C8B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BF7FF009-9D11-4764-82F9-4810C1DB558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F0159066-D9C5-4857-AD71-9F6EF758B10C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>
              <a:extLst>
                <a:ext uri="{FF2B5EF4-FFF2-40B4-BE49-F238E27FC236}">
                  <a16:creationId xmlns:a16="http://schemas.microsoft.com/office/drawing/2014/main" id="{ABFB8A84-F202-4CC3-BAD2-E8A7716BF847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5C38FEE2-1022-4487-8DAC-5F0A0B3DD0C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9FB24C34-4D1A-4EA7-9A30-F314CB6873C7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E6EE8107-0A86-440B-A5BC-8691DEFC89B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>
              <a:extLst>
                <a:ext uri="{FF2B5EF4-FFF2-40B4-BE49-F238E27FC236}">
                  <a16:creationId xmlns:a16="http://schemas.microsoft.com/office/drawing/2014/main" id="{2607AC59-A924-46EF-94F3-8E7CC7D02F48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DBD5E8F1-540D-4FC1-AB0E-1871DCDCF8B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>
              <a:extLst>
                <a:ext uri="{FF2B5EF4-FFF2-40B4-BE49-F238E27FC236}">
                  <a16:creationId xmlns:a16="http://schemas.microsoft.com/office/drawing/2014/main" id="{39091C29-6249-4C83-97A0-E24BC846050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F0499396-4573-4976-BBD1-B58E418CE0E3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4FEE71F6-72F6-4606-8356-5C985EDF793F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DC3398AE-A5AE-4364-9174-D8E2A35A1D1B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580C0DAB-1EEA-4810-8955-8EFC20674308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9D340999-62F1-412A-BEB9-66C7E6CFC68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D994CAA5-9E1D-49D9-94F9-A35373C1587A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diritto 68">
              <a:extLst>
                <a:ext uri="{FF2B5EF4-FFF2-40B4-BE49-F238E27FC236}">
                  <a16:creationId xmlns:a16="http://schemas.microsoft.com/office/drawing/2014/main" id="{AD5E4789-F4A2-4DE2-A74C-7A8654F2B299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8A0DA7E2-9894-4408-962F-0C04AF2D73C7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>
              <a:extLst>
                <a:ext uri="{FF2B5EF4-FFF2-40B4-BE49-F238E27FC236}">
                  <a16:creationId xmlns:a16="http://schemas.microsoft.com/office/drawing/2014/main" id="{9BED7600-0195-4B1E-BD7B-612156175BFB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00AF0F55-3ACE-4653-A2E2-D5CE110F033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D8EB1895-E332-445B-9815-8CB7E916A96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diritto 73">
              <a:extLst>
                <a:ext uri="{FF2B5EF4-FFF2-40B4-BE49-F238E27FC236}">
                  <a16:creationId xmlns:a16="http://schemas.microsoft.com/office/drawing/2014/main" id="{F7EC05B8-F349-421A-B863-37CF22B4C4BF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459724DE-7EDC-4886-BE32-F53C3956F5A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BB3A4FF5-375E-4722-80AA-72068546DA0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91D019F5-E8C2-4413-93BE-5879AFAF312A}"/>
              </a:ext>
            </a:extLst>
          </p:cNvPr>
          <p:cNvGrpSpPr/>
          <p:nvPr userDrawn="1"/>
        </p:nvGrpSpPr>
        <p:grpSpPr>
          <a:xfrm>
            <a:off x="206" y="2387480"/>
            <a:ext cx="12184750" cy="1251632"/>
            <a:chOff x="206" y="1"/>
            <a:chExt cx="12184750" cy="1251632"/>
          </a:xfrm>
        </p:grpSpPr>
        <p:grpSp>
          <p:nvGrpSpPr>
            <p:cNvPr id="81" name="Gruppo 80">
              <a:extLst>
                <a:ext uri="{FF2B5EF4-FFF2-40B4-BE49-F238E27FC236}">
                  <a16:creationId xmlns:a16="http://schemas.microsoft.com/office/drawing/2014/main" id="{F3594BCF-ACCB-4D08-A0F4-86BAA1C30F40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id="{940F2B50-9E47-4422-BA08-70103BFE81CC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60B2B3EA-FA2A-4EA3-9D71-0F8BDEEFB6D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9DE6185D-2BB1-4434-B47E-4046B827E614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28478209-1E03-44E0-B405-530AE380886F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5C351DEA-3078-489C-9549-D27A05237DAA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904EB86E-35AE-4AD8-949C-28C8979076C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5F85A58D-53B1-4670-BBE1-A46F08657635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85FDAD7D-9657-45AF-8796-F385202A32A3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D3D1155F-2967-4EFC-9B3D-72FCCE5ECFAE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6C75EA90-FFD9-4278-B4BA-0ACF2EA8930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5E56C7B9-0F4F-4717-B647-A519D73D694F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ECCE9BEB-9A36-4AC9-BC9F-77CCDF284B91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6E5C384E-DBCC-469E-99F8-2D11A9A04F98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24170918-D8D4-4C95-935F-59082D5E064F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CBC67B8F-4127-4C7B-9601-B6F3BDC11E35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EC0D6AD7-2156-408A-939E-AB4187C35668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5D8B0B93-448C-4B33-80A7-6BBC4059C336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>
              <a:extLst>
                <a:ext uri="{FF2B5EF4-FFF2-40B4-BE49-F238E27FC236}">
                  <a16:creationId xmlns:a16="http://schemas.microsoft.com/office/drawing/2014/main" id="{883F4D52-8A8D-4D74-B638-D9653FFD2ACB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729EAF4A-4F2E-4962-B666-B88459C30D1D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3742AAD7-BA11-4D38-99F1-923E7C11A9E2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D0196959-16FE-403A-8811-607D65333141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3093D9A4-CFFD-43D2-B753-9A76F9C91E02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DA3FC64E-7C24-436D-8664-632D7A9624CF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7B1D08B4-ECF6-4186-8A05-0CCA9F96925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BC8768B9-734C-4C86-9080-0336055A0699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BB21A95F-5018-498C-A9E2-D9AE5DCAF404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8E6F5500-683D-4FCB-B6FF-3A6D7CB12EB0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B01DF5DD-309D-43EC-A1B9-19C6A590D32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405386A0-C2A2-485C-8DE8-EA8C9DEC6D6F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E8F62318-44B8-472E-B599-48A171CE9B90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0D290C48-F5FB-4F7F-B197-FAE34A3F18C2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2EE58D96-872A-474F-ACF8-0624C445EBD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FDFFE756-D8CF-4260-869B-265D622E1B41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uppo 114">
            <a:extLst>
              <a:ext uri="{FF2B5EF4-FFF2-40B4-BE49-F238E27FC236}">
                <a16:creationId xmlns:a16="http://schemas.microsoft.com/office/drawing/2014/main" id="{C0570BBF-C659-4B59-85CC-ABA629D32C37}"/>
              </a:ext>
            </a:extLst>
          </p:cNvPr>
          <p:cNvGrpSpPr/>
          <p:nvPr userDrawn="1"/>
        </p:nvGrpSpPr>
        <p:grpSpPr>
          <a:xfrm>
            <a:off x="206" y="3582296"/>
            <a:ext cx="12184750" cy="1251632"/>
            <a:chOff x="206" y="1"/>
            <a:chExt cx="12184750" cy="1251632"/>
          </a:xfrm>
        </p:grpSpPr>
        <p:grpSp>
          <p:nvGrpSpPr>
            <p:cNvPr id="116" name="Gruppo 115">
              <a:extLst>
                <a:ext uri="{FF2B5EF4-FFF2-40B4-BE49-F238E27FC236}">
                  <a16:creationId xmlns:a16="http://schemas.microsoft.com/office/drawing/2014/main" id="{4F3E153E-1C35-4D90-9001-D704507C5023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335A09C8-63B4-4F37-B2AE-67282242765E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diritto 147">
                <a:extLst>
                  <a:ext uri="{FF2B5EF4-FFF2-40B4-BE49-F238E27FC236}">
                    <a16:creationId xmlns:a16="http://schemas.microsoft.com/office/drawing/2014/main" id="{C960672E-0054-4686-84C3-36850798E87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84A0C2B2-8225-4DD8-9CC8-D3698C77BA26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CC4685B6-E7E6-4D25-81D4-489B5231ED08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738A9DA8-8574-4D0B-A5EE-BE4A818E336C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A8DAAA06-4BDF-413A-B4F4-334D16965E4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E97086EB-E286-4D35-B4B7-60EE9E25891D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165CEA87-F789-4E67-9206-B3CE2F0BE6D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C6B20762-C6CE-47B3-9991-E1F9EFBE2B9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6145F0BB-34A3-44C0-8AAB-8973E8452624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07D49F64-FED5-4EF6-B424-9C7C57BB02A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diritto 124">
              <a:extLst>
                <a:ext uri="{FF2B5EF4-FFF2-40B4-BE49-F238E27FC236}">
                  <a16:creationId xmlns:a16="http://schemas.microsoft.com/office/drawing/2014/main" id="{3BD90F52-5A8D-441D-8010-CD469D8600D6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0EDAC3EA-7D5A-49B6-BADD-B4B5CC1DD9A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265C8AC5-E01C-47C3-B030-0C25AC53144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0CB764D7-D3F9-4D76-9BF2-B9F469ECD7A1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C332CA84-2B29-4712-838E-5343F69ECBD1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D98958FF-3EFE-41F6-A50B-9E0EB8D4EDF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DE0EDED2-52D3-4B0E-98A1-9C365A430CA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BFB8BDAA-D5F7-4CF9-9E6C-DE340C5A6618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62A88D99-5D25-4E2E-B432-1F5437BE1409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BE41DEC5-0EFD-446B-84DD-3DE1FAFC7C99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87110DDB-E214-4FE2-9FC7-A7FE85E58D8D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7C16EF8F-7112-428E-8E0D-A2203D250A62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57C42DE4-80F8-43DA-9A5C-FA1D15FDC6A3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1648768E-5596-4120-A0B4-C9D9F395D408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FAD85AA5-28CF-4961-A232-D439A069875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86354FF6-1FEA-4A66-BAEF-06AB0FCB93E6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98CADB3B-BC81-4AB3-836C-327342697A40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10C34CA5-6BE9-4F5B-9559-85D4BC1D113B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D7BE6309-D9D8-4688-8938-0F0783C4E73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254060CF-8F22-4BE6-9617-BCC1FD0AB41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B691C096-E77A-4126-95D6-2FFFFE60E6E4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D22AE5A7-A7A0-4940-9172-68F8B08A9322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6DCD9BD8-E67B-4287-B347-DC27F908AB0F}"/>
              </a:ext>
            </a:extLst>
          </p:cNvPr>
          <p:cNvGrpSpPr/>
          <p:nvPr userDrawn="1"/>
        </p:nvGrpSpPr>
        <p:grpSpPr>
          <a:xfrm>
            <a:off x="206" y="4805012"/>
            <a:ext cx="12184750" cy="1251632"/>
            <a:chOff x="206" y="1"/>
            <a:chExt cx="12184750" cy="1251632"/>
          </a:xfrm>
        </p:grpSpPr>
        <p:grpSp>
          <p:nvGrpSpPr>
            <p:cNvPr id="151" name="Gruppo 150">
              <a:extLst>
                <a:ext uri="{FF2B5EF4-FFF2-40B4-BE49-F238E27FC236}">
                  <a16:creationId xmlns:a16="http://schemas.microsoft.com/office/drawing/2014/main" id="{28F279CF-6725-4978-8EE3-F20C95AD4A47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0FB1A4EA-452E-4055-8AB6-6DEA55063BC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35D767C0-70E3-4447-8709-FB3C5217F00F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16983739-4F55-4CA5-8079-8FDD4ACC044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1C54A191-15A3-426E-A576-5C882D18A2C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503A8E37-86A6-4A04-B2C5-FB64C463B76B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6F12B8A4-BF1E-4F99-BEBF-4A160B175FB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B4819588-EAE5-4367-A0D7-C12EBA166107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id="{11192A86-39D3-41F8-B2F4-DAC38DD2824C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CB96E97A-630E-49F0-8BC2-27D216412A91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A6DA4853-6240-4A7F-9711-B4C0EE3ED269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76443FD6-F230-4DAE-B98D-4551A8066ABE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28F5E475-C956-43BD-9043-58EDB83A4E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13A11A83-A69D-4719-8EB4-BF1F60BF418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diritto 161">
              <a:extLst>
                <a:ext uri="{FF2B5EF4-FFF2-40B4-BE49-F238E27FC236}">
                  <a16:creationId xmlns:a16="http://schemas.microsoft.com/office/drawing/2014/main" id="{84488789-A2E8-4151-BB99-E81F5408B126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4BB2FC3D-38E2-4107-AB08-637EF0BD657C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DE841033-8FBC-4C17-A0BC-D4BFF5CCC09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id="{547EFB91-20C9-4827-80A7-F25D6A45C6D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6A09CAC2-565D-4719-9DE5-FA4893D1EED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EC305856-A58A-4B4C-8D13-8ED2B25D651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>
              <a:extLst>
                <a:ext uri="{FF2B5EF4-FFF2-40B4-BE49-F238E27FC236}">
                  <a16:creationId xmlns:a16="http://schemas.microsoft.com/office/drawing/2014/main" id="{8F79FCAE-E138-4E07-A9EE-F38A0FB2431F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603A8574-D9CD-473A-8205-3EE45C1971DB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6F34E887-7398-434C-803B-1A42ED4C872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34091DFB-BB4A-40D6-91B2-066308E75C39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F710CBA2-7843-4B02-A8E9-BC7F6FB2E97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ABDD4005-11F3-45B1-854E-395BDE8D17B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3E02C59A-3610-4A5C-AD6B-34CE82D5C8C8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205026F7-0722-4AC4-B3CF-9F00E3F79635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F16539AC-5E8D-4A28-A796-A04D11B4F59E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2AAFC757-7400-4D86-8BF6-6D07F61E7C4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1CABADA3-B651-4251-B7C8-A98C50BABE06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6904FAD3-68ED-4F49-B9BE-2BDA24A01E7A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FD842FC7-183E-4B7A-B774-3D2851E5494C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81C23204-0BB5-4CD1-B217-D1F7BBBCAAF5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uppo 184">
            <a:extLst>
              <a:ext uri="{FF2B5EF4-FFF2-40B4-BE49-F238E27FC236}">
                <a16:creationId xmlns:a16="http://schemas.microsoft.com/office/drawing/2014/main" id="{90867986-FEC9-4017-AE77-D98E5BC4AC72}"/>
              </a:ext>
            </a:extLst>
          </p:cNvPr>
          <p:cNvGrpSpPr/>
          <p:nvPr userDrawn="1"/>
        </p:nvGrpSpPr>
        <p:grpSpPr>
          <a:xfrm>
            <a:off x="206" y="5999828"/>
            <a:ext cx="12184750" cy="1251632"/>
            <a:chOff x="206" y="1"/>
            <a:chExt cx="12184750" cy="1251632"/>
          </a:xfrm>
        </p:grpSpPr>
        <p:grpSp>
          <p:nvGrpSpPr>
            <p:cNvPr id="186" name="Gruppo 185">
              <a:extLst>
                <a:ext uri="{FF2B5EF4-FFF2-40B4-BE49-F238E27FC236}">
                  <a16:creationId xmlns:a16="http://schemas.microsoft.com/office/drawing/2014/main" id="{89B9772D-673E-4089-8109-A00C2122F59C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39375B2C-528A-4AE3-AC73-EC80AE67C65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4B52F323-43FB-4DBE-8E9D-AD0A7F6EB63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008ADF15-3153-4AD4-AD9F-58B4D5D2A2F7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7587B6E1-258F-45E0-928E-B795E160A07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69640873-4A6E-4E8D-9501-C91800D496E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9EAA1B40-E626-4495-8A80-D2AC8F147E40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2167A783-70AB-4ACE-A031-243D245AEA5E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7B052F96-DA82-4E54-8304-BE9080ED561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6DF01A18-9B39-4082-BCAC-991ACCF3288D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6210D9C7-325B-4CB1-A1F8-450778DB054C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4768A166-EAD6-4040-A1BD-1C30ACAF9A10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2795EB64-FF01-4F1E-90AC-CD1D0BC84C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83481BA0-7521-4762-995B-D69A68180952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diritto 196">
              <a:extLst>
                <a:ext uri="{FF2B5EF4-FFF2-40B4-BE49-F238E27FC236}">
                  <a16:creationId xmlns:a16="http://schemas.microsoft.com/office/drawing/2014/main" id="{642CEF7B-91FB-4F32-B92B-3E95FC9B1F7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63AF5206-2455-43E3-A4C6-74DC5498C843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4A5D2AFA-C78A-4EE0-87F6-5889127BEC2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C82CA98B-4E0A-43B3-8EBF-7680B9B1F45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81CD628E-F409-41A6-BF1A-AC28042B3D99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951D0B0D-9B57-428E-A1F5-02562377663E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D7D0BBAC-18C4-4FBE-A32D-511B3278DC21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B19F1343-D963-4B69-B8C6-B7614F173C07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6EA118EB-841A-4454-A501-DF8FBC12F2C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DC19DC7E-46A2-4D56-91B4-0135D2FFB6DB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A5355904-EE2F-4402-86B0-3F4F690E72C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7FBA9450-73FA-4193-B6E4-AFAA0C7E1F4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BC57179C-3CBE-4742-B2A4-0047855422A6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F8F74C23-2E00-4527-A253-27187D89B972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4E3CC904-27DE-4E25-B66E-E0D85CB067D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56BFC36D-F44E-49BA-9DD2-67D606E1C542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A930EA80-0677-49D3-A7E5-4A64FB35F752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AAF13734-B927-4CA0-9F35-DD1EFB2CC5C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E669893F-F061-498F-9407-627CE2C3BF11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634072FA-E9FC-4214-929E-EFCEA431031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74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88FE-68FF-40ED-87DC-EB5470FCE122}" type="datetimeFigureOut">
              <a:rPr lang="it-IT" smtClean="0"/>
              <a:t>10/04/2021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AFCE-3839-40EA-AE23-91DA022F8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76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56800" y="41338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413702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3392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5" r:id="rId4"/>
    <p:sldLayoutId id="2147483668" r:id="rId5"/>
    <p:sldLayoutId id="2147483675" r:id="rId6"/>
    <p:sldLayoutId id="214748367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4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9" Type="http://schemas.openxmlformats.org/officeDocument/2006/relationships/oleObject" Target="../embeddings/oleObject27.bin"/><Relationship Id="rId21" Type="http://schemas.openxmlformats.org/officeDocument/2006/relationships/oleObject" Target="../embeddings/oleObject18.bin"/><Relationship Id="rId34" Type="http://schemas.openxmlformats.org/officeDocument/2006/relationships/image" Target="../media/image30.wmf"/><Relationship Id="rId42" Type="http://schemas.openxmlformats.org/officeDocument/2006/relationships/image" Target="../media/image34.wmf"/><Relationship Id="rId47" Type="http://schemas.openxmlformats.org/officeDocument/2006/relationships/oleObject" Target="../embeddings/oleObject31.bin"/><Relationship Id="rId50" Type="http://schemas.openxmlformats.org/officeDocument/2006/relationships/image" Target="../media/image38.wmf"/><Relationship Id="rId55" Type="http://schemas.openxmlformats.org/officeDocument/2006/relationships/image" Target="../media/image43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9" Type="http://schemas.openxmlformats.org/officeDocument/2006/relationships/oleObject" Target="../embeddings/oleObject22.bin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5.wmf"/><Relationship Id="rId32" Type="http://schemas.openxmlformats.org/officeDocument/2006/relationships/image" Target="../media/image29.wmf"/><Relationship Id="rId37" Type="http://schemas.openxmlformats.org/officeDocument/2006/relationships/oleObject" Target="../embeddings/oleObject26.bin"/><Relationship Id="rId40" Type="http://schemas.openxmlformats.org/officeDocument/2006/relationships/image" Target="../media/image33.wmf"/><Relationship Id="rId45" Type="http://schemas.openxmlformats.org/officeDocument/2006/relationships/oleObject" Target="../embeddings/oleObject30.bin"/><Relationship Id="rId53" Type="http://schemas.openxmlformats.org/officeDocument/2006/relationships/image" Target="../media/image41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3.bin"/><Relationship Id="rId44" Type="http://schemas.openxmlformats.org/officeDocument/2006/relationships/image" Target="../media/image35.wmf"/><Relationship Id="rId52" Type="http://schemas.openxmlformats.org/officeDocument/2006/relationships/image" Target="../media/image40.png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21.bin"/><Relationship Id="rId30" Type="http://schemas.openxmlformats.org/officeDocument/2006/relationships/image" Target="../media/image28.wmf"/><Relationship Id="rId35" Type="http://schemas.openxmlformats.org/officeDocument/2006/relationships/oleObject" Target="../embeddings/oleObject25.bin"/><Relationship Id="rId43" Type="http://schemas.openxmlformats.org/officeDocument/2006/relationships/oleObject" Target="../embeddings/oleObject29.bin"/><Relationship Id="rId48" Type="http://schemas.openxmlformats.org/officeDocument/2006/relationships/image" Target="../media/image37.wmf"/><Relationship Id="rId8" Type="http://schemas.openxmlformats.org/officeDocument/2006/relationships/image" Target="../media/image17.wmf"/><Relationship Id="rId51" Type="http://schemas.openxmlformats.org/officeDocument/2006/relationships/image" Target="../media/image39.png"/><Relationship Id="rId3" Type="http://schemas.openxmlformats.org/officeDocument/2006/relationships/oleObject" Target="../embeddings/oleObject9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33" Type="http://schemas.openxmlformats.org/officeDocument/2006/relationships/oleObject" Target="../embeddings/oleObject24.bin"/><Relationship Id="rId38" Type="http://schemas.openxmlformats.org/officeDocument/2006/relationships/image" Target="../media/image32.wmf"/><Relationship Id="rId46" Type="http://schemas.openxmlformats.org/officeDocument/2006/relationships/image" Target="../media/image36.wmf"/><Relationship Id="rId20" Type="http://schemas.openxmlformats.org/officeDocument/2006/relationships/image" Target="../media/image23.wmf"/><Relationship Id="rId41" Type="http://schemas.openxmlformats.org/officeDocument/2006/relationships/oleObject" Target="../embeddings/oleObject28.bin"/><Relationship Id="rId54" Type="http://schemas.openxmlformats.org/officeDocument/2006/relationships/image" Target="../media/image42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27.wmf"/><Relationship Id="rId36" Type="http://schemas.openxmlformats.org/officeDocument/2006/relationships/image" Target="../media/image31.wmf"/><Relationship Id="rId49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png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1.xml"/><Relationship Id="rId11" Type="http://schemas.openxmlformats.org/officeDocument/2006/relationships/oleObject" Target="../embeddings/oleObject34.bin"/><Relationship Id="rId5" Type="http://schemas.openxmlformats.org/officeDocument/2006/relationships/diagramLayout" Target="../diagrams/layout1.xml"/><Relationship Id="rId15" Type="http://schemas.openxmlformats.org/officeDocument/2006/relationships/image" Target="../media/image46.png"/><Relationship Id="rId10" Type="http://schemas.openxmlformats.org/officeDocument/2006/relationships/image" Target="../media/image42.wmf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9" Type="http://schemas.openxmlformats.org/officeDocument/2006/relationships/oleObject" Target="../embeddings/oleObject51.bin"/><Relationship Id="rId21" Type="http://schemas.openxmlformats.org/officeDocument/2006/relationships/oleObject" Target="../embeddings/oleObject42.bin"/><Relationship Id="rId34" Type="http://schemas.openxmlformats.org/officeDocument/2006/relationships/image" Target="../media/image57.wmf"/><Relationship Id="rId42" Type="http://schemas.openxmlformats.org/officeDocument/2006/relationships/image" Target="../media/image61.wmf"/><Relationship Id="rId47" Type="http://schemas.openxmlformats.org/officeDocument/2006/relationships/oleObject" Target="../embeddings/oleObject55.bin"/><Relationship Id="rId50" Type="http://schemas.openxmlformats.org/officeDocument/2006/relationships/image" Target="../media/image65.wmf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9" Type="http://schemas.openxmlformats.org/officeDocument/2006/relationships/oleObject" Target="../embeddings/oleObject46.bin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52.wmf"/><Relationship Id="rId32" Type="http://schemas.openxmlformats.org/officeDocument/2006/relationships/image" Target="../media/image56.wmf"/><Relationship Id="rId37" Type="http://schemas.openxmlformats.org/officeDocument/2006/relationships/oleObject" Target="../embeddings/oleObject50.bin"/><Relationship Id="rId40" Type="http://schemas.openxmlformats.org/officeDocument/2006/relationships/image" Target="../media/image60.wmf"/><Relationship Id="rId45" Type="http://schemas.openxmlformats.org/officeDocument/2006/relationships/oleObject" Target="../embeddings/oleObject54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54.wmf"/><Relationship Id="rId36" Type="http://schemas.openxmlformats.org/officeDocument/2006/relationships/image" Target="../media/image58.wmf"/><Relationship Id="rId49" Type="http://schemas.openxmlformats.org/officeDocument/2006/relationships/oleObject" Target="../embeddings/oleObject56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4" Type="http://schemas.openxmlformats.org/officeDocument/2006/relationships/image" Target="../media/image62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55.wmf"/><Relationship Id="rId35" Type="http://schemas.openxmlformats.org/officeDocument/2006/relationships/oleObject" Target="../embeddings/oleObject49.bin"/><Relationship Id="rId43" Type="http://schemas.openxmlformats.org/officeDocument/2006/relationships/oleObject" Target="../embeddings/oleObject53.bin"/><Relationship Id="rId48" Type="http://schemas.openxmlformats.org/officeDocument/2006/relationships/image" Target="../media/image64.wmf"/><Relationship Id="rId8" Type="http://schemas.openxmlformats.org/officeDocument/2006/relationships/image" Target="../media/image44.wmf"/><Relationship Id="rId51" Type="http://schemas.openxmlformats.org/officeDocument/2006/relationships/image" Target="../media/image66.png"/><Relationship Id="rId3" Type="http://schemas.openxmlformats.org/officeDocument/2006/relationships/oleObject" Target="../embeddings/oleObject33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48.bin"/><Relationship Id="rId38" Type="http://schemas.openxmlformats.org/officeDocument/2006/relationships/image" Target="../media/image59.wmf"/><Relationship Id="rId46" Type="http://schemas.openxmlformats.org/officeDocument/2006/relationships/image" Target="../media/image63.wmf"/><Relationship Id="rId20" Type="http://schemas.openxmlformats.org/officeDocument/2006/relationships/image" Target="../media/image50.wmf"/><Relationship Id="rId41" Type="http://schemas.openxmlformats.org/officeDocument/2006/relationships/oleObject" Target="../embeddings/oleObject5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71.wmf"/><Relationship Id="rId3" Type="http://schemas.openxmlformats.org/officeDocument/2006/relationships/image" Target="../media/image66.png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62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8.bin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6.bin"/><Relationship Id="rId39" Type="http://schemas.openxmlformats.org/officeDocument/2006/relationships/image" Target="../media/image88.wmf"/><Relationship Id="rId21" Type="http://schemas.openxmlformats.org/officeDocument/2006/relationships/oleObject" Target="../embeddings/oleObject73.bin"/><Relationship Id="rId34" Type="http://schemas.openxmlformats.org/officeDocument/2006/relationships/oleObject" Target="../embeddings/oleObject80.bin"/><Relationship Id="rId42" Type="http://schemas.openxmlformats.org/officeDocument/2006/relationships/oleObject" Target="../embeddings/oleObject84.bin"/><Relationship Id="rId47" Type="http://schemas.openxmlformats.org/officeDocument/2006/relationships/oleObject" Target="../embeddings/oleObject86.bin"/><Relationship Id="rId50" Type="http://schemas.openxmlformats.org/officeDocument/2006/relationships/image" Target="../media/image93.wmf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0.bin"/><Relationship Id="rId29" Type="http://schemas.openxmlformats.org/officeDocument/2006/relationships/image" Target="../media/image83.wmf"/><Relationship Id="rId11" Type="http://schemas.openxmlformats.org/officeDocument/2006/relationships/oleObject" Target="../embeddings/oleObject67.bin"/><Relationship Id="rId24" Type="http://schemas.openxmlformats.org/officeDocument/2006/relationships/image" Target="../media/image81.wmf"/><Relationship Id="rId32" Type="http://schemas.openxmlformats.org/officeDocument/2006/relationships/oleObject" Target="../embeddings/oleObject79.bin"/><Relationship Id="rId37" Type="http://schemas.openxmlformats.org/officeDocument/2006/relationships/image" Target="../media/image87.wmf"/><Relationship Id="rId40" Type="http://schemas.openxmlformats.org/officeDocument/2006/relationships/oleObject" Target="../embeddings/oleObject83.bin"/><Relationship Id="rId45" Type="http://schemas.openxmlformats.org/officeDocument/2006/relationships/image" Target="../media/image91.wmf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23" Type="http://schemas.openxmlformats.org/officeDocument/2006/relationships/oleObject" Target="../embeddings/oleObject74.bin"/><Relationship Id="rId28" Type="http://schemas.openxmlformats.org/officeDocument/2006/relationships/oleObject" Target="../embeddings/oleObject77.bin"/><Relationship Id="rId36" Type="http://schemas.openxmlformats.org/officeDocument/2006/relationships/oleObject" Target="../embeddings/oleObject81.bin"/><Relationship Id="rId49" Type="http://schemas.openxmlformats.org/officeDocument/2006/relationships/oleObject" Target="../embeddings/oleObject87.bin"/><Relationship Id="rId10" Type="http://schemas.openxmlformats.org/officeDocument/2006/relationships/image" Target="../media/image75.wmf"/><Relationship Id="rId19" Type="http://schemas.openxmlformats.org/officeDocument/2006/relationships/image" Target="../media/image79.wmf"/><Relationship Id="rId31" Type="http://schemas.openxmlformats.org/officeDocument/2006/relationships/image" Target="../media/image84.wmf"/><Relationship Id="rId44" Type="http://schemas.openxmlformats.org/officeDocument/2006/relationships/oleObject" Target="../embeddings/oleObject85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7.wmf"/><Relationship Id="rId22" Type="http://schemas.openxmlformats.org/officeDocument/2006/relationships/image" Target="../media/image80.wmf"/><Relationship Id="rId27" Type="http://schemas.openxmlformats.org/officeDocument/2006/relationships/image" Target="../media/image82.wmf"/><Relationship Id="rId30" Type="http://schemas.openxmlformats.org/officeDocument/2006/relationships/oleObject" Target="../embeddings/oleObject78.bin"/><Relationship Id="rId35" Type="http://schemas.openxmlformats.org/officeDocument/2006/relationships/image" Target="../media/image86.wmf"/><Relationship Id="rId43" Type="http://schemas.openxmlformats.org/officeDocument/2006/relationships/image" Target="../media/image90.wmf"/><Relationship Id="rId48" Type="http://schemas.openxmlformats.org/officeDocument/2006/relationships/image" Target="../media/image92.wmf"/><Relationship Id="rId8" Type="http://schemas.openxmlformats.org/officeDocument/2006/relationships/image" Target="../media/image74.wmf"/><Relationship Id="rId3" Type="http://schemas.openxmlformats.org/officeDocument/2006/relationships/oleObject" Target="../embeddings/oleObject63.bin"/><Relationship Id="rId12" Type="http://schemas.openxmlformats.org/officeDocument/2006/relationships/image" Target="../media/image76.wmf"/><Relationship Id="rId17" Type="http://schemas.openxmlformats.org/officeDocument/2006/relationships/image" Target="../media/image78.wmf"/><Relationship Id="rId25" Type="http://schemas.openxmlformats.org/officeDocument/2006/relationships/oleObject" Target="../embeddings/oleObject75.bin"/><Relationship Id="rId33" Type="http://schemas.openxmlformats.org/officeDocument/2006/relationships/image" Target="../media/image85.wmf"/><Relationship Id="rId38" Type="http://schemas.openxmlformats.org/officeDocument/2006/relationships/oleObject" Target="../embeddings/oleObject82.bin"/><Relationship Id="rId46" Type="http://schemas.openxmlformats.org/officeDocument/2006/relationships/image" Target="../media/image94.png"/><Relationship Id="rId20" Type="http://schemas.openxmlformats.org/officeDocument/2006/relationships/oleObject" Target="../embeddings/oleObject72.bin"/><Relationship Id="rId41" Type="http://schemas.openxmlformats.org/officeDocument/2006/relationships/image" Target="../media/image8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7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102.wmf"/><Relationship Id="rId26" Type="http://schemas.openxmlformats.org/officeDocument/2006/relationships/image" Target="../media/image105.wmf"/><Relationship Id="rId3" Type="http://schemas.openxmlformats.org/officeDocument/2006/relationships/oleObject" Target="../embeddings/oleObject88.bin"/><Relationship Id="rId21" Type="http://schemas.openxmlformats.org/officeDocument/2006/relationships/oleObject" Target="../embeddings/oleObject97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99.wmf"/><Relationship Id="rId17" Type="http://schemas.openxmlformats.org/officeDocument/2006/relationships/oleObject" Target="../embeddings/oleObject95.bin"/><Relationship Id="rId25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wmf"/><Relationship Id="rId20" Type="http://schemas.openxmlformats.org/officeDocument/2006/relationships/image" Target="../media/image103.wmf"/><Relationship Id="rId29" Type="http://schemas.openxmlformats.org/officeDocument/2006/relationships/oleObject" Target="../embeddings/oleObject10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104.wmf"/><Relationship Id="rId32" Type="http://schemas.openxmlformats.org/officeDocument/2006/relationships/image" Target="../media/image108.wmf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9.bin"/><Relationship Id="rId28" Type="http://schemas.openxmlformats.org/officeDocument/2006/relationships/image" Target="../media/image106.wmf"/><Relationship Id="rId10" Type="http://schemas.openxmlformats.org/officeDocument/2006/relationships/image" Target="../media/image98.wmf"/><Relationship Id="rId19" Type="http://schemas.openxmlformats.org/officeDocument/2006/relationships/oleObject" Target="../embeddings/oleObject96.bin"/><Relationship Id="rId31" Type="http://schemas.openxmlformats.org/officeDocument/2006/relationships/oleObject" Target="../embeddings/oleObject103.bin"/><Relationship Id="rId4" Type="http://schemas.openxmlformats.org/officeDocument/2006/relationships/image" Target="../media/image95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100.wmf"/><Relationship Id="rId22" Type="http://schemas.openxmlformats.org/officeDocument/2006/relationships/oleObject" Target="../embeddings/oleObject98.bin"/><Relationship Id="rId27" Type="http://schemas.openxmlformats.org/officeDocument/2006/relationships/oleObject" Target="../embeddings/oleObject101.bin"/><Relationship Id="rId30" Type="http://schemas.openxmlformats.org/officeDocument/2006/relationships/image" Target="../media/image10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16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5.wmf"/><Relationship Id="rId20" Type="http://schemas.openxmlformats.org/officeDocument/2006/relationships/image" Target="../media/image11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12.bin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06AAE692-ED83-4896-B6CE-FBADBD11E8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5110609"/>
            <a:ext cx="12192000" cy="1591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dirty="0">
                <a:solidFill>
                  <a:schemeClr val="bg1"/>
                </a:solidFill>
              </a:rPr>
              <a:t>prof. Gennaro Cuccurullo</a:t>
            </a: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66FD6231-7773-41E6-A756-B5AA716967C1}"/>
              </a:ext>
            </a:extLst>
          </p:cNvPr>
          <p:cNvSpPr txBox="1">
            <a:spLocks/>
          </p:cNvSpPr>
          <p:nvPr/>
        </p:nvSpPr>
        <p:spPr>
          <a:xfrm>
            <a:off x="0" y="60355"/>
            <a:ext cx="12192000" cy="5819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300"/>
              </a:spcBef>
            </a:pPr>
            <a:r>
              <a:rPr lang="it-IT" sz="2800" b="0" dirty="0"/>
              <a:t>corso di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TRASMISSIONE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DEL CALORE</a:t>
            </a:r>
          </a:p>
          <a:p>
            <a:pPr algn="ctr">
              <a:spcBef>
                <a:spcPts val="300"/>
              </a:spcBef>
            </a:pPr>
            <a:r>
              <a:rPr lang="it-IT" sz="2800" b="0" i="1" dirty="0"/>
              <a:t>aa </a:t>
            </a:r>
            <a:r>
              <a:rPr lang="it-IT" sz="2800" b="0" i="1" dirty="0" smtClean="0"/>
              <a:t>2020/21</a:t>
            </a:r>
            <a:endParaRPr lang="it-IT" sz="2800" b="0" i="1" dirty="0"/>
          </a:p>
          <a:p>
            <a:pPr algn="ctr">
              <a:spcBef>
                <a:spcPts val="300"/>
              </a:spcBef>
            </a:pPr>
            <a:r>
              <a:rPr lang="it-IT" sz="2800" b="0" dirty="0"/>
              <a:t>Prof. Gennaro CUCCURULLO</a:t>
            </a:r>
          </a:p>
          <a:p>
            <a:pPr algn="ctr"/>
            <a:endParaRPr lang="it-IT" sz="2800" b="0" i="1" dirty="0"/>
          </a:p>
          <a:p>
            <a:pPr algn="ctr"/>
            <a:endParaRPr lang="it-IT" sz="2800" b="0" dirty="0"/>
          </a:p>
          <a:p>
            <a:pPr algn="ctr"/>
            <a:r>
              <a:rPr lang="it-IT" sz="4400" dirty="0"/>
              <a:t>ESERCITAZIONE 01</a:t>
            </a:r>
          </a:p>
          <a:p>
            <a:pPr algn="ctr">
              <a:spcBef>
                <a:spcPts val="1200"/>
              </a:spcBef>
            </a:pPr>
            <a:r>
              <a:rPr lang="it-IT" sz="4400" b="0" i="1" dirty="0"/>
              <a:t>Conduzione stazionaria 1D</a:t>
            </a:r>
          </a:p>
          <a:p>
            <a:pPr algn="ctr">
              <a:spcBef>
                <a:spcPts val="1200"/>
              </a:spcBef>
            </a:pPr>
            <a:endParaRPr lang="en-GB" sz="2800" b="0" dirty="0">
              <a:ln>
                <a:solidFill>
                  <a:schemeClr val="accent1"/>
                </a:solidFill>
              </a:ln>
            </a:endParaRPr>
          </a:p>
          <a:p>
            <a:pPr algn="ctr">
              <a:spcBef>
                <a:spcPts val="1200"/>
              </a:spcBef>
            </a:pP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a </a:t>
            </a:r>
            <a:r>
              <a:rPr lang="en-GB" sz="2800" b="0" dirty="0" err="1">
                <a:ln>
                  <a:solidFill>
                    <a:schemeClr val="accent1"/>
                  </a:solidFill>
                </a:ln>
              </a:rPr>
              <a:t>cura</a:t>
            </a: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 </a:t>
            </a:r>
            <a:r>
              <a:rPr lang="en-GB" sz="2800" b="0" dirty="0" err="1">
                <a:ln>
                  <a:solidFill>
                    <a:schemeClr val="accent1"/>
                  </a:solidFill>
                </a:ln>
              </a:rPr>
              <a:t>dell’ing</a:t>
            </a: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. </a:t>
            </a:r>
            <a:r>
              <a:rPr lang="en-GB" sz="2800" b="0" dirty="0" smtClean="0">
                <a:ln>
                  <a:solidFill>
                    <a:schemeClr val="accent1"/>
                  </a:solidFill>
                </a:ln>
              </a:rPr>
              <a:t>Carmela CONCILIO</a:t>
            </a:r>
            <a:endParaRPr lang="it-IT" sz="2800" b="0" dirty="0">
              <a:ln>
                <a:solidFill>
                  <a:schemeClr val="accent1"/>
                </a:solidFill>
              </a:ln>
            </a:endParaRPr>
          </a:p>
          <a:p>
            <a:pPr algn="ctr">
              <a:spcBef>
                <a:spcPts val="1200"/>
              </a:spcBef>
            </a:pPr>
            <a:endParaRPr lang="it-IT" sz="4400" b="0" i="1" dirty="0"/>
          </a:p>
        </p:txBody>
      </p:sp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13DE10AA-D2C0-410A-91E3-CC4472FB81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92" y="144342"/>
            <a:ext cx="2161905" cy="885714"/>
          </a:xfrm>
          <a:prstGeom prst="rect">
            <a:avLst/>
          </a:prstGeom>
        </p:spPr>
      </p:pic>
      <p:pic>
        <p:nvPicPr>
          <p:cNvPr id="10" name="Immagine 9" descr="Immagine che contiene chitarra&#10;&#10;Descrizione generata automaticamente">
            <a:extLst>
              <a:ext uri="{FF2B5EF4-FFF2-40B4-BE49-F238E27FC236}">
                <a16:creationId xmlns:a16="http://schemas.microsoft.com/office/drawing/2014/main" id="{179829D3-4DD9-49A9-9934-035558D81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309" y="88058"/>
            <a:ext cx="2065412" cy="9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8552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146199">
        <p159:morph option="byObject"/>
      </p:transition>
    </mc:Choice>
    <mc:Fallback>
      <p:transition spd="slow" advTm="1461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9967" r="8937" b="13956"/>
          <a:stretch/>
        </p:blipFill>
        <p:spPr>
          <a:xfrm>
            <a:off x="8242883" y="1109140"/>
            <a:ext cx="3956949" cy="281734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n°1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solidFill>
                  <a:schemeClr val="bg1"/>
                </a:solidFill>
                <a:latin typeface="Gill Sans MT" panose="020B0502020104020203" pitchFamily="34" charset="0"/>
              </a:rPr>
              <a:t>Lastra piana stazionaria 1D</a:t>
            </a: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45825" y="833100"/>
            <a:ext cx="86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Una parete di mattoni di 3 x 5 m</a:t>
            </a:r>
            <a:r>
              <a:rPr lang="it-IT" baseline="300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2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, di spessore 30 cm e conducibilità 0.8 W·m-1·K-1  presenta temperature superficiali di 16 e 4°C. Determinare il profilo di temperatura stazionario e la potenza termica che la attraversa.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422150" y="2725620"/>
            <a:ext cx="1408136" cy="2916933"/>
          </a:xfrm>
          <a:prstGeom prst="cube">
            <a:avLst>
              <a:gd name="adj" fmla="val 805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4" name="Gruppo 13"/>
          <p:cNvGrpSpPr/>
          <p:nvPr/>
        </p:nvGrpSpPr>
        <p:grpSpPr>
          <a:xfrm>
            <a:off x="1390346" y="5690273"/>
            <a:ext cx="305496" cy="105534"/>
            <a:chOff x="1390346" y="5709869"/>
            <a:chExt cx="305496" cy="105534"/>
          </a:xfrm>
        </p:grpSpPr>
        <p:cxnSp>
          <p:nvCxnSpPr>
            <p:cNvPr id="15" name="Connettore 1 73"/>
            <p:cNvCxnSpPr/>
            <p:nvPr/>
          </p:nvCxnSpPr>
          <p:spPr>
            <a:xfrm>
              <a:off x="1390346" y="5756638"/>
              <a:ext cx="305496" cy="728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uppo 15"/>
            <p:cNvGrpSpPr/>
            <p:nvPr/>
          </p:nvGrpSpPr>
          <p:grpSpPr>
            <a:xfrm rot="16200000">
              <a:off x="1477583" y="5622773"/>
              <a:ext cx="105534" cy="279725"/>
              <a:chOff x="3032239" y="2678070"/>
              <a:chExt cx="146966" cy="1842815"/>
            </a:xfrm>
          </p:grpSpPr>
          <p:cxnSp>
            <p:nvCxnSpPr>
              <p:cNvPr id="17" name="Connettore 1 75"/>
              <p:cNvCxnSpPr/>
              <p:nvPr/>
            </p:nvCxnSpPr>
            <p:spPr>
              <a:xfrm flipH="1">
                <a:off x="3035205" y="4448632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1 76"/>
              <p:cNvCxnSpPr/>
              <p:nvPr/>
            </p:nvCxnSpPr>
            <p:spPr>
              <a:xfrm flipH="1">
                <a:off x="3032239" y="274838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1 77"/>
              <p:cNvCxnSpPr/>
              <p:nvPr/>
            </p:nvCxnSpPr>
            <p:spPr>
              <a:xfrm rot="2700000" flipH="1">
                <a:off x="3031929" y="4448885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1 78"/>
              <p:cNvCxnSpPr/>
              <p:nvPr/>
            </p:nvCxnSpPr>
            <p:spPr>
              <a:xfrm rot="2700000" flipH="1">
                <a:off x="3027330" y="275007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uppo 20"/>
          <p:cNvGrpSpPr/>
          <p:nvPr/>
        </p:nvGrpSpPr>
        <p:grpSpPr>
          <a:xfrm rot="18820458">
            <a:off x="1489856" y="5089568"/>
            <a:ext cx="1714434" cy="106524"/>
            <a:chOff x="1390346" y="5708842"/>
            <a:chExt cx="308070" cy="106524"/>
          </a:xfrm>
        </p:grpSpPr>
        <p:cxnSp>
          <p:nvCxnSpPr>
            <p:cNvPr id="22" name="Connettore 1 55"/>
            <p:cNvCxnSpPr/>
            <p:nvPr/>
          </p:nvCxnSpPr>
          <p:spPr>
            <a:xfrm>
              <a:off x="1390346" y="5756638"/>
              <a:ext cx="305496" cy="728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o 22"/>
            <p:cNvGrpSpPr/>
            <p:nvPr/>
          </p:nvGrpSpPr>
          <p:grpSpPr>
            <a:xfrm rot="16200000">
              <a:off x="1491182" y="5608132"/>
              <a:ext cx="106524" cy="307944"/>
              <a:chOff x="3032239" y="2678070"/>
              <a:chExt cx="148341" cy="2028797"/>
            </a:xfrm>
          </p:grpSpPr>
          <p:cxnSp>
            <p:nvCxnSpPr>
              <p:cNvPr id="24" name="Connettore 1 57"/>
              <p:cNvCxnSpPr/>
              <p:nvPr/>
            </p:nvCxnSpPr>
            <p:spPr>
              <a:xfrm flipH="1">
                <a:off x="3036580" y="4634611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1 58"/>
              <p:cNvCxnSpPr/>
              <p:nvPr/>
            </p:nvCxnSpPr>
            <p:spPr>
              <a:xfrm flipH="1">
                <a:off x="3032239" y="274838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1 59"/>
              <p:cNvCxnSpPr/>
              <p:nvPr/>
            </p:nvCxnSpPr>
            <p:spPr>
              <a:xfrm rot="2700000" flipH="1">
                <a:off x="3033304" y="4634867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1 60"/>
              <p:cNvCxnSpPr/>
              <p:nvPr/>
            </p:nvCxnSpPr>
            <p:spPr>
              <a:xfrm rot="2700000" flipH="1">
                <a:off x="3027330" y="275007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uppo 27"/>
          <p:cNvGrpSpPr/>
          <p:nvPr/>
        </p:nvGrpSpPr>
        <p:grpSpPr>
          <a:xfrm rot="16200000">
            <a:off x="2106098" y="3571166"/>
            <a:ext cx="1890208" cy="106524"/>
            <a:chOff x="1384499" y="5708842"/>
            <a:chExt cx="313906" cy="106524"/>
          </a:xfrm>
        </p:grpSpPr>
        <p:cxnSp>
          <p:nvCxnSpPr>
            <p:cNvPr id="29" name="Connettore 1 62"/>
            <p:cNvCxnSpPr/>
            <p:nvPr/>
          </p:nvCxnSpPr>
          <p:spPr>
            <a:xfrm>
              <a:off x="1390346" y="5756638"/>
              <a:ext cx="305496" cy="728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uppo 29"/>
            <p:cNvGrpSpPr/>
            <p:nvPr/>
          </p:nvGrpSpPr>
          <p:grpSpPr>
            <a:xfrm rot="16200000">
              <a:off x="1488190" y="5605151"/>
              <a:ext cx="106524" cy="313906"/>
              <a:chOff x="3032239" y="2638763"/>
              <a:chExt cx="148341" cy="2068104"/>
            </a:xfrm>
          </p:grpSpPr>
          <p:cxnSp>
            <p:nvCxnSpPr>
              <p:cNvPr id="31" name="Connettore 1 64"/>
              <p:cNvCxnSpPr/>
              <p:nvPr/>
            </p:nvCxnSpPr>
            <p:spPr>
              <a:xfrm flipH="1">
                <a:off x="3036580" y="4634611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1 65"/>
              <p:cNvCxnSpPr/>
              <p:nvPr/>
            </p:nvCxnSpPr>
            <p:spPr>
              <a:xfrm flipH="1">
                <a:off x="3032239" y="2709068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1 66"/>
              <p:cNvCxnSpPr/>
              <p:nvPr/>
            </p:nvCxnSpPr>
            <p:spPr>
              <a:xfrm rot="2700000" flipH="1">
                <a:off x="3033304" y="4634867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1 67"/>
              <p:cNvCxnSpPr/>
              <p:nvPr/>
            </p:nvCxnSpPr>
            <p:spPr>
              <a:xfrm rot="2700000" flipH="1">
                <a:off x="3027330" y="2710763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5" name="Oggetto 34"/>
          <p:cNvGraphicFramePr>
            <a:graphicFrameLocks noChangeAspect="1"/>
          </p:cNvGraphicFramePr>
          <p:nvPr>
            <p:extLst/>
          </p:nvPr>
        </p:nvGraphicFramePr>
        <p:xfrm>
          <a:off x="3117850" y="3473450"/>
          <a:ext cx="284163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5" imgW="177480" imgH="164880" progId="Equation.DSMT4">
                  <p:embed/>
                </p:oleObj>
              </mc:Choice>
              <mc:Fallback>
                <p:oleObj name="Equation" r:id="rId5" imgW="177480" imgH="164880" progId="Equation.DSMT4">
                  <p:embed/>
                  <p:pic>
                    <p:nvPicPr>
                      <p:cNvPr id="35" name="Oggetto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3473450"/>
                        <a:ext cx="284163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/>
          <p:cNvGraphicFramePr>
            <a:graphicFrameLocks noChangeAspect="1"/>
          </p:cNvGraphicFramePr>
          <p:nvPr>
            <p:extLst/>
          </p:nvPr>
        </p:nvGraphicFramePr>
        <p:xfrm>
          <a:off x="2426105" y="5024438"/>
          <a:ext cx="223837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Equation" r:id="rId7" imgW="139680" imgH="164880" progId="Equation.DSMT4">
                  <p:embed/>
                </p:oleObj>
              </mc:Choice>
              <mc:Fallback>
                <p:oleObj name="Equation" r:id="rId7" imgW="139680" imgH="164880" progId="Equation.DSMT4">
                  <p:embed/>
                  <p:pic>
                    <p:nvPicPr>
                      <p:cNvPr id="36" name="Oggetto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105" y="5024438"/>
                        <a:ext cx="223837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/>
          <p:cNvGraphicFramePr>
            <a:graphicFrameLocks noChangeAspect="1"/>
          </p:cNvGraphicFramePr>
          <p:nvPr>
            <p:extLst/>
          </p:nvPr>
        </p:nvGraphicFramePr>
        <p:xfrm>
          <a:off x="1433546" y="5744257"/>
          <a:ext cx="182563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9" imgW="114120" imgH="139680" progId="Equation.DSMT4">
                  <p:embed/>
                </p:oleObj>
              </mc:Choice>
              <mc:Fallback>
                <p:oleObj name="Equation" r:id="rId9" imgW="114120" imgH="139680" progId="Equation.DSMT4">
                  <p:embed/>
                  <p:pic>
                    <p:nvPicPr>
                      <p:cNvPr id="37" name="Oggetto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46" y="5744257"/>
                        <a:ext cx="182563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" name="Gruppo 58"/>
          <p:cNvGrpSpPr/>
          <p:nvPr/>
        </p:nvGrpSpPr>
        <p:grpSpPr>
          <a:xfrm>
            <a:off x="934618" y="4878811"/>
            <a:ext cx="1288596" cy="1143341"/>
            <a:chOff x="934618" y="4878811"/>
            <a:chExt cx="1288596" cy="1143341"/>
          </a:xfrm>
        </p:grpSpPr>
        <p:grpSp>
          <p:nvGrpSpPr>
            <p:cNvPr id="58" name="Gruppo 57"/>
            <p:cNvGrpSpPr/>
            <p:nvPr/>
          </p:nvGrpSpPr>
          <p:grpSpPr>
            <a:xfrm>
              <a:off x="934618" y="4909840"/>
              <a:ext cx="1288596" cy="1112312"/>
              <a:chOff x="934618" y="4909840"/>
              <a:chExt cx="1288596" cy="1112312"/>
            </a:xfrm>
          </p:grpSpPr>
          <p:cxnSp>
            <p:nvCxnSpPr>
              <p:cNvPr id="45" name="Connettore 2 44"/>
              <p:cNvCxnSpPr/>
              <p:nvPr/>
            </p:nvCxnSpPr>
            <p:spPr>
              <a:xfrm>
                <a:off x="1422150" y="5646286"/>
                <a:ext cx="720000" cy="742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2 46"/>
              <p:cNvCxnSpPr/>
              <p:nvPr/>
            </p:nvCxnSpPr>
            <p:spPr>
              <a:xfrm rot="16200000">
                <a:off x="1068507" y="5266126"/>
                <a:ext cx="720000" cy="742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2 47"/>
              <p:cNvCxnSpPr/>
              <p:nvPr/>
            </p:nvCxnSpPr>
            <p:spPr>
              <a:xfrm flipH="1">
                <a:off x="1075412" y="5642553"/>
                <a:ext cx="360000" cy="37959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CasellaDiTesto 49"/>
              <p:cNvSpPr txBox="1"/>
              <p:nvPr/>
            </p:nvSpPr>
            <p:spPr>
              <a:xfrm>
                <a:off x="1874871" y="5634572"/>
                <a:ext cx="3483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 smtClean="0">
                    <a:solidFill>
                      <a:srgbClr val="0070C0"/>
                    </a:solidFill>
                  </a:rPr>
                  <a:t>x</a:t>
                </a:r>
                <a:endParaRPr lang="it-IT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1" name="CasellaDiTesto 50"/>
              <p:cNvSpPr txBox="1"/>
              <p:nvPr/>
            </p:nvSpPr>
            <p:spPr>
              <a:xfrm>
                <a:off x="934618" y="5690273"/>
                <a:ext cx="3483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solidFill>
                      <a:srgbClr val="0070C0"/>
                    </a:solidFill>
                  </a:rPr>
                  <a:t>z</a:t>
                </a:r>
              </a:p>
            </p:txBody>
          </p:sp>
        </p:grpSp>
        <p:sp>
          <p:nvSpPr>
            <p:cNvPr id="52" name="CasellaDiTesto 51"/>
            <p:cNvSpPr txBox="1"/>
            <p:nvPr/>
          </p:nvSpPr>
          <p:spPr>
            <a:xfrm>
              <a:off x="1176484" y="4878811"/>
              <a:ext cx="3483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70C0"/>
                  </a:solidFill>
                </a:rPr>
                <a:t>y</a:t>
              </a:r>
            </a:p>
          </p:txBody>
        </p:sp>
      </p:grpSp>
      <p:graphicFrame>
        <p:nvGraphicFramePr>
          <p:cNvPr id="53" name="Oggetto 52"/>
          <p:cNvGraphicFramePr>
            <a:graphicFrameLocks noChangeAspect="1"/>
          </p:cNvGraphicFramePr>
          <p:nvPr>
            <p:extLst/>
          </p:nvPr>
        </p:nvGraphicFramePr>
        <p:xfrm>
          <a:off x="3854441" y="2114549"/>
          <a:ext cx="1257120" cy="27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11" imgW="838080" imgH="1854000" progId="Equation.DSMT4">
                  <p:embed/>
                </p:oleObj>
              </mc:Choice>
              <mc:Fallback>
                <p:oleObj name="Equation" r:id="rId11" imgW="838080" imgH="1854000" progId="Equation.DSMT4">
                  <p:embed/>
                  <p:pic>
                    <p:nvPicPr>
                      <p:cNvPr id="53" name="Oggetto 5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54441" y="2114549"/>
                        <a:ext cx="1257120" cy="2781000"/>
                      </a:xfrm>
                      <a:prstGeom prst="rect">
                        <a:avLst/>
                      </a:prstGeom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ggetto 53"/>
          <p:cNvGraphicFramePr>
            <a:graphicFrameLocks noChangeAspect="1"/>
          </p:cNvGraphicFramePr>
          <p:nvPr>
            <p:extLst/>
          </p:nvPr>
        </p:nvGraphicFramePr>
        <p:xfrm>
          <a:off x="5739079" y="2103732"/>
          <a:ext cx="2152779" cy="879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13" imgW="1180800" imgH="482400" progId="Equation.DSMT4">
                  <p:embed/>
                </p:oleObj>
              </mc:Choice>
              <mc:Fallback>
                <p:oleObj name="Equation" r:id="rId13" imgW="1180800" imgH="482400" progId="Equation.DSMT4">
                  <p:embed/>
                  <p:pic>
                    <p:nvPicPr>
                      <p:cNvPr id="54" name="Oggetto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9079" y="2103732"/>
                        <a:ext cx="2152779" cy="879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ggetto 54"/>
          <p:cNvGraphicFramePr>
            <a:graphicFrameLocks noChangeAspect="1"/>
          </p:cNvGraphicFramePr>
          <p:nvPr>
            <p:extLst/>
          </p:nvPr>
        </p:nvGraphicFramePr>
        <p:xfrm>
          <a:off x="5940331" y="4124539"/>
          <a:ext cx="891000" cy="754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15" imgW="495000" imgH="419040" progId="Equation.DSMT4">
                  <p:embed/>
                </p:oleObj>
              </mc:Choice>
              <mc:Fallback>
                <p:oleObj name="Equation" r:id="rId15" imgW="495000" imgH="419040" progId="Equation.DSMT4">
                  <p:embed/>
                  <p:pic>
                    <p:nvPicPr>
                      <p:cNvPr id="55" name="Oggetto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331" y="4124539"/>
                        <a:ext cx="891000" cy="754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FD8A88E-34E8-488B-ABEA-F50E550CE1BD}"/>
              </a:ext>
            </a:extLst>
          </p:cNvPr>
          <p:cNvSpPr txBox="1"/>
          <p:nvPr/>
        </p:nvSpPr>
        <p:spPr>
          <a:xfrm>
            <a:off x="5641510" y="3137939"/>
            <a:ext cx="2947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fondamentale della conduzione di Fourier</a:t>
            </a:r>
          </a:p>
          <a:p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90F37FBD-383A-44BA-8C06-537D5A081BDF}"/>
              </a:ext>
            </a:extLst>
          </p:cNvPr>
          <p:cNvSpPr txBox="1"/>
          <p:nvPr/>
        </p:nvSpPr>
        <p:spPr>
          <a:xfrm>
            <a:off x="5739079" y="5003669"/>
            <a:ext cx="23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di Laplace</a:t>
            </a:r>
          </a:p>
          <a:p>
            <a:endParaRPr lang="it-IT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457875" y="1358821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s &lt;&lt; H, 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L</a:t>
            </a:r>
          </a:p>
        </p:txBody>
      </p:sp>
      <p:sp>
        <p:nvSpPr>
          <p:cNvPr id="63" name="Rettangolo 62"/>
          <p:cNvSpPr/>
          <p:nvPr/>
        </p:nvSpPr>
        <p:spPr>
          <a:xfrm>
            <a:off x="8457875" y="1728153"/>
            <a:ext cx="3517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Flusso termico 1D, orientato normalmente alla superficie estesa della lastra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8519376" y="267128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8519376" y="3141529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Condizioni stazionarie</a:t>
            </a:r>
          </a:p>
        </p:txBody>
      </p:sp>
      <p:grpSp>
        <p:nvGrpSpPr>
          <p:cNvPr id="70" name="Gruppo 69"/>
          <p:cNvGrpSpPr/>
          <p:nvPr/>
        </p:nvGrpSpPr>
        <p:grpSpPr>
          <a:xfrm rot="2846821">
            <a:off x="6418950" y="2340101"/>
            <a:ext cx="485775" cy="485775"/>
            <a:chOff x="0" y="0"/>
            <a:chExt cx="485775" cy="485775"/>
          </a:xfrm>
        </p:grpSpPr>
        <p:cxnSp>
          <p:nvCxnSpPr>
            <p:cNvPr id="71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97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po 72"/>
          <p:cNvGrpSpPr/>
          <p:nvPr/>
        </p:nvGrpSpPr>
        <p:grpSpPr>
          <a:xfrm rot="2846821">
            <a:off x="7221251" y="2395025"/>
            <a:ext cx="485775" cy="485775"/>
            <a:chOff x="36193" y="0"/>
            <a:chExt cx="485775" cy="485775"/>
          </a:xfrm>
        </p:grpSpPr>
        <p:cxnSp>
          <p:nvCxnSpPr>
            <p:cNvPr id="74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97"/>
            <p:cNvCxnSpPr/>
            <p:nvPr/>
          </p:nvCxnSpPr>
          <p:spPr>
            <a:xfrm rot="5400000">
              <a:off x="279081" y="-44614"/>
              <a:ext cx="0" cy="485775"/>
            </a:xfrm>
            <a:prstGeom prst="line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ttangolo 75"/>
          <p:cNvSpPr/>
          <p:nvPr/>
        </p:nvSpPr>
        <p:spPr>
          <a:xfrm>
            <a:off x="5766322" y="3964898"/>
            <a:ext cx="2698230" cy="1543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Fumetto 3 76"/>
          <p:cNvSpPr/>
          <p:nvPr/>
        </p:nvSpPr>
        <p:spPr>
          <a:xfrm rot="10800000" flipH="1" flipV="1">
            <a:off x="8798130" y="4410109"/>
            <a:ext cx="1729110" cy="1718145"/>
          </a:xfrm>
          <a:prstGeom prst="wedgeEllipseCallout">
            <a:avLst>
              <a:gd name="adj1" fmla="val -68914"/>
              <a:gd name="adj2" fmla="val -15324"/>
            </a:avLst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ODE II ordine</a:t>
            </a:r>
          </a:p>
        </p:txBody>
      </p:sp>
      <p:sp>
        <p:nvSpPr>
          <p:cNvPr id="78" name="Figura a mano libera 77"/>
          <p:cNvSpPr/>
          <p:nvPr/>
        </p:nvSpPr>
        <p:spPr>
          <a:xfrm>
            <a:off x="2008458" y="4029532"/>
            <a:ext cx="531542" cy="419100"/>
          </a:xfrm>
          <a:custGeom>
            <a:avLst/>
            <a:gdLst>
              <a:gd name="connsiteX0" fmla="*/ 0 w 647700"/>
              <a:gd name="connsiteY0" fmla="*/ 419100 h 419100"/>
              <a:gd name="connsiteX1" fmla="*/ 228600 w 647700"/>
              <a:gd name="connsiteY1" fmla="*/ 0 h 419100"/>
              <a:gd name="connsiteX2" fmla="*/ 647700 w 647700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419100">
                <a:moveTo>
                  <a:pt x="0" y="419100"/>
                </a:moveTo>
                <a:lnTo>
                  <a:pt x="228600" y="0"/>
                </a:lnTo>
                <a:lnTo>
                  <a:pt x="647700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Figura a mano libera 78"/>
          <p:cNvSpPr/>
          <p:nvPr/>
        </p:nvSpPr>
        <p:spPr>
          <a:xfrm flipH="1">
            <a:off x="774450" y="3819982"/>
            <a:ext cx="647700" cy="419100"/>
          </a:xfrm>
          <a:custGeom>
            <a:avLst/>
            <a:gdLst>
              <a:gd name="connsiteX0" fmla="*/ 0 w 647700"/>
              <a:gd name="connsiteY0" fmla="*/ 419100 h 419100"/>
              <a:gd name="connsiteX1" fmla="*/ 228600 w 647700"/>
              <a:gd name="connsiteY1" fmla="*/ 0 h 419100"/>
              <a:gd name="connsiteX2" fmla="*/ 647700 w 647700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419100">
                <a:moveTo>
                  <a:pt x="0" y="419100"/>
                </a:moveTo>
                <a:lnTo>
                  <a:pt x="228600" y="0"/>
                </a:lnTo>
                <a:lnTo>
                  <a:pt x="647700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0" name="Oggetto 79"/>
          <p:cNvGraphicFramePr>
            <a:graphicFrameLocks noChangeAspect="1"/>
          </p:cNvGraphicFramePr>
          <p:nvPr>
            <p:extLst/>
          </p:nvPr>
        </p:nvGraphicFramePr>
        <p:xfrm>
          <a:off x="490538" y="3452813"/>
          <a:ext cx="9525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17" imgW="596880" imgH="228600" progId="Equation.DSMT4">
                  <p:embed/>
                </p:oleObj>
              </mc:Choice>
              <mc:Fallback>
                <p:oleObj name="Equation" r:id="rId17" imgW="596880" imgH="228600" progId="Equation.DSMT4">
                  <p:embed/>
                  <p:pic>
                    <p:nvPicPr>
                      <p:cNvPr id="80" name="Oggetto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3452813"/>
                        <a:ext cx="9525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ggetto 80">
            <a:extLst>
              <a:ext uri="{FF2B5EF4-FFF2-40B4-BE49-F238E27FC236}">
                <a16:creationId xmlns:a16="http://schemas.microsoft.com/office/drawing/2014/main" id="{663D09B3-2AB0-4464-8F5D-E76BEE54A9A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008458" y="3676529"/>
          <a:ext cx="8112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19" imgW="507960" imgH="228600" progId="Equation.DSMT4">
                  <p:embed/>
                </p:oleObj>
              </mc:Choice>
              <mc:Fallback>
                <p:oleObj name="Equation" r:id="rId19" imgW="507960" imgH="228600" progId="Equation.DSMT4">
                  <p:embed/>
                  <p:pic>
                    <p:nvPicPr>
                      <p:cNvPr id="81" name="Oggetto 80">
                        <a:extLst>
                          <a:ext uri="{FF2B5EF4-FFF2-40B4-BE49-F238E27FC236}">
                            <a16:creationId xmlns:a16="http://schemas.microsoft.com/office/drawing/2014/main" id="{663D09B3-2AB0-4464-8F5D-E76BEE54A9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458" y="3676529"/>
                        <a:ext cx="81121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CasellaDiTesto 82"/>
          <p:cNvSpPr txBox="1"/>
          <p:nvPr/>
        </p:nvSpPr>
        <p:spPr>
          <a:xfrm>
            <a:off x="2832227" y="5766419"/>
            <a:ext cx="488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33CC33"/>
                </a:solidFill>
              </a:rPr>
              <a:t>Lastra piana con condizioni al contorno del I tipo</a:t>
            </a:r>
            <a:endParaRPr lang="it-IT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4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BFCC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BFCC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60" grpId="0"/>
      <p:bldP spid="63" grpId="0"/>
      <p:bldP spid="64" grpId="0"/>
      <p:bldP spid="64" grpId="1"/>
      <p:bldP spid="65" grpId="0"/>
      <p:bldP spid="65" grpId="1"/>
      <p:bldP spid="76" grpId="0" animBg="1"/>
      <p:bldP spid="77" grpId="0" animBg="1"/>
      <p:bldP spid="78" grpId="0" animBg="1"/>
      <p:bldP spid="79" grpId="0" animBg="1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9155113" y="1360488"/>
            <a:ext cx="2398984" cy="2520431"/>
            <a:chOff x="5276579" y="2189163"/>
            <a:chExt cx="2398984" cy="2520431"/>
          </a:xfrm>
        </p:grpSpPr>
        <p:grpSp>
          <p:nvGrpSpPr>
            <p:cNvPr id="5" name="Gruppo 4"/>
            <p:cNvGrpSpPr/>
            <p:nvPr/>
          </p:nvGrpSpPr>
          <p:grpSpPr>
            <a:xfrm>
              <a:off x="5715000" y="2189571"/>
              <a:ext cx="1676400" cy="2285214"/>
              <a:chOff x="5715000" y="2189571"/>
              <a:chExt cx="1676400" cy="2285214"/>
            </a:xfrm>
          </p:grpSpPr>
          <p:cxnSp>
            <p:nvCxnSpPr>
              <p:cNvPr id="8" name="Connettore 2 7"/>
              <p:cNvCxnSpPr/>
              <p:nvPr/>
            </p:nvCxnSpPr>
            <p:spPr>
              <a:xfrm flipV="1">
                <a:off x="5778500" y="2189571"/>
                <a:ext cx="0" cy="228521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ttore 2 8"/>
              <p:cNvCxnSpPr/>
              <p:nvPr/>
            </p:nvCxnSpPr>
            <p:spPr>
              <a:xfrm>
                <a:off x="5715000" y="4397973"/>
                <a:ext cx="16764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0580380"/>
                </p:ext>
              </p:extLst>
            </p:nvPr>
          </p:nvGraphicFramePr>
          <p:xfrm>
            <a:off x="7251700" y="4405313"/>
            <a:ext cx="423863" cy="304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8" name="Equation" r:id="rId3" imgW="355320" imgH="253800" progId="Equation.DSMT4">
                    <p:embed/>
                  </p:oleObj>
                </mc:Choice>
                <mc:Fallback>
                  <p:oleObj name="Equation" r:id="rId3" imgW="355320" imgH="253800" progId="Equation.DSMT4">
                    <p:embed/>
                    <p:pic>
                      <p:nvPicPr>
                        <p:cNvPr id="6" name="Oggetto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1700" y="4405313"/>
                          <a:ext cx="423863" cy="304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6822640"/>
                </p:ext>
              </p:extLst>
            </p:nvPr>
          </p:nvGraphicFramePr>
          <p:xfrm>
            <a:off x="5276579" y="2189163"/>
            <a:ext cx="4540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9" name="Equation" r:id="rId5" imgW="380880" imgH="253800" progId="Equation.DSMT4">
                    <p:embed/>
                  </p:oleObj>
                </mc:Choice>
                <mc:Fallback>
                  <p:oleObj name="Equation" r:id="rId5" imgW="380880" imgH="253800" progId="Equation.DSMT4">
                    <p:embed/>
                    <p:pic>
                      <p:nvPicPr>
                        <p:cNvPr id="7" name="Oggetto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6579" y="2189163"/>
                          <a:ext cx="454025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9673221" y="1749880"/>
            <a:ext cx="1152525" cy="1806575"/>
            <a:chOff x="9450" y="3578"/>
            <a:chExt cx="1815" cy="2845"/>
          </a:xfrm>
        </p:grpSpPr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6"/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27"/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28"/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29"/>
            <p:cNvCxnSpPr>
              <a:cxnSpLocks noChangeShapeType="1"/>
            </p:cNvCxnSpPr>
            <p:nvPr/>
          </p:nvCxnSpPr>
          <p:spPr bwMode="auto">
            <a:xfrm>
              <a:off x="9450" y="3866"/>
              <a:ext cx="858" cy="0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uppo 16"/>
          <p:cNvGrpSpPr/>
          <p:nvPr/>
        </p:nvGrpSpPr>
        <p:grpSpPr>
          <a:xfrm>
            <a:off x="9613624" y="3703449"/>
            <a:ext cx="1277434" cy="190260"/>
            <a:chOff x="5744015" y="4498101"/>
            <a:chExt cx="1277434" cy="190260"/>
          </a:xfrm>
        </p:grpSpPr>
        <p:cxnSp>
          <p:nvCxnSpPr>
            <p:cNvPr id="18" name="Connettore 1 17"/>
            <p:cNvCxnSpPr/>
            <p:nvPr/>
          </p:nvCxnSpPr>
          <p:spPr>
            <a:xfrm>
              <a:off x="5744015" y="4599261"/>
              <a:ext cx="1277434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po 18"/>
            <p:cNvGrpSpPr/>
            <p:nvPr/>
          </p:nvGrpSpPr>
          <p:grpSpPr>
            <a:xfrm rot="16200000">
              <a:off x="6283633" y="3958939"/>
              <a:ext cx="190260" cy="1268583"/>
              <a:chOff x="3032239" y="2678070"/>
              <a:chExt cx="146966" cy="1842815"/>
            </a:xfrm>
          </p:grpSpPr>
          <p:cxnSp>
            <p:nvCxnSpPr>
              <p:cNvPr id="20" name="Connettore 1 19"/>
              <p:cNvCxnSpPr/>
              <p:nvPr/>
            </p:nvCxnSpPr>
            <p:spPr>
              <a:xfrm flipH="1">
                <a:off x="3035205" y="4448632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1 20"/>
              <p:cNvCxnSpPr/>
              <p:nvPr/>
            </p:nvCxnSpPr>
            <p:spPr>
              <a:xfrm flipH="1">
                <a:off x="3032239" y="274838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1 21"/>
              <p:cNvCxnSpPr/>
              <p:nvPr/>
            </p:nvCxnSpPr>
            <p:spPr>
              <a:xfrm rot="2700000" flipH="1">
                <a:off x="3031929" y="4448885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1 22"/>
              <p:cNvCxnSpPr/>
              <p:nvPr/>
            </p:nvCxnSpPr>
            <p:spPr>
              <a:xfrm rot="2700000" flipH="1">
                <a:off x="3027330" y="275007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794308"/>
              </p:ext>
            </p:extLst>
          </p:nvPr>
        </p:nvGraphicFramePr>
        <p:xfrm>
          <a:off x="10158676" y="3797574"/>
          <a:ext cx="182562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0" name="Equation" r:id="rId7" imgW="114120" imgH="139680" progId="Equation.DSMT4">
                  <p:embed/>
                </p:oleObj>
              </mc:Choice>
              <mc:Fallback>
                <p:oleObj name="Equation" r:id="rId7" imgW="114120" imgH="139680" progId="Equation.DSMT4">
                  <p:embed/>
                  <p:pic>
                    <p:nvPicPr>
                      <p:cNvPr id="24" name="Oggetto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8676" y="3797574"/>
                        <a:ext cx="182562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6" name="Ogget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664245"/>
              </p:ext>
            </p:extLst>
          </p:nvPr>
        </p:nvGraphicFramePr>
        <p:xfrm>
          <a:off x="227396" y="1626925"/>
          <a:ext cx="290512" cy="1816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1" name="Equation" r:id="rId9" imgW="190440" imgH="711000" progId="Equation.DSMT4">
                  <p:embed/>
                </p:oleObj>
              </mc:Choice>
              <mc:Fallback>
                <p:oleObj name="Equation" r:id="rId9" imgW="190440" imgH="711000" progId="Equation.DSMT4">
                  <p:embed/>
                  <p:pic>
                    <p:nvPicPr>
                      <p:cNvPr id="26" name="Oggetto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96" y="1626925"/>
                        <a:ext cx="290512" cy="18169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032412"/>
              </p:ext>
            </p:extLst>
          </p:nvPr>
        </p:nvGraphicFramePr>
        <p:xfrm>
          <a:off x="422275" y="2997200"/>
          <a:ext cx="20335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2" name="Equation" r:id="rId11" imgW="1333440" imgH="203040" progId="Equation.DSMT4">
                  <p:embed/>
                </p:oleObj>
              </mc:Choice>
              <mc:Fallback>
                <p:oleObj name="Equation" r:id="rId11" imgW="1333440" imgH="203040" progId="Equation.DSMT4">
                  <p:embed/>
                  <p:pic>
                    <p:nvPicPr>
                      <p:cNvPr id="27" name="Oggetto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997200"/>
                        <a:ext cx="203358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0677"/>
              </p:ext>
            </p:extLst>
          </p:nvPr>
        </p:nvGraphicFramePr>
        <p:xfrm>
          <a:off x="493713" y="1657350"/>
          <a:ext cx="7556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3" name="Equation" r:id="rId13" imgW="495000" imgH="419040" progId="Equation.DSMT4">
                  <p:embed/>
                </p:oleObj>
              </mc:Choice>
              <mc:Fallback>
                <p:oleObj name="Equation" r:id="rId13" imgW="495000" imgH="419040" progId="Equation.DSMT4">
                  <p:embed/>
                  <p:pic>
                    <p:nvPicPr>
                      <p:cNvPr id="28" name="Ogget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657350"/>
                        <a:ext cx="75565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00309"/>
              </p:ext>
            </p:extLst>
          </p:nvPr>
        </p:nvGraphicFramePr>
        <p:xfrm>
          <a:off x="376238" y="2466975"/>
          <a:ext cx="215106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4" name="Equation" r:id="rId15" imgW="1409400" imgH="203040" progId="Equation.DSMT4">
                  <p:embed/>
                </p:oleObj>
              </mc:Choice>
              <mc:Fallback>
                <p:oleObj name="Equation" r:id="rId15" imgW="1409400" imgH="203040" progId="Equation.DSMT4">
                  <p:embed/>
                  <p:pic>
                    <p:nvPicPr>
                      <p:cNvPr id="30" name="Oggetto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2466975"/>
                        <a:ext cx="2151062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Ovale 30"/>
          <p:cNvSpPr/>
          <p:nvPr/>
        </p:nvSpPr>
        <p:spPr>
          <a:xfrm>
            <a:off x="9625796" y="2084872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10789334" y="2899745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384497"/>
              </p:ext>
            </p:extLst>
          </p:nvPr>
        </p:nvGraphicFramePr>
        <p:xfrm>
          <a:off x="9352139" y="1935300"/>
          <a:ext cx="25241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5" name="Equation" r:id="rId17" imgW="164880" imgH="228600" progId="Equation.DSMT4">
                  <p:embed/>
                </p:oleObj>
              </mc:Choice>
              <mc:Fallback>
                <p:oleObj name="Equation" r:id="rId17" imgW="164880" imgH="228600" progId="Equation.DSMT4">
                  <p:embed/>
                  <p:pic>
                    <p:nvPicPr>
                      <p:cNvPr id="33" name="Oggetto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2139" y="1935300"/>
                        <a:ext cx="252412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917893"/>
              </p:ext>
            </p:extLst>
          </p:nvPr>
        </p:nvGraphicFramePr>
        <p:xfrm>
          <a:off x="10891058" y="2733983"/>
          <a:ext cx="2317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6" name="Equation" r:id="rId19" imgW="152280" imgH="228600" progId="Equation.DSMT4">
                  <p:embed/>
                </p:oleObj>
              </mc:Choice>
              <mc:Fallback>
                <p:oleObj name="Equation" r:id="rId19" imgW="152280" imgH="228600" progId="Equation.DSMT4">
                  <p:embed/>
                  <p:pic>
                    <p:nvPicPr>
                      <p:cNvPr id="34" name="Ogget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1058" y="2733983"/>
                        <a:ext cx="2317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Connettore 1 36"/>
          <p:cNvCxnSpPr/>
          <p:nvPr/>
        </p:nvCxnSpPr>
        <p:spPr>
          <a:xfrm>
            <a:off x="9661796" y="2123694"/>
            <a:ext cx="1163950" cy="81205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8" name="Oggetto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013400"/>
              </p:ext>
            </p:extLst>
          </p:nvPr>
        </p:nvGraphicFramePr>
        <p:xfrm>
          <a:off x="2391093" y="1697831"/>
          <a:ext cx="7286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7" name="Equation" r:id="rId21" imgW="482400" imgH="393480" progId="Equation.DSMT4">
                  <p:embed/>
                </p:oleObj>
              </mc:Choice>
              <mc:Fallback>
                <p:oleObj name="Equation" r:id="rId21" imgW="482400" imgH="393480" progId="Equation.DSMT4">
                  <p:embed/>
                  <p:pic>
                    <p:nvPicPr>
                      <p:cNvPr id="48" name="Oggetto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1093" y="1697831"/>
                        <a:ext cx="728662" cy="596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ggetto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416676"/>
              </p:ext>
            </p:extLst>
          </p:nvPr>
        </p:nvGraphicFramePr>
        <p:xfrm>
          <a:off x="4307210" y="2770504"/>
          <a:ext cx="32385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8" name="Equation" r:id="rId23" imgW="2044440" imgH="393480" progId="Equation.DSMT4">
                  <p:embed/>
                </p:oleObj>
              </mc:Choice>
              <mc:Fallback>
                <p:oleObj name="Equation" r:id="rId23" imgW="2044440" imgH="393480" progId="Equation.DSMT4">
                  <p:embed/>
                  <p:pic>
                    <p:nvPicPr>
                      <p:cNvPr id="49" name="Oggetto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7210" y="2770504"/>
                        <a:ext cx="32385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ggetto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64296"/>
              </p:ext>
            </p:extLst>
          </p:nvPr>
        </p:nvGraphicFramePr>
        <p:xfrm>
          <a:off x="4263833" y="1811962"/>
          <a:ext cx="13430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9" name="Equation" r:id="rId25" imgW="888840" imgH="228600" progId="Equation.DSMT4">
                  <p:embed/>
                </p:oleObj>
              </mc:Choice>
              <mc:Fallback>
                <p:oleObj name="Equation" r:id="rId25" imgW="888840" imgH="228600" progId="Equation.DSMT4">
                  <p:embed/>
                  <p:pic>
                    <p:nvPicPr>
                      <p:cNvPr id="59" name="Oggetto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3833" y="1811962"/>
                        <a:ext cx="134302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ggetto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022141"/>
              </p:ext>
            </p:extLst>
          </p:nvPr>
        </p:nvGraphicFramePr>
        <p:xfrm>
          <a:off x="4268827" y="2350289"/>
          <a:ext cx="25717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0" name="Equation" r:id="rId27" imgW="1701720" imgH="228600" progId="Equation.DSMT4">
                  <p:embed/>
                </p:oleObj>
              </mc:Choice>
              <mc:Fallback>
                <p:oleObj name="Equation" r:id="rId27" imgW="1701720" imgH="228600" progId="Equation.DSMT4">
                  <p:embed/>
                  <p:pic>
                    <p:nvPicPr>
                      <p:cNvPr id="66" name="Oggetto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827" y="2350289"/>
                        <a:ext cx="25717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ggetto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855135"/>
              </p:ext>
            </p:extLst>
          </p:nvPr>
        </p:nvGraphicFramePr>
        <p:xfrm>
          <a:off x="1465865" y="4446132"/>
          <a:ext cx="15541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1" name="Equation" r:id="rId29" imgW="1028520" imgH="203040" progId="Equation.DSMT4">
                  <p:embed/>
                </p:oleObj>
              </mc:Choice>
              <mc:Fallback>
                <p:oleObj name="Equation" r:id="rId29" imgW="1028520" imgH="203040" progId="Equation.DSMT4">
                  <p:embed/>
                  <p:pic>
                    <p:nvPicPr>
                      <p:cNvPr id="76" name="Oggetto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865" y="4446132"/>
                        <a:ext cx="1554162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Rectangle 12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8" name="Oggetto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82624"/>
              </p:ext>
            </p:extLst>
          </p:nvPr>
        </p:nvGraphicFramePr>
        <p:xfrm>
          <a:off x="5534427" y="3880919"/>
          <a:ext cx="1825114" cy="727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2" name="Equation" r:id="rId31" imgW="1218960" imgH="482400" progId="Equation.DSMT4">
                  <p:embed/>
                </p:oleObj>
              </mc:Choice>
              <mc:Fallback>
                <p:oleObj name="Equation" r:id="rId31" imgW="1218960" imgH="482400" progId="Equation.DSMT4">
                  <p:embed/>
                  <p:pic>
                    <p:nvPicPr>
                      <p:cNvPr id="78" name="Oggetto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427" y="3880919"/>
                        <a:ext cx="1825114" cy="727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ggetto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524198"/>
              </p:ext>
            </p:extLst>
          </p:nvPr>
        </p:nvGraphicFramePr>
        <p:xfrm>
          <a:off x="5457279" y="4608694"/>
          <a:ext cx="1854673" cy="467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3" name="Equation" r:id="rId33" imgW="1218960" imgH="304560" progId="Equation.DSMT4">
                  <p:embed/>
                </p:oleObj>
              </mc:Choice>
              <mc:Fallback>
                <p:oleObj name="Equation" r:id="rId33" imgW="1218960" imgH="304560" progId="Equation.DSMT4">
                  <p:embed/>
                  <p:pic>
                    <p:nvPicPr>
                      <p:cNvPr id="87" name="Oggetto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279" y="4608694"/>
                        <a:ext cx="1854673" cy="467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ggetto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798788"/>
              </p:ext>
            </p:extLst>
          </p:nvPr>
        </p:nvGraphicFramePr>
        <p:xfrm>
          <a:off x="5852553" y="5143500"/>
          <a:ext cx="58261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4" name="Equation" r:id="rId35" imgW="419040" imgH="431640" progId="Equation.DSMT4">
                  <p:embed/>
                </p:oleObj>
              </mc:Choice>
              <mc:Fallback>
                <p:oleObj name="Equation" r:id="rId35" imgW="419040" imgH="431640" progId="Equation.DSMT4">
                  <p:embed/>
                  <p:pic>
                    <p:nvPicPr>
                      <p:cNvPr id="88" name="Oggetto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2553" y="5143500"/>
                        <a:ext cx="582612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ggetto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490987"/>
              </p:ext>
            </p:extLst>
          </p:nvPr>
        </p:nvGraphicFramePr>
        <p:xfrm>
          <a:off x="6303320" y="5141471"/>
          <a:ext cx="4572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5" name="Equation" r:id="rId37" imgW="330120" imgH="431640" progId="Equation.DSMT4">
                  <p:embed/>
                </p:oleObj>
              </mc:Choice>
              <mc:Fallback>
                <p:oleObj name="Equation" r:id="rId37" imgW="330120" imgH="431640" progId="Equation.DSMT4">
                  <p:embed/>
                  <p:pic>
                    <p:nvPicPr>
                      <p:cNvPr id="89" name="Oggetto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320" y="5141471"/>
                        <a:ext cx="4572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" name="Gruppo 93"/>
          <p:cNvGrpSpPr/>
          <p:nvPr/>
        </p:nvGrpSpPr>
        <p:grpSpPr>
          <a:xfrm rot="2846821">
            <a:off x="6061732" y="5490965"/>
            <a:ext cx="268749" cy="252341"/>
            <a:chOff x="0" y="0"/>
            <a:chExt cx="485775" cy="485775"/>
          </a:xfrm>
        </p:grpSpPr>
        <p:cxnSp>
          <p:nvCxnSpPr>
            <p:cNvPr id="95" name="Connettore 1 94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uppo 99"/>
          <p:cNvGrpSpPr/>
          <p:nvPr/>
        </p:nvGrpSpPr>
        <p:grpSpPr>
          <a:xfrm rot="2846821">
            <a:off x="6391255" y="5176657"/>
            <a:ext cx="268749" cy="252341"/>
            <a:chOff x="0" y="0"/>
            <a:chExt cx="485775" cy="485775"/>
          </a:xfrm>
        </p:grpSpPr>
        <p:cxnSp>
          <p:nvCxnSpPr>
            <p:cNvPr id="101" name="Connettore 1 100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ctangle 2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4" name="Oggetto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854305"/>
              </p:ext>
            </p:extLst>
          </p:nvPr>
        </p:nvGraphicFramePr>
        <p:xfrm>
          <a:off x="8605838" y="4762500"/>
          <a:ext cx="20415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6" name="Equation" r:id="rId39" imgW="1384200" imgH="304560" progId="Equation.DSMT4">
                  <p:embed/>
                </p:oleObj>
              </mc:Choice>
              <mc:Fallback>
                <p:oleObj name="Equation" r:id="rId39" imgW="1384200" imgH="304560" progId="Equation.DSMT4">
                  <p:embed/>
                  <p:pic>
                    <p:nvPicPr>
                      <p:cNvPr id="104" name="Oggetto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5838" y="4762500"/>
                        <a:ext cx="2041525" cy="449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ggetto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726857"/>
              </p:ext>
            </p:extLst>
          </p:nvPr>
        </p:nvGraphicFramePr>
        <p:xfrm>
          <a:off x="8593138" y="5343525"/>
          <a:ext cx="5492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7" name="Equation" r:id="rId41" imgW="393480" imgH="431640" progId="Equation.DSMT4">
                  <p:embed/>
                </p:oleObj>
              </mc:Choice>
              <mc:Fallback>
                <p:oleObj name="Equation" r:id="rId41" imgW="393480" imgH="431640" progId="Equation.DSMT4">
                  <p:embed/>
                  <p:pic>
                    <p:nvPicPr>
                      <p:cNvPr id="105" name="Oggetto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3138" y="5343525"/>
                        <a:ext cx="5492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ggetto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731736"/>
              </p:ext>
            </p:extLst>
          </p:nvPr>
        </p:nvGraphicFramePr>
        <p:xfrm>
          <a:off x="9058275" y="5314950"/>
          <a:ext cx="5143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8" name="Equation" r:id="rId43" imgW="368280" imgH="279360" progId="Equation.DSMT4">
                  <p:embed/>
                </p:oleObj>
              </mc:Choice>
              <mc:Fallback>
                <p:oleObj name="Equation" r:id="rId43" imgW="368280" imgH="279360" progId="Equation.DSMT4">
                  <p:embed/>
                  <p:pic>
                    <p:nvPicPr>
                      <p:cNvPr id="106" name="Oggetto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8275" y="5314950"/>
                        <a:ext cx="5143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" name="Gruppo 106"/>
          <p:cNvGrpSpPr/>
          <p:nvPr/>
        </p:nvGrpSpPr>
        <p:grpSpPr>
          <a:xfrm rot="2846821">
            <a:off x="8678706" y="5720215"/>
            <a:ext cx="268749" cy="252341"/>
            <a:chOff x="0" y="0"/>
            <a:chExt cx="485775" cy="485775"/>
          </a:xfrm>
        </p:grpSpPr>
        <p:cxnSp>
          <p:nvCxnSpPr>
            <p:cNvPr id="108" name="Connettore 1 107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108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uppo 109"/>
          <p:cNvGrpSpPr/>
          <p:nvPr/>
        </p:nvGrpSpPr>
        <p:grpSpPr>
          <a:xfrm rot="2846821">
            <a:off x="9140655" y="5384793"/>
            <a:ext cx="268749" cy="252341"/>
            <a:chOff x="0" y="-1"/>
            <a:chExt cx="485775" cy="485775"/>
          </a:xfrm>
        </p:grpSpPr>
        <p:cxnSp>
          <p:nvCxnSpPr>
            <p:cNvPr id="111" name="Connettore 1 110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1 111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Fumetto 2 112"/>
          <p:cNvSpPr/>
          <p:nvPr/>
        </p:nvSpPr>
        <p:spPr>
          <a:xfrm>
            <a:off x="3854266" y="4664924"/>
            <a:ext cx="1793174" cy="605641"/>
          </a:xfrm>
          <a:prstGeom prst="wedgeRoundRectCallout">
            <a:avLst>
              <a:gd name="adj1" fmla="val -33960"/>
              <a:gd name="adj2" fmla="val -12243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70C0"/>
                </a:solidFill>
                <a:latin typeface="+mj-lt"/>
                <a:cs typeface="Calibri" pitchFamily="34" charset="0"/>
              </a:rPr>
              <a:t>flusso </a:t>
            </a:r>
            <a:r>
              <a:rPr lang="it-IT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termico specifico</a:t>
            </a:r>
            <a:endParaRPr lang="it-IT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14" name="Fumetto 2 113"/>
          <p:cNvSpPr/>
          <p:nvPr/>
        </p:nvSpPr>
        <p:spPr>
          <a:xfrm>
            <a:off x="8487742" y="4241031"/>
            <a:ext cx="2874164" cy="605641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70C0"/>
                </a:solidFill>
                <a:latin typeface="+mj-lt"/>
                <a:cs typeface="Calibri" pitchFamily="34" charset="0"/>
              </a:rPr>
              <a:t>potenza </a:t>
            </a:r>
            <a:r>
              <a:rPr lang="it-IT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termica o flusso termico totale</a:t>
            </a:r>
            <a:endParaRPr lang="it-IT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193514"/>
              </p:ext>
            </p:extLst>
          </p:nvPr>
        </p:nvGraphicFramePr>
        <p:xfrm>
          <a:off x="4038503" y="1657350"/>
          <a:ext cx="290512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9" name="Equation" r:id="rId45" imgW="190440" imgH="711000" progId="Equation.DSMT4">
                  <p:embed/>
                </p:oleObj>
              </mc:Choice>
              <mc:Fallback>
                <p:oleObj name="Equation" r:id="rId45" imgW="190440" imgH="711000" progId="Equation.DSMT4">
                  <p:embed/>
                  <p:pic>
                    <p:nvPicPr>
                      <p:cNvPr id="3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503" y="1657350"/>
                        <a:ext cx="290512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Ovale 67"/>
          <p:cNvSpPr/>
          <p:nvPr/>
        </p:nvSpPr>
        <p:spPr>
          <a:xfrm>
            <a:off x="5802988" y="2923871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/>
          <p:cNvSpPr/>
          <p:nvPr/>
        </p:nvSpPr>
        <p:spPr>
          <a:xfrm>
            <a:off x="5710006" y="2349719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Fumetto 2 69"/>
          <p:cNvSpPr/>
          <p:nvPr/>
        </p:nvSpPr>
        <p:spPr>
          <a:xfrm>
            <a:off x="1232507" y="3675401"/>
            <a:ext cx="1793174" cy="605641"/>
          </a:xfrm>
          <a:prstGeom prst="wedgeRoundRectCallout">
            <a:avLst>
              <a:gd name="adj1" fmla="val 19716"/>
              <a:gd name="adj2" fmla="val 78871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70C0"/>
                </a:solidFill>
                <a:latin typeface="+mj-lt"/>
                <a:cs typeface="Calibri" pitchFamily="34" charset="0"/>
              </a:rPr>
              <a:t>profilo di temperatura</a:t>
            </a:r>
          </a:p>
        </p:txBody>
      </p:sp>
      <p:sp>
        <p:nvSpPr>
          <p:cNvPr id="29" name="Freccia a destra 28"/>
          <p:cNvSpPr/>
          <p:nvPr/>
        </p:nvSpPr>
        <p:spPr>
          <a:xfrm>
            <a:off x="445694" y="4490128"/>
            <a:ext cx="586649" cy="22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21958"/>
              </p:ext>
            </p:extLst>
          </p:nvPr>
        </p:nvGraphicFramePr>
        <p:xfrm>
          <a:off x="7355212" y="4711700"/>
          <a:ext cx="3540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0" name="Equation" r:id="rId47" imgW="253800" imgH="393480" progId="Equation.DSMT4">
                  <p:embed/>
                </p:oleObj>
              </mc:Choice>
              <mc:Fallback>
                <p:oleObj name="Equation" r:id="rId47" imgW="253800" imgH="393480" progId="Equation.DSMT4">
                  <p:embed/>
                  <p:pic>
                    <p:nvPicPr>
                      <p:cNvPr id="36" name="Oggetto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212" y="4711700"/>
                        <a:ext cx="354013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305222"/>
              </p:ext>
            </p:extLst>
          </p:nvPr>
        </p:nvGraphicFramePr>
        <p:xfrm>
          <a:off x="10659363" y="4934838"/>
          <a:ext cx="2619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1" name="Equation" r:id="rId49" imgW="177480" imgH="152280" progId="Equation.DSMT4">
                  <p:embed/>
                </p:oleObj>
              </mc:Choice>
              <mc:Fallback>
                <p:oleObj name="Equation" r:id="rId49" imgW="177480" imgH="152280" progId="Equation.DSMT4">
                  <p:embed/>
                  <p:pic>
                    <p:nvPicPr>
                      <p:cNvPr id="38" name="Oggetto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9363" y="4934838"/>
                        <a:ext cx="261937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Fumetto 3 38"/>
          <p:cNvSpPr/>
          <p:nvPr/>
        </p:nvSpPr>
        <p:spPr>
          <a:xfrm>
            <a:off x="4052585" y="3788049"/>
            <a:ext cx="2010996" cy="820645"/>
          </a:xfrm>
          <a:prstGeom prst="wedgeEllipseCallout">
            <a:avLst>
              <a:gd name="adj1" fmla="val 66028"/>
              <a:gd name="adj2" fmla="val 159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70C0"/>
                </a:solidFill>
                <a:latin typeface="+mj-lt"/>
                <a:cs typeface="Calibri" pitchFamily="34" charset="0"/>
              </a:rPr>
              <a:t>Fourier</a:t>
            </a:r>
          </a:p>
        </p:txBody>
      </p:sp>
      <p:sp>
        <p:nvSpPr>
          <p:cNvPr id="74" name="CasellaDiTesto 73"/>
          <p:cNvSpPr txBox="1"/>
          <p:nvPr/>
        </p:nvSpPr>
        <p:spPr>
          <a:xfrm>
            <a:off x="220990" y="772518"/>
            <a:ext cx="4206347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  <a:cs typeface="Calibri" pitchFamily="34" charset="0"/>
              </a:rPr>
              <a:t>Metodo canonico</a:t>
            </a:r>
          </a:p>
        </p:txBody>
      </p:sp>
      <p:pic>
        <p:nvPicPr>
          <p:cNvPr id="17433" name="Picture 3097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407" y="1333735"/>
            <a:ext cx="4093993" cy="269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Connettore 2 39"/>
          <p:cNvCxnSpPr/>
          <p:nvPr/>
        </p:nvCxnSpPr>
        <p:spPr>
          <a:xfrm flipH="1" flipV="1">
            <a:off x="3645725" y="2256312"/>
            <a:ext cx="2050685" cy="17038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1342946" y="2024856"/>
            <a:ext cx="9000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3169387" y="2024560"/>
            <a:ext cx="900000" cy="29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olo 2">
            <a:extLst>
              <a:ext uri="{FF2B5EF4-FFF2-40B4-BE49-F238E27FC236}">
                <a16:creationId xmlns:a16="http://schemas.microsoft.com/office/drawing/2014/main" id="{1E46C3BB-5361-423D-AA00-900CB94CDF78}"/>
              </a:ext>
            </a:extLst>
          </p:cNvPr>
          <p:cNvSpPr txBox="1">
            <a:spLocks/>
          </p:cNvSpPr>
          <p:nvPr/>
        </p:nvSpPr>
        <p:spPr>
          <a:xfrm>
            <a:off x="231366" y="-61421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solidFill>
                  <a:schemeClr val="bg1"/>
                </a:solidFill>
              </a:rPr>
              <a:t>Lastra piana stazionaria 1D</a:t>
            </a:r>
          </a:p>
          <a:p>
            <a:r>
              <a:rPr lang="it-IT" sz="2400" b="0" i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80" name="Freccia a destra 79">
            <a:extLst>
              <a:ext uri="{FF2B5EF4-FFF2-40B4-BE49-F238E27FC236}">
                <a16:creationId xmlns:a16="http://schemas.microsoft.com/office/drawing/2014/main" id="{40FD9923-2EEA-4F72-BA79-E054E05C9E96}"/>
              </a:ext>
            </a:extLst>
          </p:cNvPr>
          <p:cNvSpPr/>
          <p:nvPr/>
        </p:nvSpPr>
        <p:spPr>
          <a:xfrm>
            <a:off x="3234355" y="4490128"/>
            <a:ext cx="586649" cy="22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Freccia a destra 80">
            <a:extLst>
              <a:ext uri="{FF2B5EF4-FFF2-40B4-BE49-F238E27FC236}">
                <a16:creationId xmlns:a16="http://schemas.microsoft.com/office/drawing/2014/main" id="{78EFAA0F-9772-4B29-8E9D-2B06A4DFC841}"/>
              </a:ext>
            </a:extLst>
          </p:cNvPr>
          <p:cNvSpPr/>
          <p:nvPr/>
        </p:nvSpPr>
        <p:spPr>
          <a:xfrm>
            <a:off x="7640458" y="4490128"/>
            <a:ext cx="586649" cy="22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7" name="Immagine 126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18115" y="4873706"/>
            <a:ext cx="1241806" cy="1476820"/>
          </a:xfrm>
          <a:prstGeom prst="rect">
            <a:avLst/>
          </a:prstGeom>
        </p:spPr>
      </p:pic>
      <p:pic>
        <p:nvPicPr>
          <p:cNvPr id="128" name="Immagine 127"/>
          <p:cNvPicPr>
            <a:picLocks noChangeAspect="1"/>
          </p:cNvPicPr>
          <p:nvPr/>
        </p:nvPicPr>
        <p:blipFill rotWithShape="1"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9" t="20624" r="11716" b="8515"/>
          <a:stretch/>
        </p:blipFill>
        <p:spPr>
          <a:xfrm>
            <a:off x="1602292" y="1324885"/>
            <a:ext cx="381256" cy="634090"/>
          </a:xfrm>
          <a:prstGeom prst="rect">
            <a:avLst/>
          </a:prstGeom>
        </p:spPr>
      </p:pic>
      <p:pic>
        <p:nvPicPr>
          <p:cNvPr id="129" name="Immagine 128"/>
          <p:cNvPicPr>
            <a:picLocks noChangeAspect="1"/>
          </p:cNvPicPr>
          <p:nvPr/>
        </p:nvPicPr>
        <p:blipFill rotWithShape="1"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9" t="20624" r="11716" b="8515"/>
          <a:stretch/>
        </p:blipFill>
        <p:spPr>
          <a:xfrm>
            <a:off x="3352325" y="1338689"/>
            <a:ext cx="381256" cy="634090"/>
          </a:xfrm>
          <a:prstGeom prst="rect">
            <a:avLst/>
          </a:prstGeom>
        </p:spPr>
      </p:pic>
      <p:sp>
        <p:nvSpPr>
          <p:cNvPr id="130" name="CasellaDiTesto 129"/>
          <p:cNvSpPr txBox="1"/>
          <p:nvPr/>
        </p:nvSpPr>
        <p:spPr>
          <a:xfrm>
            <a:off x="3696589" y="730320"/>
            <a:ext cx="5085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L’equazione va corredata delle opportune condizioni al contorno per ricavare la soluzione particolare.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5516681" y="3866810"/>
                <a:ext cx="218152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>
                          <a:latin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681" y="3866810"/>
                <a:ext cx="218152" cy="307777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ttangolo 82"/>
              <p:cNvSpPr/>
              <p:nvPr/>
            </p:nvSpPr>
            <p:spPr>
              <a:xfrm>
                <a:off x="5468749" y="4543851"/>
                <a:ext cx="218152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>
                          <a:latin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83" name="Rettangolo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749" y="4543851"/>
                <a:ext cx="218152" cy="307777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ttangolo 83"/>
              <p:cNvSpPr/>
              <p:nvPr/>
            </p:nvSpPr>
            <p:spPr>
              <a:xfrm>
                <a:off x="8598497" y="4659967"/>
                <a:ext cx="218152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>
                          <a:latin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84" name="Rettangolo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497" y="4659967"/>
                <a:ext cx="218152" cy="307777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tangolo 84"/>
              <p:cNvSpPr/>
              <p:nvPr/>
            </p:nvSpPr>
            <p:spPr>
              <a:xfrm>
                <a:off x="8904243" y="4665394"/>
                <a:ext cx="218152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400">
                          <a:latin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85" name="Rettangolo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243" y="4665394"/>
                <a:ext cx="218152" cy="307777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50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3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3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113" grpId="0"/>
      <p:bldP spid="114" grpId="0" animBg="1"/>
      <p:bldP spid="68" grpId="0" animBg="1"/>
      <p:bldP spid="69" grpId="0" animBg="1"/>
      <p:bldP spid="70" grpId="0" animBg="1"/>
      <p:bldP spid="29" grpId="0" animBg="1"/>
      <p:bldP spid="39" grpId="0" animBg="1"/>
      <p:bldP spid="74" grpId="0"/>
      <p:bldP spid="80" grpId="0" animBg="1"/>
      <p:bldP spid="81" grpId="0" animBg="1"/>
      <p:bldP spid="130" grpId="0"/>
      <p:bldP spid="2" grpId="0" animBg="1"/>
      <p:bldP spid="83" grpId="0" animBg="1"/>
      <p:bldP spid="84" grpId="0" animBg="1"/>
      <p:bldP spid="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ttangolo 134">
            <a:extLst>
              <a:ext uri="{FF2B5EF4-FFF2-40B4-BE49-F238E27FC236}">
                <a16:creationId xmlns:a16="http://schemas.microsoft.com/office/drawing/2014/main" id="{EDF19878-7972-4313-96AA-3565E73FD752}"/>
              </a:ext>
            </a:extLst>
          </p:cNvPr>
          <p:cNvSpPr/>
          <p:nvPr/>
        </p:nvSpPr>
        <p:spPr>
          <a:xfrm>
            <a:off x="4947718" y="4431624"/>
            <a:ext cx="845309" cy="16019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Rettangolo 135">
            <a:extLst>
              <a:ext uri="{FF2B5EF4-FFF2-40B4-BE49-F238E27FC236}">
                <a16:creationId xmlns:a16="http://schemas.microsoft.com/office/drawing/2014/main" id="{EDF19878-7972-4313-96AA-3565E73FD752}"/>
              </a:ext>
            </a:extLst>
          </p:cNvPr>
          <p:cNvSpPr/>
          <p:nvPr/>
        </p:nvSpPr>
        <p:spPr>
          <a:xfrm>
            <a:off x="5793027" y="4428984"/>
            <a:ext cx="277693" cy="160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7" name="Rectangle 12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3" name="Rectangle 2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9" name="Titolo 2">
            <a:extLst>
              <a:ext uri="{FF2B5EF4-FFF2-40B4-BE49-F238E27FC236}">
                <a16:creationId xmlns:a16="http://schemas.microsoft.com/office/drawing/2014/main" id="{1E46C3BB-5361-423D-AA00-900CB94CDF78}"/>
              </a:ext>
            </a:extLst>
          </p:cNvPr>
          <p:cNvSpPr txBox="1">
            <a:spLocks/>
          </p:cNvSpPr>
          <p:nvPr/>
        </p:nvSpPr>
        <p:spPr>
          <a:xfrm>
            <a:off x="231366" y="-61421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solidFill>
                  <a:schemeClr val="bg1"/>
                </a:solidFill>
              </a:rPr>
              <a:t>Lastra piana stazionaria 1D</a:t>
            </a:r>
          </a:p>
          <a:p>
            <a:r>
              <a:rPr lang="it-IT" sz="2400" b="0" i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</a:endParaRPr>
          </a:p>
        </p:txBody>
      </p:sp>
      <p:pic>
        <p:nvPicPr>
          <p:cNvPr id="127" name="Immagine 1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15" y="3505520"/>
            <a:ext cx="2458044" cy="2923233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284725817"/>
              </p:ext>
            </p:extLst>
          </p:nvPr>
        </p:nvGraphicFramePr>
        <p:xfrm>
          <a:off x="1809813" y="1251712"/>
          <a:ext cx="4932217" cy="2956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3" name="CasellaDiTesto 82"/>
          <p:cNvSpPr txBox="1"/>
          <p:nvPr/>
        </p:nvSpPr>
        <p:spPr>
          <a:xfrm>
            <a:off x="2602080" y="936703"/>
            <a:ext cx="4206347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800" b="1" dirty="0">
                <a:solidFill>
                  <a:srgbClr val="0070C0"/>
                </a:solidFill>
                <a:latin typeface="+mj-lt"/>
                <a:cs typeface="Calibri" pitchFamily="34" charset="0"/>
              </a:rPr>
              <a:t>Metodo canonico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0" y="2295638"/>
            <a:ext cx="2003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Metodo generale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sempre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valido</a:t>
            </a:r>
          </a:p>
          <a:p>
            <a:endParaRPr lang="it-IT" dirty="0"/>
          </a:p>
        </p:txBody>
      </p:sp>
      <p:sp>
        <p:nvSpPr>
          <p:cNvPr id="86" name="CasellaDiTesto 85"/>
          <p:cNvSpPr txBox="1"/>
          <p:nvPr/>
        </p:nvSpPr>
        <p:spPr>
          <a:xfrm>
            <a:off x="6742030" y="2157138"/>
            <a:ext cx="20031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La procedura risulta laboriosa per una parete composta da N strati</a:t>
            </a:r>
          </a:p>
          <a:p>
            <a:endParaRPr lang="it-IT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it-IT" dirty="0"/>
          </a:p>
        </p:txBody>
      </p:sp>
      <p:sp>
        <p:nvSpPr>
          <p:cNvPr id="90" name="Freccia a destra 89">
            <a:extLst>
              <a:ext uri="{FF2B5EF4-FFF2-40B4-BE49-F238E27FC236}">
                <a16:creationId xmlns:a16="http://schemas.microsoft.com/office/drawing/2014/main" id="{40FD9923-2EEA-4F72-BA79-E054E05C9E96}"/>
              </a:ext>
            </a:extLst>
          </p:cNvPr>
          <p:cNvSpPr/>
          <p:nvPr/>
        </p:nvSpPr>
        <p:spPr>
          <a:xfrm>
            <a:off x="8451855" y="2522496"/>
            <a:ext cx="586649" cy="22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CasellaDiTesto 90"/>
          <p:cNvSpPr txBox="1"/>
          <p:nvPr/>
        </p:nvSpPr>
        <p:spPr>
          <a:xfrm>
            <a:off x="9078021" y="1187641"/>
            <a:ext cx="3042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Il profilo di temperatura nell’ambito dei singoli strati è lineare, ma per trovare la soluzione particolare occorre determinare le 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2*N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costanti di integrazione. Si sfruttano 2 C.C. sulle superfici delimitanti la parete, mentre le 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2*N-2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restanti derivano dall’imporre le condizioni di accoppiamento delle temperature e dei flussi sulle 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N-1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interfacce.</a:t>
            </a:r>
            <a:endParaRPr lang="it-IT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it-IT" dirty="0"/>
          </a:p>
        </p:txBody>
      </p:sp>
      <p:grpSp>
        <p:nvGrpSpPr>
          <p:cNvPr id="92" name="Gruppo 91"/>
          <p:cNvGrpSpPr/>
          <p:nvPr/>
        </p:nvGrpSpPr>
        <p:grpSpPr>
          <a:xfrm>
            <a:off x="4095884" y="3841964"/>
            <a:ext cx="2398699" cy="2520431"/>
            <a:chOff x="5276864" y="2189163"/>
            <a:chExt cx="2398699" cy="2520431"/>
          </a:xfrm>
        </p:grpSpPr>
        <p:grpSp>
          <p:nvGrpSpPr>
            <p:cNvPr id="93" name="Gruppo 92"/>
            <p:cNvGrpSpPr/>
            <p:nvPr/>
          </p:nvGrpSpPr>
          <p:grpSpPr>
            <a:xfrm>
              <a:off x="5715000" y="2189571"/>
              <a:ext cx="1676400" cy="2285214"/>
              <a:chOff x="5715000" y="2189571"/>
              <a:chExt cx="1676400" cy="2285214"/>
            </a:xfrm>
          </p:grpSpPr>
          <p:cxnSp>
            <p:nvCxnSpPr>
              <p:cNvPr id="99" name="Connettore 2 98"/>
              <p:cNvCxnSpPr/>
              <p:nvPr/>
            </p:nvCxnSpPr>
            <p:spPr>
              <a:xfrm flipV="1">
                <a:off x="5778500" y="2189571"/>
                <a:ext cx="0" cy="228521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2 114"/>
              <p:cNvCxnSpPr/>
              <p:nvPr/>
            </p:nvCxnSpPr>
            <p:spPr>
              <a:xfrm>
                <a:off x="5715000" y="4397973"/>
                <a:ext cx="16764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97" name="Oggetto 9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8368535"/>
                </p:ext>
              </p:extLst>
            </p:nvPr>
          </p:nvGraphicFramePr>
          <p:xfrm>
            <a:off x="7251700" y="4405313"/>
            <a:ext cx="423863" cy="304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name="Equation" r:id="rId9" imgW="355320" imgH="253800" progId="Equation.DSMT4">
                    <p:embed/>
                  </p:oleObj>
                </mc:Choice>
                <mc:Fallback>
                  <p:oleObj name="Equation" r:id="rId9" imgW="355320" imgH="253800" progId="Equation.DSMT4">
                    <p:embed/>
                    <p:pic>
                      <p:nvPicPr>
                        <p:cNvPr id="32" name="Oggetto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1700" y="4405313"/>
                          <a:ext cx="423863" cy="304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ggetto 9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1614444"/>
                </p:ext>
              </p:extLst>
            </p:nvPr>
          </p:nvGraphicFramePr>
          <p:xfrm>
            <a:off x="5276864" y="2189163"/>
            <a:ext cx="4540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7" name="Equation" r:id="rId11" imgW="380880" imgH="253800" progId="Equation.DSMT4">
                    <p:embed/>
                  </p:oleObj>
                </mc:Choice>
                <mc:Fallback>
                  <p:oleObj name="Equation" r:id="rId11" imgW="380880" imgH="253800" progId="Equation.DSMT4">
                    <p:embed/>
                    <p:pic>
                      <p:nvPicPr>
                        <p:cNvPr id="33" name="Oggetto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6864" y="2189163"/>
                          <a:ext cx="454025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6" name="Rettangolo 115">
            <a:extLst>
              <a:ext uri="{FF2B5EF4-FFF2-40B4-BE49-F238E27FC236}">
                <a16:creationId xmlns:a16="http://schemas.microsoft.com/office/drawing/2014/main" id="{EDF19878-7972-4313-96AA-3565E73FD752}"/>
              </a:ext>
            </a:extLst>
          </p:cNvPr>
          <p:cNvSpPr/>
          <p:nvPr/>
        </p:nvSpPr>
        <p:spPr>
          <a:xfrm>
            <a:off x="4607260" y="4432259"/>
            <a:ext cx="347501" cy="1611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8" name="Group 23"/>
          <p:cNvGrpSpPr>
            <a:grpSpLocks/>
          </p:cNvGrpSpPr>
          <p:nvPr/>
        </p:nvGrpSpPr>
        <p:grpSpPr bwMode="auto">
          <a:xfrm>
            <a:off x="4607261" y="4246839"/>
            <a:ext cx="340457" cy="1806575"/>
            <a:chOff x="9450" y="3578"/>
            <a:chExt cx="1815" cy="2845"/>
          </a:xfrm>
        </p:grpSpPr>
        <p:cxnSp>
          <p:nvCxnSpPr>
            <p:cNvPr id="119" name="AutoShape 24"/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AutoShape 25"/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AutoShape 26"/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AutoShape 27"/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28"/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29"/>
            <p:cNvCxnSpPr>
              <a:cxnSpLocks noChangeShapeType="1"/>
            </p:cNvCxnSpPr>
            <p:nvPr/>
          </p:nvCxnSpPr>
          <p:spPr bwMode="auto">
            <a:xfrm>
              <a:off x="9450" y="3866"/>
              <a:ext cx="858" cy="0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33" name="AutoShape 28"/>
          <p:cNvCxnSpPr>
            <a:cxnSpLocks noChangeShapeType="1"/>
          </p:cNvCxnSpPr>
          <p:nvPr/>
        </p:nvCxnSpPr>
        <p:spPr bwMode="auto">
          <a:xfrm flipH="1" flipV="1">
            <a:off x="5302006" y="4246839"/>
            <a:ext cx="32744" cy="367665"/>
          </a:xfrm>
          <a:prstGeom prst="straightConnector1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4" name="AutoShape 29"/>
          <p:cNvCxnSpPr>
            <a:cxnSpLocks noChangeShapeType="1"/>
          </p:cNvCxnSpPr>
          <p:nvPr/>
        </p:nvCxnSpPr>
        <p:spPr bwMode="auto">
          <a:xfrm>
            <a:off x="4917353" y="4432260"/>
            <a:ext cx="1153367" cy="2990"/>
          </a:xfrm>
          <a:prstGeom prst="straightConnector1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AutoShape 28"/>
          <p:cNvCxnSpPr>
            <a:cxnSpLocks noChangeShapeType="1"/>
          </p:cNvCxnSpPr>
          <p:nvPr/>
        </p:nvCxnSpPr>
        <p:spPr bwMode="auto">
          <a:xfrm flipH="1" flipV="1">
            <a:off x="5887123" y="4249707"/>
            <a:ext cx="32744" cy="367666"/>
          </a:xfrm>
          <a:prstGeom prst="straightConnector1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0" name="AutoShape 25"/>
          <p:cNvCxnSpPr>
            <a:cxnSpLocks noChangeShapeType="1"/>
          </p:cNvCxnSpPr>
          <p:nvPr/>
        </p:nvCxnSpPr>
        <p:spPr bwMode="auto">
          <a:xfrm flipH="1">
            <a:off x="5793028" y="4432259"/>
            <a:ext cx="11536" cy="1625855"/>
          </a:xfrm>
          <a:prstGeom prst="straightConnector1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AutoShape 25"/>
          <p:cNvCxnSpPr>
            <a:cxnSpLocks noChangeShapeType="1"/>
          </p:cNvCxnSpPr>
          <p:nvPr/>
        </p:nvCxnSpPr>
        <p:spPr bwMode="auto">
          <a:xfrm>
            <a:off x="6070720" y="4428984"/>
            <a:ext cx="0" cy="1621790"/>
          </a:xfrm>
          <a:prstGeom prst="straightConnector1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Ovale 54"/>
          <p:cNvSpPr/>
          <p:nvPr/>
        </p:nvSpPr>
        <p:spPr>
          <a:xfrm>
            <a:off x="4662612" y="4512640"/>
            <a:ext cx="206439" cy="1999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4647628" y="4483115"/>
            <a:ext cx="2453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it-IT" sz="1100" dirty="0"/>
          </a:p>
        </p:txBody>
      </p:sp>
      <p:sp>
        <p:nvSpPr>
          <p:cNvPr id="150" name="Ovale 149"/>
          <p:cNvSpPr/>
          <p:nvPr/>
        </p:nvSpPr>
        <p:spPr>
          <a:xfrm>
            <a:off x="5269000" y="4522111"/>
            <a:ext cx="206439" cy="1999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1" name="Ovale 150"/>
          <p:cNvSpPr/>
          <p:nvPr/>
        </p:nvSpPr>
        <p:spPr>
          <a:xfrm>
            <a:off x="5804564" y="4531203"/>
            <a:ext cx="206439" cy="1999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8" name="CasellaDiTesto 147"/>
          <p:cNvSpPr txBox="1"/>
          <p:nvPr/>
        </p:nvSpPr>
        <p:spPr>
          <a:xfrm>
            <a:off x="5245890" y="4490183"/>
            <a:ext cx="2453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endParaRPr lang="it-IT" sz="1100" dirty="0"/>
          </a:p>
        </p:txBody>
      </p:sp>
      <p:sp>
        <p:nvSpPr>
          <p:cNvPr id="149" name="CasellaDiTesto 148"/>
          <p:cNvSpPr txBox="1"/>
          <p:nvPr/>
        </p:nvSpPr>
        <p:spPr>
          <a:xfrm>
            <a:off x="5795834" y="4497116"/>
            <a:ext cx="2453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it-IT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ttangolo 56"/>
              <p:cNvSpPr/>
              <p:nvPr/>
            </p:nvSpPr>
            <p:spPr>
              <a:xfrm>
                <a:off x="4202219" y="4575690"/>
                <a:ext cx="40523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57" name="Rettangolo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219" y="4575690"/>
                <a:ext cx="40523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ttangolo 57"/>
              <p:cNvSpPr/>
              <p:nvPr/>
            </p:nvSpPr>
            <p:spPr>
              <a:xfrm>
                <a:off x="4917353" y="4676370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58" name="Rettangolo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353" y="4676370"/>
                <a:ext cx="401072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ttangolo 59"/>
              <p:cNvSpPr/>
              <p:nvPr/>
            </p:nvSpPr>
            <p:spPr>
              <a:xfrm>
                <a:off x="5660257" y="4954860"/>
                <a:ext cx="40523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60" name="Rettangolo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257" y="4954860"/>
                <a:ext cx="40523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ttangolo 60"/>
              <p:cNvSpPr/>
              <p:nvPr/>
            </p:nvSpPr>
            <p:spPr>
              <a:xfrm>
                <a:off x="6007800" y="5289250"/>
                <a:ext cx="40523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61" name="Rettangolo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800" y="5289250"/>
                <a:ext cx="40523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3" name="Connettore diritto 152"/>
          <p:cNvCxnSpPr>
            <a:endCxn id="136" idx="1"/>
          </p:cNvCxnSpPr>
          <p:nvPr/>
        </p:nvCxnSpPr>
        <p:spPr>
          <a:xfrm>
            <a:off x="4954761" y="4914002"/>
            <a:ext cx="838266" cy="31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/>
          <p:cNvCxnSpPr/>
          <p:nvPr/>
        </p:nvCxnSpPr>
        <p:spPr>
          <a:xfrm>
            <a:off x="4607260" y="4866819"/>
            <a:ext cx="340458" cy="47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/>
          <p:cNvCxnSpPr>
            <a:stCxn id="136" idx="1"/>
          </p:cNvCxnSpPr>
          <p:nvPr/>
        </p:nvCxnSpPr>
        <p:spPr>
          <a:xfrm>
            <a:off x="5793027" y="5232984"/>
            <a:ext cx="293325" cy="173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asellaDiTesto 161"/>
          <p:cNvSpPr txBox="1"/>
          <p:nvPr/>
        </p:nvSpPr>
        <p:spPr>
          <a:xfrm>
            <a:off x="9022873" y="5704621"/>
            <a:ext cx="4206347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Analogia elettrica</a:t>
            </a:r>
            <a:endParaRPr lang="it-IT" sz="2800" b="1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63" name="Freccia a destra 162">
            <a:extLst>
              <a:ext uri="{FF2B5EF4-FFF2-40B4-BE49-F238E27FC236}">
                <a16:creationId xmlns:a16="http://schemas.microsoft.com/office/drawing/2014/main" id="{40FD9923-2EEA-4F72-BA79-E054E05C9E96}"/>
              </a:ext>
            </a:extLst>
          </p:cNvPr>
          <p:cNvSpPr/>
          <p:nvPr/>
        </p:nvSpPr>
        <p:spPr>
          <a:xfrm rot="5400000">
            <a:off x="10363457" y="5212214"/>
            <a:ext cx="586649" cy="22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2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/>
      <p:bldP spid="162" grpId="0"/>
      <p:bldP spid="1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EDF19878-7972-4313-96AA-3565E73FD752}"/>
              </a:ext>
            </a:extLst>
          </p:cNvPr>
          <p:cNvSpPr/>
          <p:nvPr/>
        </p:nvSpPr>
        <p:spPr>
          <a:xfrm>
            <a:off x="8224824" y="1932760"/>
            <a:ext cx="1168710" cy="1611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0" name="Gruppo 39"/>
          <p:cNvGrpSpPr/>
          <p:nvPr/>
        </p:nvGrpSpPr>
        <p:grpSpPr>
          <a:xfrm>
            <a:off x="8186736" y="4227550"/>
            <a:ext cx="1237763" cy="258763"/>
            <a:chOff x="8186736" y="4025675"/>
            <a:chExt cx="1237763" cy="258763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617789" y="4025675"/>
              <a:ext cx="542835" cy="258763"/>
              <a:chOff x="12645" y="3170"/>
              <a:chExt cx="5956" cy="2571"/>
            </a:xfrm>
          </p:grpSpPr>
          <p:grpSp>
            <p:nvGrpSpPr>
              <p:cNvPr id="6" name="Group 3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0" name="Group 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cxnSp>
                <p:nvCxnSpPr>
                  <p:cNvPr id="3077" name="AutoShape 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78" name="AutoShape 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79" name="AutoShape 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1" name="Group 8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cxnSp>
                <p:nvCxnSpPr>
                  <p:cNvPr id="3081" name="AutoShape 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82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83" name="AutoShape 1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8" name="Group 13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cxnSp>
                <p:nvCxnSpPr>
                  <p:cNvPr id="3086" name="AutoShape 1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87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88" name="AutoShape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cxnSp>
                <p:nvCxnSpPr>
                  <p:cNvPr id="3090" name="AutoShape 1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91" name="AutoShape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92" name="AutoShape 20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</p:grpSp>
        <p:cxnSp>
          <p:nvCxnSpPr>
            <p:cNvPr id="3093" name="AutoShape 21"/>
            <p:cNvCxnSpPr>
              <a:cxnSpLocks noChangeShapeType="1"/>
            </p:cNvCxnSpPr>
            <p:nvPr/>
          </p:nvCxnSpPr>
          <p:spPr bwMode="auto">
            <a:xfrm flipV="1">
              <a:off x="8186736" y="4158851"/>
              <a:ext cx="42242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4" name="AutoShape 22"/>
            <p:cNvCxnSpPr>
              <a:cxnSpLocks noChangeShapeType="1"/>
            </p:cNvCxnSpPr>
            <p:nvPr/>
          </p:nvCxnSpPr>
          <p:spPr bwMode="auto">
            <a:xfrm>
              <a:off x="9172499" y="4152675"/>
              <a:ext cx="252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8189449" y="4306856"/>
            <a:ext cx="90487" cy="9048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9365364" y="4307950"/>
            <a:ext cx="90487" cy="9048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30" name="Gruppo 29"/>
          <p:cNvGrpSpPr/>
          <p:nvPr/>
        </p:nvGrpSpPr>
        <p:grpSpPr>
          <a:xfrm>
            <a:off x="7723188" y="1360488"/>
            <a:ext cx="2398699" cy="2520431"/>
            <a:chOff x="5276864" y="2189163"/>
            <a:chExt cx="2398699" cy="2520431"/>
          </a:xfrm>
        </p:grpSpPr>
        <p:grpSp>
          <p:nvGrpSpPr>
            <p:cNvPr id="31" name="Gruppo 30"/>
            <p:cNvGrpSpPr/>
            <p:nvPr/>
          </p:nvGrpSpPr>
          <p:grpSpPr>
            <a:xfrm>
              <a:off x="5715000" y="2189571"/>
              <a:ext cx="1676400" cy="2285214"/>
              <a:chOff x="5715000" y="2189571"/>
              <a:chExt cx="1676400" cy="2285214"/>
            </a:xfrm>
          </p:grpSpPr>
          <p:cxnSp>
            <p:nvCxnSpPr>
              <p:cNvPr id="34" name="Connettore 2 33"/>
              <p:cNvCxnSpPr/>
              <p:nvPr/>
            </p:nvCxnSpPr>
            <p:spPr>
              <a:xfrm flipV="1">
                <a:off x="5778500" y="2189571"/>
                <a:ext cx="0" cy="228521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2 34"/>
              <p:cNvCxnSpPr/>
              <p:nvPr/>
            </p:nvCxnSpPr>
            <p:spPr>
              <a:xfrm>
                <a:off x="5715000" y="4397973"/>
                <a:ext cx="16764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2" name="Oggetto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9326446"/>
                </p:ext>
              </p:extLst>
            </p:nvPr>
          </p:nvGraphicFramePr>
          <p:xfrm>
            <a:off x="7251700" y="4405313"/>
            <a:ext cx="423863" cy="304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6" name="Equation" r:id="rId3" imgW="355320" imgH="253800" progId="Equation.DSMT4">
                    <p:embed/>
                  </p:oleObj>
                </mc:Choice>
                <mc:Fallback>
                  <p:oleObj name="Equation" r:id="rId3" imgW="35532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1700" y="4405313"/>
                          <a:ext cx="423863" cy="304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ggetto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3476036"/>
                </p:ext>
              </p:extLst>
            </p:nvPr>
          </p:nvGraphicFramePr>
          <p:xfrm>
            <a:off x="5276864" y="2189163"/>
            <a:ext cx="4540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7" name="Equation" r:id="rId5" imgW="380880" imgH="253800" progId="Equation.DSMT4">
                    <p:embed/>
                  </p:oleObj>
                </mc:Choice>
                <mc:Fallback>
                  <p:oleObj name="Equation" r:id="rId5" imgW="3808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6864" y="2189163"/>
                          <a:ext cx="454025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103" name="AutoShape 31"/>
          <p:cNvCxnSpPr>
            <a:cxnSpLocks noChangeShapeType="1"/>
          </p:cNvCxnSpPr>
          <p:nvPr/>
        </p:nvCxnSpPr>
        <p:spPr bwMode="auto">
          <a:xfrm>
            <a:off x="7862874" y="4352100"/>
            <a:ext cx="29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AutoShape 31"/>
          <p:cNvCxnSpPr>
            <a:cxnSpLocks noChangeShapeType="1"/>
          </p:cNvCxnSpPr>
          <p:nvPr/>
        </p:nvCxnSpPr>
        <p:spPr bwMode="auto">
          <a:xfrm>
            <a:off x="9488624" y="4360726"/>
            <a:ext cx="29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761849"/>
              </p:ext>
            </p:extLst>
          </p:nvPr>
        </p:nvGraphicFramePr>
        <p:xfrm>
          <a:off x="8145536" y="3924641"/>
          <a:ext cx="25241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Oggetto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5536" y="3924641"/>
                        <a:ext cx="252413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769832"/>
              </p:ext>
            </p:extLst>
          </p:nvPr>
        </p:nvGraphicFramePr>
        <p:xfrm>
          <a:off x="9321613" y="3976065"/>
          <a:ext cx="2317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" name="Equation" r:id="rId9" imgW="152280" imgH="228600" progId="Equation.DSMT4">
                  <p:embed/>
                </p:oleObj>
              </mc:Choice>
              <mc:Fallback>
                <p:oleObj name="Equation" r:id="rId9" imgW="152280" imgH="228600" progId="Equation.DSMT4">
                  <p:embed/>
                  <p:pic>
                    <p:nvPicPr>
                      <p:cNvPr id="0" name="Ogget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1613" y="3976065"/>
                        <a:ext cx="2317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164969"/>
              </p:ext>
            </p:extLst>
          </p:nvPr>
        </p:nvGraphicFramePr>
        <p:xfrm>
          <a:off x="8745538" y="4495690"/>
          <a:ext cx="2889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Ogget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5538" y="4495690"/>
                        <a:ext cx="28892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" name="Group 23"/>
          <p:cNvGrpSpPr>
            <a:grpSpLocks/>
          </p:cNvGrpSpPr>
          <p:nvPr/>
        </p:nvGrpSpPr>
        <p:grpSpPr bwMode="auto">
          <a:xfrm>
            <a:off x="8241011" y="1749880"/>
            <a:ext cx="1152525" cy="1806575"/>
            <a:chOff x="9450" y="3578"/>
            <a:chExt cx="1815" cy="2845"/>
          </a:xfrm>
        </p:grpSpPr>
        <p:cxnSp>
          <p:nvCxnSpPr>
            <p:cNvPr id="110" name="AutoShape 24"/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25"/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AutoShape 26"/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AutoShape 27"/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AutoShape 28"/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AutoShape 29"/>
            <p:cNvCxnSpPr>
              <a:cxnSpLocks noChangeShapeType="1"/>
            </p:cNvCxnSpPr>
            <p:nvPr/>
          </p:nvCxnSpPr>
          <p:spPr bwMode="auto">
            <a:xfrm>
              <a:off x="9450" y="3866"/>
              <a:ext cx="858" cy="0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Rectangle 5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170050"/>
              </p:ext>
            </p:extLst>
          </p:nvPr>
        </p:nvGraphicFramePr>
        <p:xfrm>
          <a:off x="252413" y="4273550"/>
          <a:ext cx="24384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" name="Equation" r:id="rId13" imgW="1562040" imgH="431640" progId="Equation.DSMT4">
                  <p:embed/>
                </p:oleObj>
              </mc:Choice>
              <mc:Fallback>
                <p:oleObj name="Equation" r:id="rId13" imgW="1562040" imgH="4316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273550"/>
                        <a:ext cx="2438400" cy="674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535970"/>
              </p:ext>
            </p:extLst>
          </p:nvPr>
        </p:nvGraphicFramePr>
        <p:xfrm>
          <a:off x="77788" y="2093913"/>
          <a:ext cx="24368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" name="Equation" r:id="rId15" imgW="1562040" imgH="393480" progId="Equation.DSMT4">
                  <p:embed/>
                </p:oleObj>
              </mc:Choice>
              <mc:Fallback>
                <p:oleObj name="Equation" r:id="rId15" imgW="1562040" imgH="393480" progId="Equation.DSMT4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2093913"/>
                        <a:ext cx="24368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7721"/>
              </p:ext>
            </p:extLst>
          </p:nvPr>
        </p:nvGraphicFramePr>
        <p:xfrm>
          <a:off x="2547752" y="2102114"/>
          <a:ext cx="3175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" name="Equation" r:id="rId17" imgW="203040" imgH="393480" progId="Equation.DSMT4">
                  <p:embed/>
                </p:oleObj>
              </mc:Choice>
              <mc:Fallback>
                <p:oleObj name="Equation" r:id="rId17" imgW="203040" imgH="393480" progId="Equation.DSMT4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752" y="2102114"/>
                        <a:ext cx="3175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480961"/>
              </p:ext>
            </p:extLst>
          </p:nvPr>
        </p:nvGraphicFramePr>
        <p:xfrm>
          <a:off x="261938" y="2797175"/>
          <a:ext cx="13081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" name="Equation" r:id="rId19" imgW="838080" imgH="647640" progId="Equation.DSMT4">
                  <p:embed/>
                </p:oleObj>
              </mc:Choice>
              <mc:Fallback>
                <p:oleObj name="Equation" r:id="rId19" imgW="838080" imgH="647640" progId="Equation.DSMT4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2797175"/>
                        <a:ext cx="13081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uppo 48"/>
          <p:cNvGrpSpPr/>
          <p:nvPr/>
        </p:nvGrpSpPr>
        <p:grpSpPr>
          <a:xfrm rot="2846821">
            <a:off x="362484" y="3545703"/>
            <a:ext cx="268749" cy="252341"/>
            <a:chOff x="0" y="0"/>
            <a:chExt cx="485775" cy="485775"/>
          </a:xfrm>
        </p:grpSpPr>
        <p:cxnSp>
          <p:nvCxnSpPr>
            <p:cNvPr id="50" name="Connettore 1 49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o 51"/>
          <p:cNvGrpSpPr/>
          <p:nvPr/>
        </p:nvGrpSpPr>
        <p:grpSpPr>
          <a:xfrm rot="2846821">
            <a:off x="1105828" y="3356370"/>
            <a:ext cx="268749" cy="252341"/>
            <a:chOff x="0" y="0"/>
            <a:chExt cx="485775" cy="485775"/>
          </a:xfrm>
        </p:grpSpPr>
        <p:cxnSp>
          <p:nvCxnSpPr>
            <p:cNvPr id="53" name="Connettore 1 52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po 54"/>
          <p:cNvGrpSpPr/>
          <p:nvPr/>
        </p:nvGrpSpPr>
        <p:grpSpPr>
          <a:xfrm rot="2846821">
            <a:off x="786518" y="2880613"/>
            <a:ext cx="268749" cy="252341"/>
            <a:chOff x="0" y="0"/>
            <a:chExt cx="485775" cy="485775"/>
          </a:xfrm>
        </p:grpSpPr>
        <p:cxnSp>
          <p:nvCxnSpPr>
            <p:cNvPr id="56" name="Connettore 1 55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480507"/>
              </p:ext>
            </p:extLst>
          </p:nvPr>
        </p:nvGraphicFramePr>
        <p:xfrm>
          <a:off x="7553792" y="4059687"/>
          <a:ext cx="2381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" name="Equation" r:id="rId21" imgW="152280" imgH="304560" progId="Equation.DSMT4">
                  <p:embed/>
                </p:oleObj>
              </mc:Choice>
              <mc:Fallback>
                <p:oleObj name="Equation" r:id="rId21" imgW="152280" imgH="304560" progId="Equation.DSMT4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3792" y="4059687"/>
                        <a:ext cx="2381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368519"/>
              </p:ext>
            </p:extLst>
          </p:nvPr>
        </p:nvGraphicFramePr>
        <p:xfrm>
          <a:off x="9850654" y="4042931"/>
          <a:ext cx="2381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Equation" r:id="rId23" imgW="152280" imgH="304560" progId="Equation.DSMT4">
                  <p:embed/>
                </p:oleObj>
              </mc:Choice>
              <mc:Fallback>
                <p:oleObj name="Equation" r:id="rId23" imgW="152280" imgH="304560" progId="Equation.DSMT4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0654" y="4042931"/>
                        <a:ext cx="2381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057573"/>
              </p:ext>
            </p:extLst>
          </p:nvPr>
        </p:nvGraphicFramePr>
        <p:xfrm>
          <a:off x="662159" y="5007508"/>
          <a:ext cx="576262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" name="Equation" r:id="rId25" imgW="368280" imgH="647640" progId="Equation.DSMT4">
                  <p:embed/>
                </p:oleObj>
              </mc:Choice>
              <mc:Fallback>
                <p:oleObj name="Equation" r:id="rId25" imgW="368280" imgH="647640" progId="Equation.DSMT4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59" y="5007508"/>
                        <a:ext cx="576262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" name="Gruppo 60"/>
          <p:cNvGrpSpPr/>
          <p:nvPr/>
        </p:nvGrpSpPr>
        <p:grpSpPr>
          <a:xfrm rot="2846821">
            <a:off x="810508" y="5407082"/>
            <a:ext cx="268749" cy="252341"/>
            <a:chOff x="0" y="0"/>
            <a:chExt cx="485775" cy="485775"/>
          </a:xfrm>
        </p:grpSpPr>
        <p:cxnSp>
          <p:nvCxnSpPr>
            <p:cNvPr id="62" name="Connettore 1 61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o 63"/>
          <p:cNvGrpSpPr/>
          <p:nvPr/>
        </p:nvGrpSpPr>
        <p:grpSpPr>
          <a:xfrm rot="2846821">
            <a:off x="809656" y="5074679"/>
            <a:ext cx="268749" cy="252341"/>
            <a:chOff x="0" y="0"/>
            <a:chExt cx="485775" cy="485775"/>
          </a:xfrm>
        </p:grpSpPr>
        <p:cxnSp>
          <p:nvCxnSpPr>
            <p:cNvPr id="65" name="Connettore 1 64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815265"/>
              </p:ext>
            </p:extLst>
          </p:nvPr>
        </p:nvGraphicFramePr>
        <p:xfrm>
          <a:off x="2751138" y="4451350"/>
          <a:ext cx="2794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" name="Equation" r:id="rId27" imgW="177480" imgH="152280" progId="Equation.DSMT4">
                  <p:embed/>
                </p:oleObj>
              </mc:Choice>
              <mc:Fallback>
                <p:oleObj name="Equation" r:id="rId27" imgW="177480" imgH="152280" progId="Equation.DSMT4">
                  <p:embed/>
                  <p:pic>
                    <p:nvPicPr>
                      <p:cNvPr id="0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451350"/>
                        <a:ext cx="279400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231366" y="991564"/>
            <a:ext cx="42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  <a:cs typeface="Calibri" pitchFamily="34" charset="0"/>
              </a:rPr>
              <a:t>Analogia elettrica</a:t>
            </a:r>
          </a:p>
        </p:txBody>
      </p:sp>
      <p:sp>
        <p:nvSpPr>
          <p:cNvPr id="72" name="CasellaDiTesto 71"/>
          <p:cNvSpPr txBox="1"/>
          <p:nvPr/>
        </p:nvSpPr>
        <p:spPr>
          <a:xfrm>
            <a:off x="137160" y="1694904"/>
            <a:ext cx="3942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+mj-lt"/>
                <a:cs typeface="Calibri" pitchFamily="34" charset="0"/>
              </a:rPr>
              <a:t>resistenza termica conduttiva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3631121" y="1694904"/>
            <a:ext cx="4609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it-IT" b="0" dirty="0">
                <a:solidFill>
                  <a:srgbClr val="0070C0"/>
                </a:solidFill>
                <a:latin typeface="+mj-lt"/>
              </a:rPr>
              <a:t>resistenza termica conduttiva specifica</a:t>
            </a:r>
          </a:p>
        </p:txBody>
      </p:sp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461502"/>
              </p:ext>
            </p:extLst>
          </p:nvPr>
        </p:nvGraphicFramePr>
        <p:xfrm>
          <a:off x="4775200" y="2098675"/>
          <a:ext cx="19002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" name="Equation" r:id="rId29" imgW="1218960" imgH="393480" progId="Equation.DSMT4">
                  <p:embed/>
                </p:oleObj>
              </mc:Choice>
              <mc:Fallback>
                <p:oleObj name="Equation" r:id="rId29" imgW="1218960" imgH="393480" progId="Equation.DSMT4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2098675"/>
                        <a:ext cx="190023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880399"/>
              </p:ext>
            </p:extLst>
          </p:nvPr>
        </p:nvGraphicFramePr>
        <p:xfrm>
          <a:off x="6781800" y="2074863"/>
          <a:ext cx="6540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" name="Equation" r:id="rId31" imgW="419040" imgH="419040" progId="Equation.DSMT4">
                  <p:embed/>
                </p:oleObj>
              </mc:Choice>
              <mc:Fallback>
                <p:oleObj name="Equation" r:id="rId31" imgW="419040" imgH="419040" progId="Equation.DSMT4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074863"/>
                        <a:ext cx="65405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144003"/>
              </p:ext>
            </p:extLst>
          </p:nvPr>
        </p:nvGraphicFramePr>
        <p:xfrm>
          <a:off x="4999038" y="2801938"/>
          <a:ext cx="6937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" name="Equation" r:id="rId33" imgW="444240" imgH="647640" progId="Equation.DSMT4">
                  <p:embed/>
                </p:oleObj>
              </mc:Choice>
              <mc:Fallback>
                <p:oleObj name="Equation" r:id="rId33" imgW="444240" imgH="647640" progId="Equation.DSMT4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2801938"/>
                        <a:ext cx="693737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ggetto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519745"/>
              </p:ext>
            </p:extLst>
          </p:nvPr>
        </p:nvGraphicFramePr>
        <p:xfrm>
          <a:off x="4600575" y="4278313"/>
          <a:ext cx="2300288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Equation" r:id="rId35" imgW="1473120" imgH="431640" progId="Equation.DSMT4">
                  <p:embed/>
                </p:oleObj>
              </mc:Choice>
              <mc:Fallback>
                <p:oleObj name="Equation" r:id="rId35" imgW="1473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4278313"/>
                        <a:ext cx="2300288" cy="674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ggetto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653567"/>
              </p:ext>
            </p:extLst>
          </p:nvPr>
        </p:nvGraphicFramePr>
        <p:xfrm>
          <a:off x="4703763" y="4983163"/>
          <a:ext cx="893762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" name="Equation" r:id="rId37" imgW="571320" imgH="685800" progId="Equation.DSMT4">
                  <p:embed/>
                </p:oleObj>
              </mc:Choice>
              <mc:Fallback>
                <p:oleObj name="Equation" r:id="rId37" imgW="5713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4983163"/>
                        <a:ext cx="893762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ggetto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679304"/>
              </p:ext>
            </p:extLst>
          </p:nvPr>
        </p:nvGraphicFramePr>
        <p:xfrm>
          <a:off x="6970713" y="4267200"/>
          <a:ext cx="4000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Equation" r:id="rId39" imgW="253800" imgH="393480" progId="Equation.DSMT4">
                  <p:embed/>
                </p:oleObj>
              </mc:Choice>
              <mc:Fallback>
                <p:oleObj name="Equation" r:id="rId39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4267200"/>
                        <a:ext cx="4000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" name="Gruppo 90"/>
          <p:cNvGrpSpPr/>
          <p:nvPr/>
        </p:nvGrpSpPr>
        <p:grpSpPr>
          <a:xfrm rot="2846821">
            <a:off x="4782973" y="5419490"/>
            <a:ext cx="268749" cy="252341"/>
            <a:chOff x="0" y="0"/>
            <a:chExt cx="485775" cy="485775"/>
          </a:xfrm>
        </p:grpSpPr>
        <p:cxnSp>
          <p:nvCxnSpPr>
            <p:cNvPr id="92" name="Connettore 1 91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1 92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po 93"/>
          <p:cNvGrpSpPr/>
          <p:nvPr/>
        </p:nvGrpSpPr>
        <p:grpSpPr>
          <a:xfrm rot="2846821">
            <a:off x="5008823" y="5069661"/>
            <a:ext cx="268749" cy="252341"/>
            <a:chOff x="0" y="0"/>
            <a:chExt cx="485775" cy="485775"/>
          </a:xfrm>
        </p:grpSpPr>
        <p:cxnSp>
          <p:nvCxnSpPr>
            <p:cNvPr id="95" name="Connettore 1 94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Fumetto 2 99"/>
          <p:cNvSpPr/>
          <p:nvPr/>
        </p:nvSpPr>
        <p:spPr>
          <a:xfrm>
            <a:off x="4384073" y="3831317"/>
            <a:ext cx="3368962" cy="605641"/>
          </a:xfrm>
          <a:prstGeom prst="wedgeRoundRectCallout">
            <a:avLst>
              <a:gd name="adj1" fmla="val -19115"/>
              <a:gd name="adj2" fmla="val -78302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70C0"/>
                </a:solidFill>
                <a:latin typeface="+mj-lt"/>
                <a:cs typeface="Calibri" pitchFamily="34" charset="0"/>
              </a:rPr>
              <a:t>flusso </a:t>
            </a:r>
            <a:r>
              <a:rPr lang="it-IT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termico specifico</a:t>
            </a:r>
            <a:endParaRPr lang="it-IT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1" name="Fumetto 2 100"/>
          <p:cNvSpPr/>
          <p:nvPr/>
        </p:nvSpPr>
        <p:spPr>
          <a:xfrm>
            <a:off x="145560" y="3801144"/>
            <a:ext cx="4115698" cy="605641"/>
          </a:xfrm>
          <a:prstGeom prst="wedgeRoundRectCallout">
            <a:avLst>
              <a:gd name="adj1" fmla="val -20833"/>
              <a:gd name="adj2" fmla="val -85088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70C0"/>
                </a:solidFill>
                <a:latin typeface="+mj-lt"/>
                <a:cs typeface="Calibri" pitchFamily="34" charset="0"/>
              </a:rPr>
              <a:t>potenza </a:t>
            </a:r>
            <a:r>
              <a:rPr lang="it-IT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termica o flusso termico totale</a:t>
            </a:r>
            <a:endParaRPr lang="it-IT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7587265" y="3859357"/>
            <a:ext cx="2953980" cy="1147223"/>
            <a:chOff x="8189449" y="3824826"/>
            <a:chExt cx="2953980" cy="1147223"/>
          </a:xfrm>
        </p:grpSpPr>
        <p:grpSp>
          <p:nvGrpSpPr>
            <p:cNvPr id="41" name="Gruppo 40"/>
            <p:cNvGrpSpPr/>
            <p:nvPr/>
          </p:nvGrpSpPr>
          <p:grpSpPr>
            <a:xfrm>
              <a:off x="8189449" y="3824826"/>
              <a:ext cx="2953980" cy="1147223"/>
              <a:chOff x="8161324" y="4572000"/>
              <a:chExt cx="2953980" cy="1147223"/>
            </a:xfrm>
          </p:grpSpPr>
          <p:sp>
            <p:nvSpPr>
              <p:cNvPr id="25" name="Rettangolo 24"/>
              <p:cNvSpPr/>
              <p:nvPr/>
            </p:nvSpPr>
            <p:spPr>
              <a:xfrm>
                <a:off x="8161324" y="4572000"/>
                <a:ext cx="2953980" cy="11472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latin typeface="Calibri" pitchFamily="34" charset="0"/>
                  <a:cs typeface="Calibri" pitchFamily="34" charset="0"/>
                </a:endParaRPr>
              </a:p>
            </p:txBody>
          </p:sp>
          <p:graphicFrame>
            <p:nvGraphicFramePr>
              <p:cNvPr id="37" name="Oggetto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83027925"/>
                  </p:ext>
                </p:extLst>
              </p:nvPr>
            </p:nvGraphicFramePr>
            <p:xfrm>
              <a:off x="8257559" y="4849668"/>
              <a:ext cx="198438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5" name="Equation" r:id="rId41" imgW="126720" imgH="203040" progId="Equation.DSMT4">
                      <p:embed/>
                    </p:oleObj>
                  </mc:Choice>
                  <mc:Fallback>
                    <p:oleObj name="Equation" r:id="rId41" imgW="126720" imgH="203040" progId="Equation.DSMT4">
                      <p:embed/>
                      <p:pic>
                        <p:nvPicPr>
                          <p:cNvPr id="0" name="Oggetto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57559" y="4849668"/>
                            <a:ext cx="198438" cy="317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ggetto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6888640"/>
                  </p:ext>
                </p:extLst>
              </p:nvPr>
            </p:nvGraphicFramePr>
            <p:xfrm>
              <a:off x="10395922" y="4873481"/>
              <a:ext cx="198437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6" name="Equation" r:id="rId43" imgW="126720" imgH="203040" progId="Equation.DSMT4">
                      <p:embed/>
                    </p:oleObj>
                  </mc:Choice>
                  <mc:Fallback>
                    <p:oleObj name="Equation" r:id="rId43" imgW="126720" imgH="203040" progId="Equation.DSMT4">
                      <p:embed/>
                      <p:pic>
                        <p:nvPicPr>
                          <p:cNvPr id="0" name="Oggetto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395922" y="4873481"/>
                            <a:ext cx="198437" cy="317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" name="Oggetto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05740070"/>
                  </p:ext>
                </p:extLst>
              </p:nvPr>
            </p:nvGraphicFramePr>
            <p:xfrm>
              <a:off x="9375159" y="5225906"/>
              <a:ext cx="192088" cy="3698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7" name="Equation" r:id="rId45" imgW="126720" imgH="228600" progId="Equation.DSMT4">
                      <p:embed/>
                    </p:oleObj>
                  </mc:Choice>
                  <mc:Fallback>
                    <p:oleObj name="Equation" r:id="rId45" imgW="126720" imgH="228600" progId="Equation.DSMT4">
                      <p:embed/>
                      <p:pic>
                        <p:nvPicPr>
                          <p:cNvPr id="0" name="Oggetto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375159" y="5225906"/>
                            <a:ext cx="192088" cy="3698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97" name="Gruppo 96"/>
              <p:cNvGrpSpPr/>
              <p:nvPr/>
            </p:nvGrpSpPr>
            <p:grpSpPr>
              <a:xfrm>
                <a:off x="8766636" y="4997450"/>
                <a:ext cx="1237763" cy="258763"/>
                <a:chOff x="8186736" y="4025675"/>
                <a:chExt cx="1237763" cy="258763"/>
              </a:xfrm>
              <a:solidFill>
                <a:schemeClr val="bg1"/>
              </a:solidFill>
            </p:grpSpPr>
            <p:grpSp>
              <p:nvGrpSpPr>
                <p:cNvPr id="98" name="Group 2"/>
                <p:cNvGrpSpPr>
                  <a:grpSpLocks/>
                </p:cNvGrpSpPr>
                <p:nvPr/>
              </p:nvGrpSpPr>
              <p:grpSpPr bwMode="auto">
                <a:xfrm>
                  <a:off x="8617789" y="4025675"/>
                  <a:ext cx="542835" cy="258763"/>
                  <a:chOff x="12645" y="3170"/>
                  <a:chExt cx="5956" cy="2571"/>
                </a:xfrm>
                <a:grpFill/>
              </p:grpSpPr>
              <p:grpSp>
                <p:nvGrpSpPr>
                  <p:cNvPr id="103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2978" cy="2569"/>
                    <a:chOff x="12645" y="3170"/>
                    <a:chExt cx="2978" cy="2569"/>
                  </a:xfrm>
                  <a:grpFill/>
                </p:grpSpPr>
                <p:grpSp>
                  <p:nvGrpSpPr>
                    <p:cNvPr id="121" name="Group 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45" y="3170"/>
                      <a:ext cx="1489" cy="2568"/>
                      <a:chOff x="12645" y="3170"/>
                      <a:chExt cx="1489" cy="2568"/>
                    </a:xfrm>
                    <a:grpFill/>
                  </p:grpSpPr>
                  <p:cxnSp>
                    <p:nvCxnSpPr>
                      <p:cNvPr id="126" name="AutoShape 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2645" y="3170"/>
                        <a:ext cx="360" cy="1284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7" name="AutoShape 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3012" y="3171"/>
                        <a:ext cx="762" cy="2567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8" name="AutoShape 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3774" y="4448"/>
                        <a:ext cx="360" cy="1284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22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134" y="3171"/>
                      <a:ext cx="1489" cy="2568"/>
                      <a:chOff x="12645" y="3170"/>
                      <a:chExt cx="1489" cy="2568"/>
                    </a:xfrm>
                    <a:grpFill/>
                  </p:grpSpPr>
                  <p:cxnSp>
                    <p:nvCxnSpPr>
                      <p:cNvPr id="123" name="AutoShape 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2645" y="3170"/>
                        <a:ext cx="360" cy="1284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4" name="AutoShape 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3012" y="3171"/>
                        <a:ext cx="762" cy="2567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5" name="AutoShape 1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3774" y="4448"/>
                        <a:ext cx="360" cy="1284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  <p:grpSp>
                <p:nvGrpSpPr>
                  <p:cNvPr id="10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15623" y="3172"/>
                    <a:ext cx="2978" cy="2569"/>
                    <a:chOff x="12645" y="3170"/>
                    <a:chExt cx="2978" cy="2569"/>
                  </a:xfrm>
                  <a:grpFill/>
                </p:grpSpPr>
                <p:grpSp>
                  <p:nvGrpSpPr>
                    <p:cNvPr id="106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45" y="3170"/>
                      <a:ext cx="1489" cy="2568"/>
                      <a:chOff x="12645" y="3170"/>
                      <a:chExt cx="1489" cy="2568"/>
                    </a:xfrm>
                    <a:grpFill/>
                  </p:grpSpPr>
                  <p:cxnSp>
                    <p:nvCxnSpPr>
                      <p:cNvPr id="118" name="AutoShape 1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2645" y="3170"/>
                        <a:ext cx="360" cy="1284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9" name="AutoShape 1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3012" y="3171"/>
                        <a:ext cx="762" cy="2567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0" name="AutoShape 1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3774" y="4448"/>
                        <a:ext cx="360" cy="1284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107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134" y="3171"/>
                      <a:ext cx="1489" cy="2568"/>
                      <a:chOff x="12645" y="3170"/>
                      <a:chExt cx="1489" cy="2568"/>
                    </a:xfrm>
                    <a:grpFill/>
                  </p:grpSpPr>
                  <p:cxnSp>
                    <p:nvCxnSpPr>
                      <p:cNvPr id="108" name="AutoShape 1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2645" y="3170"/>
                        <a:ext cx="360" cy="1284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6" name="AutoShape 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3012" y="3171"/>
                        <a:ext cx="762" cy="2567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7" name="AutoShape 2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3774" y="4448"/>
                        <a:ext cx="360" cy="1284"/>
                      </a:xfrm>
                      <a:prstGeom prst="straightConnector1">
                        <a:avLst/>
                      </a:prstGeom>
                      <a:grp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</p:grpSp>
            <p:cxnSp>
              <p:nvCxnSpPr>
                <p:cNvPr id="99" name="AutoShape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186736" y="4158851"/>
                  <a:ext cx="422427" cy="0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2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9172499" y="4152675"/>
                  <a:ext cx="252000" cy="0"/>
                </a:xfrm>
                <a:prstGeom prst="straightConnector1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31" name="AutoShape 31"/>
              <p:cNvCxnSpPr>
                <a:cxnSpLocks noChangeShapeType="1"/>
              </p:cNvCxnSpPr>
              <p:nvPr/>
            </p:nvCxnSpPr>
            <p:spPr bwMode="auto">
              <a:xfrm>
                <a:off x="8442774" y="5122000"/>
                <a:ext cx="298450" cy="0"/>
              </a:xfrm>
              <a:prstGeom prst="straightConnector1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32" name="AutoShape 31"/>
              <p:cNvCxnSpPr>
                <a:cxnSpLocks noChangeShapeType="1"/>
              </p:cNvCxnSpPr>
              <p:nvPr/>
            </p:nvCxnSpPr>
            <p:spPr bwMode="auto">
              <a:xfrm>
                <a:off x="10068524" y="5130626"/>
                <a:ext cx="298450" cy="0"/>
              </a:xfrm>
              <a:prstGeom prst="straightConnector1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graphicFrame>
            <p:nvGraphicFramePr>
              <p:cNvPr id="133" name="Oggetto 13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47793583"/>
                  </p:ext>
                </p:extLst>
              </p:nvPr>
            </p:nvGraphicFramePr>
            <p:xfrm>
              <a:off x="8616334" y="4694093"/>
              <a:ext cx="233363" cy="3698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8" name="Equation" r:id="rId47" imgW="152280" imgH="228600" progId="Equation.DSMT4">
                      <p:embed/>
                    </p:oleObj>
                  </mc:Choice>
                  <mc:Fallback>
                    <p:oleObj name="Equation" r:id="rId47" imgW="15228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16334" y="4694093"/>
                            <a:ext cx="233363" cy="3698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4" name="Oggetto 13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0930974"/>
                  </p:ext>
                </p:extLst>
              </p:nvPr>
            </p:nvGraphicFramePr>
            <p:xfrm>
              <a:off x="9981584" y="4722668"/>
              <a:ext cx="212725" cy="3698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9" name="Equation" r:id="rId49" imgW="139680" imgH="228600" progId="Equation.DSMT4">
                      <p:embed/>
                    </p:oleObj>
                  </mc:Choice>
                  <mc:Fallback>
                    <p:oleObj name="Equation" r:id="rId49" imgW="13968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981584" y="4722668"/>
                            <a:ext cx="212725" cy="3698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30" name="AutoShape 26"/>
            <p:cNvSpPr>
              <a:spLocks noChangeArrowheads="1"/>
            </p:cNvSpPr>
            <p:nvPr/>
          </p:nvSpPr>
          <p:spPr bwMode="auto">
            <a:xfrm>
              <a:off x="10051405" y="4330606"/>
              <a:ext cx="90487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9" name="AutoShape 25"/>
            <p:cNvSpPr>
              <a:spLocks noChangeArrowheads="1"/>
            </p:cNvSpPr>
            <p:nvPr/>
          </p:nvSpPr>
          <p:spPr bwMode="auto">
            <a:xfrm>
              <a:off x="8746312" y="4338208"/>
              <a:ext cx="90487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36" name="Titolo 2">
            <a:extLst>
              <a:ext uri="{FF2B5EF4-FFF2-40B4-BE49-F238E27FC236}">
                <a16:creationId xmlns:a16="http://schemas.microsoft.com/office/drawing/2014/main" id="{6C84582B-7A61-4BD1-BC7E-A08C3A3167CA}"/>
              </a:ext>
            </a:extLst>
          </p:cNvPr>
          <p:cNvSpPr txBox="1">
            <a:spLocks/>
          </p:cNvSpPr>
          <p:nvPr/>
        </p:nvSpPr>
        <p:spPr>
          <a:xfrm>
            <a:off x="231366" y="-61421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solidFill>
                  <a:schemeClr val="bg1"/>
                </a:solidFill>
              </a:rPr>
              <a:t>Lastra piana stazionaria 1D</a:t>
            </a:r>
          </a:p>
          <a:p>
            <a:r>
              <a:rPr lang="it-IT" sz="2400" b="0" i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7448237" y="4855920"/>
            <a:ext cx="4627222" cy="2134719"/>
          </a:xfrm>
          <a:prstGeom prst="rect">
            <a:avLst/>
          </a:prstGeom>
        </p:spPr>
      </p:pic>
      <p:sp>
        <p:nvSpPr>
          <p:cNvPr id="137" name="CasellaDiTesto 136"/>
          <p:cNvSpPr txBox="1"/>
          <p:nvPr/>
        </p:nvSpPr>
        <p:spPr>
          <a:xfrm>
            <a:off x="7837674" y="5087930"/>
            <a:ext cx="3565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  <a:latin typeface="+mj-lt"/>
                <a:cs typeface="Calibri" pitchFamily="34" charset="0"/>
              </a:rPr>
              <a:t>Il trasferimento di calore innescato dal salto di temperatura ( T0-Ts) attraverso l lastra è completamente analogo, cioè descritto dalle stesse equazioni, a quello di una corrente elettrica in un circuito resistivo</a:t>
            </a:r>
            <a:endParaRPr lang="it-IT" sz="1600" dirty="0">
              <a:solidFill>
                <a:schemeClr val="bg1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2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 animBg="1"/>
      <p:bldP spid="15" grpId="0" animBg="1"/>
      <p:bldP spid="72" grpId="0"/>
      <p:bldP spid="76" grpId="0"/>
      <p:bldP spid="100" grpId="0" animBg="1"/>
      <p:bldP spid="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magin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133" y="4389422"/>
            <a:ext cx="4793117" cy="221125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48815" y="877904"/>
            <a:ext cx="11379200" cy="1361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Una finestra di 0.8 x 1.4 m è caratterizzata da un vetro (k = 1 W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Calibri"/>
              </a:rPr>
              <a:t>·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m</a:t>
            </a:r>
            <a:r>
              <a:rPr lang="it-IT" baseline="30000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-1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Calibri"/>
              </a:rPr>
              <a:t>·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 K</a:t>
            </a:r>
            <a:r>
              <a:rPr lang="it-IT" baseline="30000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-1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)) spesso 1 mm. All’interno la temperatura è di 20°C quando fuori vi sono 0°C. Se i coefficienti di adduzione sono 34 e 10 W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Calibri"/>
              </a:rPr>
              <a:t>·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m</a:t>
            </a:r>
            <a:r>
              <a:rPr lang="it-IT" baseline="30000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-2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Calibri"/>
              </a:rPr>
              <a:t>·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 K</a:t>
            </a:r>
            <a:r>
              <a:rPr lang="it-IT" baseline="30000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-1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ea typeface="Calibri"/>
                <a:cs typeface="Times New Roman"/>
              </a:rPr>
              <a:t>sulle facce esterna e interna rispettivamente, calcolare le dispersioni attraverso la finestra e le temperature estreme del vetro.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12099" y="2484593"/>
            <a:ext cx="782955" cy="2384108"/>
          </a:xfrm>
          <a:prstGeom prst="cube">
            <a:avLst>
              <a:gd name="adj" fmla="val 805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176225"/>
              </p:ext>
            </p:extLst>
          </p:nvPr>
        </p:nvGraphicFramePr>
        <p:xfrm>
          <a:off x="2300288" y="3216275"/>
          <a:ext cx="2222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4" imgW="139680" imgH="152280" progId="Equation.DSMT4">
                  <p:embed/>
                </p:oleObj>
              </mc:Choice>
              <mc:Fallback>
                <p:oleObj name="Equation" r:id="rId4" imgW="1396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216275"/>
                        <a:ext cx="2222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66237"/>
              </p:ext>
            </p:extLst>
          </p:nvPr>
        </p:nvGraphicFramePr>
        <p:xfrm>
          <a:off x="1874838" y="4568825"/>
          <a:ext cx="16351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6" imgW="101520" imgH="152280" progId="Equation.DSMT4">
                  <p:embed/>
                </p:oleObj>
              </mc:Choice>
              <mc:Fallback>
                <p:oleObj name="Equation" r:id="rId6" imgW="1015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4568825"/>
                        <a:ext cx="163512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749203"/>
              </p:ext>
            </p:extLst>
          </p:nvPr>
        </p:nvGraphicFramePr>
        <p:xfrm>
          <a:off x="1173117" y="5083877"/>
          <a:ext cx="182563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8" imgW="114120" imgH="139680" progId="Equation.DSMT4">
                  <p:embed/>
                </p:oleObj>
              </mc:Choice>
              <mc:Fallback>
                <p:oleObj name="Equation" r:id="rId8" imgW="1141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17" y="5083877"/>
                        <a:ext cx="182563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po 10"/>
          <p:cNvGrpSpPr/>
          <p:nvPr/>
        </p:nvGrpSpPr>
        <p:grpSpPr>
          <a:xfrm rot="-60000">
            <a:off x="1167570" y="4942784"/>
            <a:ext cx="252000" cy="144000"/>
            <a:chOff x="1390346" y="5709869"/>
            <a:chExt cx="305496" cy="105534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1390346" y="5756638"/>
              <a:ext cx="305496" cy="728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o 12"/>
            <p:cNvGrpSpPr/>
            <p:nvPr/>
          </p:nvGrpSpPr>
          <p:grpSpPr>
            <a:xfrm rot="16200000">
              <a:off x="1477583" y="5622773"/>
              <a:ext cx="105534" cy="279725"/>
              <a:chOff x="3032239" y="2678070"/>
              <a:chExt cx="146966" cy="1842815"/>
            </a:xfrm>
          </p:grpSpPr>
          <p:cxnSp>
            <p:nvCxnSpPr>
              <p:cNvPr id="14" name="Connettore 1 13"/>
              <p:cNvCxnSpPr/>
              <p:nvPr/>
            </p:nvCxnSpPr>
            <p:spPr>
              <a:xfrm flipH="1">
                <a:off x="3035205" y="4448632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1 14"/>
              <p:cNvCxnSpPr/>
              <p:nvPr/>
            </p:nvCxnSpPr>
            <p:spPr>
              <a:xfrm flipH="1">
                <a:off x="3032239" y="274838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ttore 1 15"/>
              <p:cNvCxnSpPr/>
              <p:nvPr/>
            </p:nvCxnSpPr>
            <p:spPr>
              <a:xfrm rot="2700000" flipH="1">
                <a:off x="3031929" y="4448885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 rot="2700000" flipH="1">
                <a:off x="3027330" y="275007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uppo 17"/>
          <p:cNvGrpSpPr/>
          <p:nvPr/>
        </p:nvGrpSpPr>
        <p:grpSpPr>
          <a:xfrm rot="18900000">
            <a:off x="1298326" y="4582584"/>
            <a:ext cx="972000" cy="144000"/>
            <a:chOff x="1390346" y="5708842"/>
            <a:chExt cx="308070" cy="106524"/>
          </a:xfrm>
        </p:grpSpPr>
        <p:cxnSp>
          <p:nvCxnSpPr>
            <p:cNvPr id="19" name="Connettore 1 18"/>
            <p:cNvCxnSpPr/>
            <p:nvPr/>
          </p:nvCxnSpPr>
          <p:spPr>
            <a:xfrm>
              <a:off x="1390346" y="5756638"/>
              <a:ext cx="305496" cy="728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po 19"/>
            <p:cNvGrpSpPr/>
            <p:nvPr/>
          </p:nvGrpSpPr>
          <p:grpSpPr>
            <a:xfrm rot="16200000">
              <a:off x="1491182" y="5608132"/>
              <a:ext cx="106524" cy="307944"/>
              <a:chOff x="3032239" y="2678070"/>
              <a:chExt cx="148341" cy="2028797"/>
            </a:xfrm>
          </p:grpSpPr>
          <p:cxnSp>
            <p:nvCxnSpPr>
              <p:cNvPr id="21" name="Connettore 1 20"/>
              <p:cNvCxnSpPr/>
              <p:nvPr/>
            </p:nvCxnSpPr>
            <p:spPr>
              <a:xfrm flipH="1">
                <a:off x="3036580" y="4634611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1 21"/>
              <p:cNvCxnSpPr/>
              <p:nvPr/>
            </p:nvCxnSpPr>
            <p:spPr>
              <a:xfrm flipH="1">
                <a:off x="3032239" y="274838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1 22"/>
              <p:cNvCxnSpPr/>
              <p:nvPr/>
            </p:nvCxnSpPr>
            <p:spPr>
              <a:xfrm rot="2700000" flipH="1">
                <a:off x="3033304" y="4634867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1 23"/>
              <p:cNvCxnSpPr/>
              <p:nvPr/>
            </p:nvCxnSpPr>
            <p:spPr>
              <a:xfrm rot="2700000" flipH="1">
                <a:off x="3027330" y="275007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uppo 24"/>
          <p:cNvGrpSpPr/>
          <p:nvPr/>
        </p:nvGrpSpPr>
        <p:grpSpPr>
          <a:xfrm rot="16200000">
            <a:off x="1262543" y="3307425"/>
            <a:ext cx="1872000" cy="144000"/>
            <a:chOff x="1384499" y="5708842"/>
            <a:chExt cx="313906" cy="106524"/>
          </a:xfrm>
        </p:grpSpPr>
        <p:cxnSp>
          <p:nvCxnSpPr>
            <p:cNvPr id="26" name="Connettore 1 25"/>
            <p:cNvCxnSpPr/>
            <p:nvPr/>
          </p:nvCxnSpPr>
          <p:spPr>
            <a:xfrm>
              <a:off x="1390346" y="5756638"/>
              <a:ext cx="305496" cy="7285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uppo 26"/>
            <p:cNvGrpSpPr/>
            <p:nvPr/>
          </p:nvGrpSpPr>
          <p:grpSpPr>
            <a:xfrm rot="16200000">
              <a:off x="1488190" y="5605151"/>
              <a:ext cx="106524" cy="313906"/>
              <a:chOff x="3032239" y="2638763"/>
              <a:chExt cx="148341" cy="2068104"/>
            </a:xfrm>
          </p:grpSpPr>
          <p:cxnSp>
            <p:nvCxnSpPr>
              <p:cNvPr id="28" name="Connettore 1 27"/>
              <p:cNvCxnSpPr/>
              <p:nvPr/>
            </p:nvCxnSpPr>
            <p:spPr>
              <a:xfrm flipH="1">
                <a:off x="3036580" y="4634611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1 28"/>
              <p:cNvCxnSpPr/>
              <p:nvPr/>
            </p:nvCxnSpPr>
            <p:spPr>
              <a:xfrm flipH="1">
                <a:off x="3032239" y="2709068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1 29"/>
              <p:cNvCxnSpPr/>
              <p:nvPr/>
            </p:nvCxnSpPr>
            <p:spPr>
              <a:xfrm rot="2700000" flipH="1">
                <a:off x="3033304" y="4634867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1 30"/>
              <p:cNvCxnSpPr/>
              <p:nvPr/>
            </p:nvCxnSpPr>
            <p:spPr>
              <a:xfrm rot="2700000" flipH="1">
                <a:off x="3027330" y="2710763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2" name="Ogget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117248"/>
              </p:ext>
            </p:extLst>
          </p:nvPr>
        </p:nvGraphicFramePr>
        <p:xfrm>
          <a:off x="2948588" y="2183023"/>
          <a:ext cx="2361960" cy="3276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0" imgW="1574640" imgH="2184120" progId="Equation.DSMT4">
                  <p:embed/>
                </p:oleObj>
              </mc:Choice>
              <mc:Fallback>
                <p:oleObj name="Equation" r:id="rId10" imgW="1574640" imgH="2184120" progId="Equation.DSMT4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588" y="2183023"/>
                        <a:ext cx="2361960" cy="32761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7F7F7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ggetto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344479"/>
              </p:ext>
            </p:extLst>
          </p:nvPr>
        </p:nvGraphicFramePr>
        <p:xfrm>
          <a:off x="5871517" y="2109787"/>
          <a:ext cx="1690687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12" imgW="1180800" imgH="482400" progId="Equation.DSMT4">
                  <p:embed/>
                </p:oleObj>
              </mc:Choice>
              <mc:Fallback>
                <p:oleObj name="Equation" r:id="rId12" imgW="1180800" imgH="482400" progId="Equation.DSMT4">
                  <p:embed/>
                  <p:pic>
                    <p:nvPicPr>
                      <p:cNvPr id="0" name="Oggetto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517" y="2109787"/>
                        <a:ext cx="1690687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uppo 61"/>
          <p:cNvGrpSpPr/>
          <p:nvPr/>
        </p:nvGrpSpPr>
        <p:grpSpPr>
          <a:xfrm rot="2846821">
            <a:off x="6371594" y="2302157"/>
            <a:ext cx="485775" cy="485775"/>
            <a:chOff x="0" y="0"/>
            <a:chExt cx="485775" cy="485775"/>
          </a:xfrm>
        </p:grpSpPr>
        <p:cxnSp>
          <p:nvCxnSpPr>
            <p:cNvPr id="63" name="Connettore 1 62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63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po 64"/>
          <p:cNvGrpSpPr/>
          <p:nvPr/>
        </p:nvGrpSpPr>
        <p:grpSpPr>
          <a:xfrm rot="2846821">
            <a:off x="6977150" y="2315131"/>
            <a:ext cx="485775" cy="485775"/>
            <a:chOff x="0" y="0"/>
            <a:chExt cx="485775" cy="485775"/>
          </a:xfrm>
        </p:grpSpPr>
        <p:cxnSp>
          <p:nvCxnSpPr>
            <p:cNvPr id="66" name="Connettore 1 65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0" name="Oggetto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336917"/>
              </p:ext>
            </p:extLst>
          </p:nvPr>
        </p:nvGraphicFramePr>
        <p:xfrm>
          <a:off x="5952243" y="3216275"/>
          <a:ext cx="7080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4" imgW="495000" imgH="419040" progId="Equation.DSMT4">
                  <p:embed/>
                </p:oleObj>
              </mc:Choice>
              <mc:Fallback>
                <p:oleObj name="Equation" r:id="rId14" imgW="495000" imgH="419040" progId="Equation.DSMT4">
                  <p:embed/>
                  <p:pic>
                    <p:nvPicPr>
                      <p:cNvPr id="0" name="Oggetto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2243" y="3216275"/>
                        <a:ext cx="7080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itolo 2">
            <a:extLst>
              <a:ext uri="{FF2B5EF4-FFF2-40B4-BE49-F238E27FC236}">
                <a16:creationId xmlns:a16="http://schemas.microsoft.com/office/drawing/2014/main" id="{6A079D56-D5AE-49FC-B871-7DE53D5A1CC7}"/>
              </a:ext>
            </a:extLst>
          </p:cNvPr>
          <p:cNvSpPr txBox="1">
            <a:spLocks/>
          </p:cNvSpPr>
          <p:nvPr/>
        </p:nvSpPr>
        <p:spPr>
          <a:xfrm>
            <a:off x="231366" y="-61421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solidFill>
                  <a:schemeClr val="bg1"/>
                </a:solidFill>
              </a:rPr>
              <a:t>Lastra piana stazionaria 1D</a:t>
            </a:r>
          </a:p>
          <a:p>
            <a:r>
              <a:rPr lang="it-IT" sz="2400" b="0" i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n°2</a:t>
            </a: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CFAFD2D5-036E-4EA9-8A99-C58BAE3D376A}"/>
              </a:ext>
            </a:extLst>
          </p:cNvPr>
          <p:cNvSpPr txBox="1"/>
          <p:nvPr/>
        </p:nvSpPr>
        <p:spPr>
          <a:xfrm>
            <a:off x="7670940" y="2138183"/>
            <a:ext cx="3349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Equazione fondamentale della conduzione di Fourier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5690507-6ABF-4867-A370-A8B312DEF478}"/>
              </a:ext>
            </a:extLst>
          </p:cNvPr>
          <p:cNvSpPr txBox="1"/>
          <p:nvPr/>
        </p:nvSpPr>
        <p:spPr>
          <a:xfrm>
            <a:off x="7747280" y="3211604"/>
            <a:ext cx="23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Equazione di Laplace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2730958" y="4200830"/>
            <a:ext cx="2889913" cy="138418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asellaDiTesto 40"/>
          <p:cNvSpPr txBox="1"/>
          <p:nvPr/>
        </p:nvSpPr>
        <p:spPr>
          <a:xfrm>
            <a:off x="5992807" y="4046023"/>
            <a:ext cx="488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33CC33"/>
                </a:solidFill>
              </a:rPr>
              <a:t>Lastra piana con condizioni al contorno del III tipo</a:t>
            </a:r>
            <a:endParaRPr lang="it-IT" dirty="0">
              <a:solidFill>
                <a:srgbClr val="33CC33"/>
              </a:solidFill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65690507-6ABF-4867-A370-A8B312DEF478}"/>
              </a:ext>
            </a:extLst>
          </p:cNvPr>
          <p:cNvSpPr txBox="1"/>
          <p:nvPr/>
        </p:nvSpPr>
        <p:spPr>
          <a:xfrm>
            <a:off x="6432338" y="4569350"/>
            <a:ext cx="39218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È più usuale conoscere le temperature dei due fluidi che lambiscono la parete, perché più semplici da misurare e più significative; queste ultime, ad opportuna distanza dalla parete, possono assumersi uniformi.</a:t>
            </a:r>
            <a:endParaRPr lang="it-IT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3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43" grpId="0"/>
      <p:bldP spid="44" grpId="0"/>
      <p:bldP spid="2" grpId="0" animBg="1"/>
      <p:bldP spid="41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CB954CB3-6CAF-4F3A-A70C-6C117C3FA6AE}"/>
              </a:ext>
            </a:extLst>
          </p:cNvPr>
          <p:cNvSpPr/>
          <p:nvPr/>
        </p:nvSpPr>
        <p:spPr>
          <a:xfrm>
            <a:off x="1163710" y="1895100"/>
            <a:ext cx="1145497" cy="1622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16549" y="776121"/>
            <a:ext cx="42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metodo canonico</a:t>
            </a:r>
          </a:p>
        </p:txBody>
      </p: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860495"/>
              </p:ext>
            </p:extLst>
          </p:nvPr>
        </p:nvGraphicFramePr>
        <p:xfrm>
          <a:off x="3471971" y="1472258"/>
          <a:ext cx="290512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7" name="Equation" r:id="rId3" imgW="190440" imgH="711000" progId="Equation.DSMT4">
                  <p:embed/>
                </p:oleObj>
              </mc:Choice>
              <mc:Fallback>
                <p:oleObj name="Equation" r:id="rId3" imgW="190440" imgH="711000" progId="Equation.DSMT4">
                  <p:embed/>
                  <p:pic>
                    <p:nvPicPr>
                      <p:cNvPr id="0" name="Oggetto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971" y="1472258"/>
                        <a:ext cx="290512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524222"/>
              </p:ext>
            </p:extLst>
          </p:nvPr>
        </p:nvGraphicFramePr>
        <p:xfrm>
          <a:off x="3703638" y="1514475"/>
          <a:ext cx="73977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8" name="Equation" r:id="rId5" imgW="495000" imgH="419040" progId="Equation.DSMT4">
                  <p:embed/>
                </p:oleObj>
              </mc:Choice>
              <mc:Fallback>
                <p:oleObj name="Equation" r:id="rId5" imgW="495000" imgH="419040" progId="Equation.DSMT4">
                  <p:embed/>
                  <p:pic>
                    <p:nvPicPr>
                      <p:cNvPr id="0" name="Ogget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8" y="1514475"/>
                        <a:ext cx="73977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111232"/>
              </p:ext>
            </p:extLst>
          </p:nvPr>
        </p:nvGraphicFramePr>
        <p:xfrm>
          <a:off x="3738563" y="2070100"/>
          <a:ext cx="26320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9" name="Equation" r:id="rId7" imgW="1841400" imgH="444240" progId="Equation.DSMT4">
                  <p:embed/>
                </p:oleObj>
              </mc:Choice>
              <mc:Fallback>
                <p:oleObj name="Equation" r:id="rId7" imgW="1841400" imgH="444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2070100"/>
                        <a:ext cx="2632075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544153"/>
              </p:ext>
            </p:extLst>
          </p:nvPr>
        </p:nvGraphicFramePr>
        <p:xfrm>
          <a:off x="3751263" y="2660650"/>
          <a:ext cx="25892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0" name="Equation" r:id="rId9" imgW="1765080" imgH="444240" progId="Equation.DSMT4">
                  <p:embed/>
                </p:oleObj>
              </mc:Choice>
              <mc:Fallback>
                <p:oleObj name="Equation" r:id="rId9" imgW="1765080" imgH="444240" progId="Equation.DSMT4">
                  <p:embed/>
                  <p:pic>
                    <p:nvPicPr>
                      <p:cNvPr id="0" name="Ogget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2660650"/>
                        <a:ext cx="258921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ggetto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09181"/>
              </p:ext>
            </p:extLst>
          </p:nvPr>
        </p:nvGraphicFramePr>
        <p:xfrm>
          <a:off x="5740200" y="1531540"/>
          <a:ext cx="7286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Equation" r:id="rId11" imgW="482400" imgH="393480" progId="Equation.DSMT4">
                  <p:embed/>
                </p:oleObj>
              </mc:Choice>
              <mc:Fallback>
                <p:oleObj name="Equation" r:id="rId11" imgW="482400" imgH="393480" progId="Equation.DSMT4">
                  <p:embed/>
                  <p:pic>
                    <p:nvPicPr>
                      <p:cNvPr id="0" name="Oggetto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200" y="1531540"/>
                        <a:ext cx="7286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ggetto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87588"/>
              </p:ext>
            </p:extLst>
          </p:nvPr>
        </p:nvGraphicFramePr>
        <p:xfrm>
          <a:off x="7110413" y="1589088"/>
          <a:ext cx="13430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2" name="Equation" r:id="rId13" imgW="888840" imgH="228600" progId="Equation.DSMT4">
                  <p:embed/>
                </p:oleObj>
              </mc:Choice>
              <mc:Fallback>
                <p:oleObj name="Equation" r:id="rId13" imgW="888840" imgH="228600" progId="Equation.DSMT4">
                  <p:embed/>
                  <p:pic>
                    <p:nvPicPr>
                      <p:cNvPr id="0" name="Oggetto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1589088"/>
                        <a:ext cx="1343025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ggetto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311078"/>
              </p:ext>
            </p:extLst>
          </p:nvPr>
        </p:nvGraphicFramePr>
        <p:xfrm>
          <a:off x="6678311" y="1444446"/>
          <a:ext cx="290512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3" name="Equation" r:id="rId15" imgW="190417" imgH="710891" progId="Equation.DSMT4">
                  <p:embed/>
                </p:oleObj>
              </mc:Choice>
              <mc:Fallback>
                <p:oleObj name="Equation" r:id="rId15" imgW="190417" imgH="710891" progId="Equation.DSMT4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311" y="1444446"/>
                        <a:ext cx="290512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0" name="Oggetto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0789"/>
              </p:ext>
            </p:extLst>
          </p:nvPr>
        </p:nvGraphicFramePr>
        <p:xfrm>
          <a:off x="6916738" y="2157413"/>
          <a:ext cx="1958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4" name="Equation" r:id="rId16" imgW="1320480" imgH="228600" progId="Equation.DSMT4">
                  <p:embed/>
                </p:oleObj>
              </mc:Choice>
              <mc:Fallback>
                <p:oleObj name="Equation" r:id="rId16" imgW="132048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2157413"/>
                        <a:ext cx="1958975" cy="33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gget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561262"/>
              </p:ext>
            </p:extLst>
          </p:nvPr>
        </p:nvGraphicFramePr>
        <p:xfrm>
          <a:off x="6973888" y="2752725"/>
          <a:ext cx="23352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5" name="Equation" r:id="rId18" imgW="1574640" imgH="228600" progId="Equation.DSMT4">
                  <p:embed/>
                </p:oleObj>
              </mc:Choice>
              <mc:Fallback>
                <p:oleObj name="Equation" r:id="rId18" imgW="1574640" imgH="228600" progId="Equation.DSMT4">
                  <p:embed/>
                  <p:pic>
                    <p:nvPicPr>
                      <p:cNvPr id="0" name="Oggetto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2752725"/>
                        <a:ext cx="23352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ggetto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675109"/>
              </p:ext>
            </p:extLst>
          </p:nvPr>
        </p:nvGraphicFramePr>
        <p:xfrm>
          <a:off x="9401222" y="2163930"/>
          <a:ext cx="161429" cy="100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" name="Equation" r:id="rId20" imgW="190417" imgH="710891" progId="Equation.DSMT4">
                  <p:embed/>
                </p:oleObj>
              </mc:Choice>
              <mc:Fallback>
                <p:oleObj name="Equation" r:id="rId20" imgW="190417" imgH="710891" progId="Equation.DSMT4">
                  <p:embed/>
                  <p:pic>
                    <p:nvPicPr>
                      <p:cNvPr id="0" name="Oggetto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1222" y="2163930"/>
                        <a:ext cx="161429" cy="100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ggetto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207869"/>
              </p:ext>
            </p:extLst>
          </p:nvPr>
        </p:nvGraphicFramePr>
        <p:xfrm>
          <a:off x="9556750" y="2251075"/>
          <a:ext cx="18256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7" name="Equation" r:id="rId21" imgW="1231560" imgH="228600" progId="Equation.DSMT4">
                  <p:embed/>
                </p:oleObj>
              </mc:Choice>
              <mc:Fallback>
                <p:oleObj name="Equation" r:id="rId21" imgW="1231560" imgH="228600" progId="Equation.DSMT4">
                  <p:embed/>
                  <p:pic>
                    <p:nvPicPr>
                      <p:cNvPr id="0" name="Oggetto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0" y="2251075"/>
                        <a:ext cx="18256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ggetto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295981"/>
              </p:ext>
            </p:extLst>
          </p:nvPr>
        </p:nvGraphicFramePr>
        <p:xfrm>
          <a:off x="9486083" y="2683920"/>
          <a:ext cx="26955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8" name="Equation" r:id="rId23" imgW="1815840" imgH="228600" progId="Equation.DSMT4">
                  <p:embed/>
                </p:oleObj>
              </mc:Choice>
              <mc:Fallback>
                <p:oleObj name="Equation" r:id="rId23" imgW="1815840" imgH="228600" progId="Equation.DSMT4">
                  <p:embed/>
                  <p:pic>
                    <p:nvPicPr>
                      <p:cNvPr id="0" name="Oggetto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6083" y="2683920"/>
                        <a:ext cx="26955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7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4" name="Oggetto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54114"/>
              </p:ext>
            </p:extLst>
          </p:nvPr>
        </p:nvGraphicFramePr>
        <p:xfrm>
          <a:off x="8096772" y="3461005"/>
          <a:ext cx="16033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9" name="Equation" r:id="rId25" imgW="190417" imgH="710891" progId="Equation.DSMT4">
                  <p:embed/>
                </p:oleObj>
              </mc:Choice>
              <mc:Fallback>
                <p:oleObj name="Equation" r:id="rId25" imgW="190417" imgH="710891" progId="Equation.DSMT4">
                  <p:embed/>
                  <p:pic>
                    <p:nvPicPr>
                      <p:cNvPr id="0" name="Oggetto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772" y="3461005"/>
                        <a:ext cx="160337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ggetto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25558"/>
              </p:ext>
            </p:extLst>
          </p:nvPr>
        </p:nvGraphicFramePr>
        <p:xfrm>
          <a:off x="8356600" y="4050942"/>
          <a:ext cx="85566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0" name="Equation" r:id="rId26" imgW="583920" imgH="228600" progId="Equation.DSMT4">
                  <p:embed/>
                </p:oleObj>
              </mc:Choice>
              <mc:Fallback>
                <p:oleObj name="Equation" r:id="rId26" imgW="583920" imgH="228600" progId="Equation.DSMT4">
                  <p:embed/>
                  <p:pic>
                    <p:nvPicPr>
                      <p:cNvPr id="0" name="Oggetto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6600" y="4050942"/>
                        <a:ext cx="855662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ggetto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48613"/>
              </p:ext>
            </p:extLst>
          </p:nvPr>
        </p:nvGraphicFramePr>
        <p:xfrm>
          <a:off x="8356600" y="3541354"/>
          <a:ext cx="10842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1" name="Equation" r:id="rId28" imgW="736560" imgH="228600" progId="Equation.DSMT4">
                  <p:embed/>
                </p:oleObj>
              </mc:Choice>
              <mc:Fallback>
                <p:oleObj name="Equation" r:id="rId28" imgW="736560" imgH="228600" progId="Equation.DSMT4">
                  <p:embed/>
                  <p:pic>
                    <p:nvPicPr>
                      <p:cNvPr id="0" name="Oggetto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6600" y="3541354"/>
                        <a:ext cx="1084263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4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44" name="Group 23"/>
          <p:cNvGrpSpPr>
            <a:grpSpLocks/>
          </p:cNvGrpSpPr>
          <p:nvPr/>
        </p:nvGrpSpPr>
        <p:grpSpPr bwMode="auto">
          <a:xfrm>
            <a:off x="1167197" y="1712220"/>
            <a:ext cx="1152525" cy="1806575"/>
            <a:chOff x="9450" y="3578"/>
            <a:chExt cx="1815" cy="2845"/>
          </a:xfrm>
        </p:grpSpPr>
        <p:cxnSp>
          <p:nvCxnSpPr>
            <p:cNvPr id="245" name="AutoShape 24"/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" name="AutoShape 25"/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7" name="AutoShape 26"/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" name="AutoShape 27"/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" name="AutoShape 28"/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0" name="AutoShape 29"/>
            <p:cNvCxnSpPr>
              <a:cxnSpLocks noChangeShapeType="1"/>
            </p:cNvCxnSpPr>
            <p:nvPr/>
          </p:nvCxnSpPr>
          <p:spPr bwMode="auto">
            <a:xfrm>
              <a:off x="9450" y="3866"/>
              <a:ext cx="858" cy="0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1" name="Gruppo 250"/>
          <p:cNvGrpSpPr/>
          <p:nvPr/>
        </p:nvGrpSpPr>
        <p:grpSpPr>
          <a:xfrm>
            <a:off x="1107600" y="3642039"/>
            <a:ext cx="1277434" cy="190260"/>
            <a:chOff x="5744015" y="4498101"/>
            <a:chExt cx="1277434" cy="190260"/>
          </a:xfrm>
        </p:grpSpPr>
        <p:cxnSp>
          <p:nvCxnSpPr>
            <p:cNvPr id="252" name="Connettore 1 251"/>
            <p:cNvCxnSpPr/>
            <p:nvPr/>
          </p:nvCxnSpPr>
          <p:spPr>
            <a:xfrm>
              <a:off x="5744015" y="4599261"/>
              <a:ext cx="1277434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3" name="Gruppo 252"/>
            <p:cNvGrpSpPr/>
            <p:nvPr/>
          </p:nvGrpSpPr>
          <p:grpSpPr>
            <a:xfrm rot="16200000">
              <a:off x="6283633" y="3958939"/>
              <a:ext cx="190260" cy="1268583"/>
              <a:chOff x="3032239" y="2678070"/>
              <a:chExt cx="146966" cy="1842815"/>
            </a:xfrm>
          </p:grpSpPr>
          <p:cxnSp>
            <p:nvCxnSpPr>
              <p:cNvPr id="254" name="Connettore 1 253"/>
              <p:cNvCxnSpPr/>
              <p:nvPr/>
            </p:nvCxnSpPr>
            <p:spPr>
              <a:xfrm flipH="1">
                <a:off x="3035205" y="4448632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Connettore 1 254"/>
              <p:cNvCxnSpPr/>
              <p:nvPr/>
            </p:nvCxnSpPr>
            <p:spPr>
              <a:xfrm flipH="1">
                <a:off x="3032239" y="274838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Connettore 1 255"/>
              <p:cNvCxnSpPr/>
              <p:nvPr/>
            </p:nvCxnSpPr>
            <p:spPr>
              <a:xfrm rot="2700000" flipH="1">
                <a:off x="3031929" y="4448885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ttore 1 256"/>
              <p:cNvCxnSpPr/>
              <p:nvPr/>
            </p:nvCxnSpPr>
            <p:spPr>
              <a:xfrm rot="2700000" flipH="1">
                <a:off x="3027330" y="2750070"/>
                <a:ext cx="144000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58" name="Oggetto 2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425189"/>
              </p:ext>
            </p:extLst>
          </p:nvPr>
        </p:nvGraphicFramePr>
        <p:xfrm>
          <a:off x="1652652" y="3736164"/>
          <a:ext cx="182562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2" name="Equation" r:id="rId30" imgW="114120" imgH="139680" progId="Equation.DSMT4">
                  <p:embed/>
                </p:oleObj>
              </mc:Choice>
              <mc:Fallback>
                <p:oleObj name="Equation" r:id="rId30" imgW="1141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652" y="3736164"/>
                        <a:ext cx="182562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" name="Arc 10"/>
          <p:cNvSpPr>
            <a:spLocks/>
          </p:cNvSpPr>
          <p:nvPr/>
        </p:nvSpPr>
        <p:spPr bwMode="auto">
          <a:xfrm rot="20853853" flipV="1">
            <a:off x="802324" y="2166572"/>
            <a:ext cx="213381" cy="78345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61" name="Oggetto 2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417862"/>
              </p:ext>
            </p:extLst>
          </p:nvPr>
        </p:nvGraphicFramePr>
        <p:xfrm>
          <a:off x="415736" y="2262470"/>
          <a:ext cx="4064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3" name="Equation" r:id="rId32" imgW="291960" imgH="228600" progId="Equation.DSMT4">
                  <p:embed/>
                </p:oleObj>
              </mc:Choice>
              <mc:Fallback>
                <p:oleObj name="Equation" r:id="rId32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36" y="2262470"/>
                        <a:ext cx="4064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2" name="Gruppo 261"/>
          <p:cNvGrpSpPr/>
          <p:nvPr/>
        </p:nvGrpSpPr>
        <p:grpSpPr>
          <a:xfrm>
            <a:off x="649288" y="1322388"/>
            <a:ext cx="2398785" cy="2520871"/>
            <a:chOff x="5276778" y="2188723"/>
            <a:chExt cx="2398785" cy="2520871"/>
          </a:xfrm>
        </p:grpSpPr>
        <p:grpSp>
          <p:nvGrpSpPr>
            <p:cNvPr id="263" name="Gruppo 262"/>
            <p:cNvGrpSpPr/>
            <p:nvPr/>
          </p:nvGrpSpPr>
          <p:grpSpPr>
            <a:xfrm>
              <a:off x="5715000" y="2189571"/>
              <a:ext cx="1676400" cy="2285214"/>
              <a:chOff x="5715000" y="2189571"/>
              <a:chExt cx="1676400" cy="2285214"/>
            </a:xfrm>
          </p:grpSpPr>
          <p:cxnSp>
            <p:nvCxnSpPr>
              <p:cNvPr id="266" name="Connettore 2 265"/>
              <p:cNvCxnSpPr/>
              <p:nvPr/>
            </p:nvCxnSpPr>
            <p:spPr>
              <a:xfrm flipV="1">
                <a:off x="5778500" y="2189571"/>
                <a:ext cx="0" cy="228521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ttore 2 266"/>
              <p:cNvCxnSpPr/>
              <p:nvPr/>
            </p:nvCxnSpPr>
            <p:spPr>
              <a:xfrm>
                <a:off x="5715000" y="4397973"/>
                <a:ext cx="16764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64" name="Oggetto 2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216609"/>
                </p:ext>
              </p:extLst>
            </p:nvPr>
          </p:nvGraphicFramePr>
          <p:xfrm>
            <a:off x="7251700" y="4405313"/>
            <a:ext cx="423863" cy="304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14" name="Equation" r:id="rId34" imgW="355320" imgH="253800" progId="Equation.DSMT4">
                    <p:embed/>
                  </p:oleObj>
                </mc:Choice>
                <mc:Fallback>
                  <p:oleObj name="Equation" r:id="rId34" imgW="35532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1700" y="4405313"/>
                          <a:ext cx="423863" cy="304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5" name="Oggetto 2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731049"/>
                </p:ext>
              </p:extLst>
            </p:nvPr>
          </p:nvGraphicFramePr>
          <p:xfrm>
            <a:off x="5276778" y="2188723"/>
            <a:ext cx="4540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15" name="Equation" r:id="rId36" imgW="380880" imgH="253800" progId="Equation.DSMT4">
                    <p:embed/>
                  </p:oleObj>
                </mc:Choice>
                <mc:Fallback>
                  <p:oleObj name="Equation" r:id="rId36" imgW="3808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6778" y="2188723"/>
                          <a:ext cx="454025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8" name="Oggetto 2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592302"/>
              </p:ext>
            </p:extLst>
          </p:nvPr>
        </p:nvGraphicFramePr>
        <p:xfrm>
          <a:off x="2672264" y="2245253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6" name="Equation" r:id="rId38" imgW="330120" imgH="228600" progId="Equation.DSMT4">
                  <p:embed/>
                </p:oleObj>
              </mc:Choice>
              <mc:Fallback>
                <p:oleObj name="Equation" r:id="rId38" imgW="330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264" y="2245253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" name="Rectangle 28"/>
          <p:cNvSpPr>
            <a:spLocks noChangeArrowheads="1"/>
          </p:cNvSpPr>
          <p:nvPr/>
        </p:nvSpPr>
        <p:spPr bwMode="auto">
          <a:xfrm>
            <a:off x="1100210" y="2948508"/>
            <a:ext cx="92075" cy="344488"/>
          </a:xfrm>
          <a:prstGeom prst="rect">
            <a:avLst/>
          </a:prstGeom>
          <a:noFill/>
          <a:ln w="63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0" name="Freeform 29"/>
          <p:cNvSpPr>
            <a:spLocks/>
          </p:cNvSpPr>
          <p:nvPr/>
        </p:nvSpPr>
        <p:spPr bwMode="auto">
          <a:xfrm rot="1055545">
            <a:off x="663648" y="3069983"/>
            <a:ext cx="377825" cy="53975"/>
          </a:xfrm>
          <a:custGeom>
            <a:avLst/>
            <a:gdLst>
              <a:gd name="T0" fmla="*/ 0 w 560"/>
              <a:gd name="T1" fmla="*/ 181 h 181"/>
              <a:gd name="T2" fmla="*/ 259 w 560"/>
              <a:gd name="T3" fmla="*/ 0 h 181"/>
              <a:gd name="T4" fmla="*/ 421 w 560"/>
              <a:gd name="T5" fmla="*/ 181 h 181"/>
              <a:gd name="T6" fmla="*/ 560 w 560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181">
                <a:moveTo>
                  <a:pt x="0" y="181"/>
                </a:moveTo>
                <a:cubicBezTo>
                  <a:pt x="94" y="90"/>
                  <a:pt x="189" y="0"/>
                  <a:pt x="259" y="0"/>
                </a:cubicBezTo>
                <a:cubicBezTo>
                  <a:pt x="329" y="0"/>
                  <a:pt x="371" y="181"/>
                  <a:pt x="421" y="181"/>
                </a:cubicBezTo>
                <a:cubicBezTo>
                  <a:pt x="471" y="181"/>
                  <a:pt x="508" y="0"/>
                  <a:pt x="560" y="0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1" name="Freeform 30"/>
          <p:cNvSpPr>
            <a:spLocks/>
          </p:cNvSpPr>
          <p:nvPr/>
        </p:nvSpPr>
        <p:spPr bwMode="auto">
          <a:xfrm rot="1055545">
            <a:off x="1195460" y="3126308"/>
            <a:ext cx="377825" cy="53975"/>
          </a:xfrm>
          <a:custGeom>
            <a:avLst/>
            <a:gdLst>
              <a:gd name="T0" fmla="*/ 0 w 560"/>
              <a:gd name="T1" fmla="*/ 181 h 181"/>
              <a:gd name="T2" fmla="*/ 259 w 560"/>
              <a:gd name="T3" fmla="*/ 0 h 181"/>
              <a:gd name="T4" fmla="*/ 421 w 560"/>
              <a:gd name="T5" fmla="*/ 181 h 181"/>
              <a:gd name="T6" fmla="*/ 560 w 560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181">
                <a:moveTo>
                  <a:pt x="0" y="181"/>
                </a:moveTo>
                <a:cubicBezTo>
                  <a:pt x="94" y="90"/>
                  <a:pt x="189" y="0"/>
                  <a:pt x="259" y="0"/>
                </a:cubicBezTo>
                <a:cubicBezTo>
                  <a:pt x="329" y="0"/>
                  <a:pt x="371" y="181"/>
                  <a:pt x="421" y="181"/>
                </a:cubicBezTo>
                <a:cubicBezTo>
                  <a:pt x="471" y="181"/>
                  <a:pt x="508" y="0"/>
                  <a:pt x="560" y="0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2" name="Text Box 31"/>
          <p:cNvSpPr txBox="1">
            <a:spLocks noChangeArrowheads="1"/>
          </p:cNvSpPr>
          <p:nvPr/>
        </p:nvSpPr>
        <p:spPr bwMode="auto">
          <a:xfrm>
            <a:off x="262440" y="2883885"/>
            <a:ext cx="4984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</a:t>
            </a:r>
            <a:r>
              <a:rPr kumimoji="0" lang="it-IT" sz="11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conv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3" name="Text Box 32"/>
          <p:cNvSpPr txBox="1">
            <a:spLocks noChangeArrowheads="1"/>
          </p:cNvSpPr>
          <p:nvPr/>
        </p:nvSpPr>
        <p:spPr bwMode="auto">
          <a:xfrm>
            <a:off x="1432123" y="2973208"/>
            <a:ext cx="4984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</a:t>
            </a:r>
            <a:r>
              <a:rPr kumimoji="0" lang="it-IT" sz="11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cond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4" name="Rectangle 33"/>
          <p:cNvSpPr>
            <a:spLocks noChangeArrowheads="1"/>
          </p:cNvSpPr>
          <p:nvPr/>
        </p:nvSpPr>
        <p:spPr bwMode="auto">
          <a:xfrm>
            <a:off x="2261165" y="2981208"/>
            <a:ext cx="92075" cy="344488"/>
          </a:xfrm>
          <a:prstGeom prst="rect">
            <a:avLst/>
          </a:prstGeom>
          <a:noFill/>
          <a:ln w="63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5" name="Freeform 34"/>
          <p:cNvSpPr>
            <a:spLocks/>
          </p:cNvSpPr>
          <p:nvPr/>
        </p:nvSpPr>
        <p:spPr bwMode="auto">
          <a:xfrm rot="1055545">
            <a:off x="1837303" y="3078933"/>
            <a:ext cx="377825" cy="53975"/>
          </a:xfrm>
          <a:custGeom>
            <a:avLst/>
            <a:gdLst>
              <a:gd name="T0" fmla="*/ 0 w 560"/>
              <a:gd name="T1" fmla="*/ 181 h 181"/>
              <a:gd name="T2" fmla="*/ 259 w 560"/>
              <a:gd name="T3" fmla="*/ 0 h 181"/>
              <a:gd name="T4" fmla="*/ 421 w 560"/>
              <a:gd name="T5" fmla="*/ 181 h 181"/>
              <a:gd name="T6" fmla="*/ 560 w 560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181">
                <a:moveTo>
                  <a:pt x="0" y="181"/>
                </a:moveTo>
                <a:cubicBezTo>
                  <a:pt x="94" y="90"/>
                  <a:pt x="189" y="0"/>
                  <a:pt x="259" y="0"/>
                </a:cubicBezTo>
                <a:cubicBezTo>
                  <a:pt x="329" y="0"/>
                  <a:pt x="371" y="181"/>
                  <a:pt x="421" y="181"/>
                </a:cubicBezTo>
                <a:cubicBezTo>
                  <a:pt x="471" y="181"/>
                  <a:pt x="508" y="0"/>
                  <a:pt x="560" y="0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6" name="Freeform 35"/>
          <p:cNvSpPr>
            <a:spLocks/>
          </p:cNvSpPr>
          <p:nvPr/>
        </p:nvSpPr>
        <p:spPr bwMode="auto">
          <a:xfrm rot="1055545">
            <a:off x="2380990" y="3159008"/>
            <a:ext cx="377825" cy="53975"/>
          </a:xfrm>
          <a:custGeom>
            <a:avLst/>
            <a:gdLst>
              <a:gd name="T0" fmla="*/ 0 w 560"/>
              <a:gd name="T1" fmla="*/ 181 h 181"/>
              <a:gd name="T2" fmla="*/ 259 w 560"/>
              <a:gd name="T3" fmla="*/ 0 h 181"/>
              <a:gd name="T4" fmla="*/ 421 w 560"/>
              <a:gd name="T5" fmla="*/ 181 h 181"/>
              <a:gd name="T6" fmla="*/ 560 w 560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181">
                <a:moveTo>
                  <a:pt x="0" y="181"/>
                </a:moveTo>
                <a:cubicBezTo>
                  <a:pt x="94" y="90"/>
                  <a:pt x="189" y="0"/>
                  <a:pt x="259" y="0"/>
                </a:cubicBezTo>
                <a:cubicBezTo>
                  <a:pt x="329" y="0"/>
                  <a:pt x="371" y="181"/>
                  <a:pt x="421" y="181"/>
                </a:cubicBezTo>
                <a:cubicBezTo>
                  <a:pt x="471" y="181"/>
                  <a:pt x="508" y="0"/>
                  <a:pt x="560" y="0"/>
                </a:cubicBez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7" name="Text Box 36"/>
          <p:cNvSpPr txBox="1">
            <a:spLocks noChangeArrowheads="1"/>
          </p:cNvSpPr>
          <p:nvPr/>
        </p:nvSpPr>
        <p:spPr bwMode="auto">
          <a:xfrm>
            <a:off x="1669790" y="2825696"/>
            <a:ext cx="4984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</a:t>
            </a:r>
            <a:r>
              <a:rPr lang="it-IT" sz="1100" baseline="-25000">
                <a:latin typeface="Calibri" pitchFamily="34" charset="0"/>
                <a:cs typeface="Arial" pitchFamily="34" charset="0"/>
              </a:rPr>
              <a:t>cond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Text Box 37"/>
          <p:cNvSpPr txBox="1">
            <a:spLocks noChangeArrowheads="1"/>
          </p:cNvSpPr>
          <p:nvPr/>
        </p:nvSpPr>
        <p:spPr bwMode="auto">
          <a:xfrm>
            <a:off x="2653278" y="3005908"/>
            <a:ext cx="4984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</a:t>
            </a:r>
            <a:r>
              <a:rPr lang="it-IT" sz="1100" baseline="-25000">
                <a:latin typeface="Calibri" pitchFamily="34" charset="0"/>
                <a:cs typeface="Arial" pitchFamily="34" charset="0"/>
              </a:rPr>
              <a:t>conv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" name="Oggetto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579251"/>
              </p:ext>
            </p:extLst>
          </p:nvPr>
        </p:nvGraphicFramePr>
        <p:xfrm>
          <a:off x="254418" y="4509717"/>
          <a:ext cx="21272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" name="Equation" r:id="rId40" imgW="1346040" imgH="203040" progId="Equation.DSMT4">
                  <p:embed/>
                </p:oleObj>
              </mc:Choice>
              <mc:Fallback>
                <p:oleObj name="Equation" r:id="rId40" imgW="1346040" imgH="203040" progId="Equation.DSMT4">
                  <p:embed/>
                  <p:pic>
                    <p:nvPicPr>
                      <p:cNvPr id="0" name="Oggetto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18" y="4509717"/>
                        <a:ext cx="21272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" name="Oggetto 2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04464"/>
              </p:ext>
            </p:extLst>
          </p:nvPr>
        </p:nvGraphicFramePr>
        <p:xfrm>
          <a:off x="3659605" y="4144254"/>
          <a:ext cx="205740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8" name="Equation" r:id="rId42" imgW="1371600" imgH="241200" progId="Equation.DSMT4">
                  <p:embed/>
                </p:oleObj>
              </mc:Choice>
              <mc:Fallback>
                <p:oleObj name="Equation" r:id="rId42" imgW="1371600" imgH="241200" progId="Equation.DSMT4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605" y="4144254"/>
                        <a:ext cx="2057400" cy="36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" name="Oggetto 2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270603"/>
              </p:ext>
            </p:extLst>
          </p:nvPr>
        </p:nvGraphicFramePr>
        <p:xfrm>
          <a:off x="3643170" y="4634550"/>
          <a:ext cx="398142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9" name="Equation" r:id="rId44" imgW="2654280" imgH="241200" progId="Equation.DSMT4">
                  <p:embed/>
                </p:oleObj>
              </mc:Choice>
              <mc:Fallback>
                <p:oleObj name="Equation" r:id="rId44" imgW="2654280" imgH="241200" progId="Equation.DSMT4">
                  <p:embed/>
                  <p:pic>
                    <p:nvPicPr>
                      <p:cNvPr id="0" name="Oggetto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170" y="4634550"/>
                        <a:ext cx="3981420" cy="36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" name="Ovale 280"/>
          <p:cNvSpPr/>
          <p:nvPr/>
        </p:nvSpPr>
        <p:spPr>
          <a:xfrm>
            <a:off x="1122960" y="2286598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2" name="Connettore 1 281"/>
          <p:cNvCxnSpPr/>
          <p:nvPr/>
        </p:nvCxnSpPr>
        <p:spPr>
          <a:xfrm>
            <a:off x="1168899" y="2323484"/>
            <a:ext cx="1158176" cy="25346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Ovale 283"/>
          <p:cNvSpPr/>
          <p:nvPr/>
        </p:nvSpPr>
        <p:spPr>
          <a:xfrm>
            <a:off x="2282799" y="2543937"/>
            <a:ext cx="72000" cy="7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5" name="Arc 427"/>
          <p:cNvSpPr>
            <a:spLocks/>
          </p:cNvSpPr>
          <p:nvPr/>
        </p:nvSpPr>
        <p:spPr bwMode="auto">
          <a:xfrm>
            <a:off x="861786" y="1589089"/>
            <a:ext cx="288386" cy="827576"/>
          </a:xfrm>
          <a:custGeom>
            <a:avLst/>
            <a:gdLst>
              <a:gd name="G0" fmla="+- 1033 0 0"/>
              <a:gd name="G1" fmla="+- 21600 0 0"/>
              <a:gd name="G2" fmla="+- 21600 0 0"/>
              <a:gd name="T0" fmla="*/ 0 w 22276"/>
              <a:gd name="T1" fmla="*/ 25 h 21600"/>
              <a:gd name="T2" fmla="*/ 22276 w 22276"/>
              <a:gd name="T3" fmla="*/ 17688 h 21600"/>
              <a:gd name="T4" fmla="*/ 1033 w 22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76" h="21600" fill="none" extrusionOk="0">
                <a:moveTo>
                  <a:pt x="-1" y="24"/>
                </a:moveTo>
                <a:cubicBezTo>
                  <a:pt x="344" y="8"/>
                  <a:pt x="688" y="-1"/>
                  <a:pt x="1033" y="0"/>
                </a:cubicBezTo>
                <a:cubicBezTo>
                  <a:pt x="11453" y="0"/>
                  <a:pt x="20388" y="7439"/>
                  <a:pt x="22275" y="17688"/>
                </a:cubicBezTo>
              </a:path>
              <a:path w="22276" h="21600" stroke="0" extrusionOk="0">
                <a:moveTo>
                  <a:pt x="-1" y="24"/>
                </a:moveTo>
                <a:cubicBezTo>
                  <a:pt x="344" y="8"/>
                  <a:pt x="688" y="-1"/>
                  <a:pt x="1033" y="0"/>
                </a:cubicBezTo>
                <a:cubicBezTo>
                  <a:pt x="11453" y="0"/>
                  <a:pt x="20388" y="7439"/>
                  <a:pt x="22275" y="17688"/>
                </a:cubicBezTo>
                <a:lnTo>
                  <a:pt x="1033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86" name="Arc 427"/>
          <p:cNvSpPr>
            <a:spLocks/>
          </p:cNvSpPr>
          <p:nvPr/>
        </p:nvSpPr>
        <p:spPr bwMode="auto">
          <a:xfrm rot="437042" flipH="1" flipV="1">
            <a:off x="2318332" y="2603867"/>
            <a:ext cx="217072" cy="169966"/>
          </a:xfrm>
          <a:custGeom>
            <a:avLst/>
            <a:gdLst>
              <a:gd name="G0" fmla="+- 1033 0 0"/>
              <a:gd name="G1" fmla="+- 21600 0 0"/>
              <a:gd name="G2" fmla="+- 21600 0 0"/>
              <a:gd name="T0" fmla="*/ 0 w 22276"/>
              <a:gd name="T1" fmla="*/ 25 h 21600"/>
              <a:gd name="T2" fmla="*/ 22276 w 22276"/>
              <a:gd name="T3" fmla="*/ 17688 h 21600"/>
              <a:gd name="T4" fmla="*/ 1033 w 22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76" h="21600" fill="none" extrusionOk="0">
                <a:moveTo>
                  <a:pt x="-1" y="24"/>
                </a:moveTo>
                <a:cubicBezTo>
                  <a:pt x="344" y="8"/>
                  <a:pt x="688" y="-1"/>
                  <a:pt x="1033" y="0"/>
                </a:cubicBezTo>
                <a:cubicBezTo>
                  <a:pt x="11453" y="0"/>
                  <a:pt x="20388" y="7439"/>
                  <a:pt x="22275" y="17688"/>
                </a:cubicBezTo>
              </a:path>
              <a:path w="22276" h="21600" stroke="0" extrusionOk="0">
                <a:moveTo>
                  <a:pt x="-1" y="24"/>
                </a:moveTo>
                <a:cubicBezTo>
                  <a:pt x="344" y="8"/>
                  <a:pt x="688" y="-1"/>
                  <a:pt x="1033" y="0"/>
                </a:cubicBezTo>
                <a:cubicBezTo>
                  <a:pt x="11453" y="0"/>
                  <a:pt x="20388" y="7439"/>
                  <a:pt x="22275" y="17688"/>
                </a:cubicBezTo>
                <a:lnTo>
                  <a:pt x="1033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90" name="Freccia a destra 289"/>
          <p:cNvSpPr/>
          <p:nvPr/>
        </p:nvSpPr>
        <p:spPr>
          <a:xfrm rot="20817604">
            <a:off x="2552671" y="4426527"/>
            <a:ext cx="802730" cy="213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1" name="Freccia a destra 290"/>
          <p:cNvSpPr/>
          <p:nvPr/>
        </p:nvSpPr>
        <p:spPr>
          <a:xfrm rot="359536">
            <a:off x="2574446" y="4614552"/>
            <a:ext cx="802730" cy="213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4" name="CasellaDiTesto 293"/>
          <p:cNvSpPr txBox="1"/>
          <p:nvPr/>
        </p:nvSpPr>
        <p:spPr>
          <a:xfrm>
            <a:off x="1083362" y="1963205"/>
            <a:ext cx="48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T</a:t>
            </a:r>
            <a:r>
              <a:rPr lang="it-IT" sz="1000" b="1" i="1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0</a:t>
            </a:r>
            <a:endParaRPr lang="it-IT" b="1" i="1">
              <a:solidFill>
                <a:srgbClr val="FF0000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</p:txBody>
      </p:sp>
      <p:sp>
        <p:nvSpPr>
          <p:cNvPr id="295" name="CasellaDiTesto 294"/>
          <p:cNvSpPr txBox="1"/>
          <p:nvPr/>
        </p:nvSpPr>
        <p:spPr>
          <a:xfrm>
            <a:off x="2016542" y="2179262"/>
            <a:ext cx="48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T</a:t>
            </a:r>
            <a:r>
              <a:rPr lang="it-IT" sz="1000" b="1" i="1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</a:t>
            </a:r>
            <a:endParaRPr lang="it-IT" b="1" i="1">
              <a:solidFill>
                <a:srgbClr val="FF0000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</p:txBody>
      </p:sp>
      <p:sp>
        <p:nvSpPr>
          <p:cNvPr id="296" name="CasellaDiTesto 295"/>
          <p:cNvSpPr txBox="1"/>
          <p:nvPr/>
        </p:nvSpPr>
        <p:spPr>
          <a:xfrm>
            <a:off x="1503364" y="2079885"/>
            <a:ext cx="48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T</a:t>
            </a:r>
            <a:r>
              <a:rPr lang="it-IT" sz="1000" b="1" i="1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(x)</a:t>
            </a:r>
            <a:endParaRPr lang="it-IT" b="1" i="1">
              <a:solidFill>
                <a:srgbClr val="FF0000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</p:txBody>
      </p:sp>
      <p:sp>
        <p:nvSpPr>
          <p:cNvPr id="79" name="Titolo 2">
            <a:extLst>
              <a:ext uri="{FF2B5EF4-FFF2-40B4-BE49-F238E27FC236}">
                <a16:creationId xmlns:a16="http://schemas.microsoft.com/office/drawing/2014/main" id="{F7CB0F3A-D47D-4918-B2D8-9AB7F83FD0E6}"/>
              </a:ext>
            </a:extLst>
          </p:cNvPr>
          <p:cNvSpPr txBox="1">
            <a:spLocks/>
          </p:cNvSpPr>
          <p:nvPr/>
        </p:nvSpPr>
        <p:spPr>
          <a:xfrm>
            <a:off x="231366" y="-61421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solidFill>
                  <a:schemeClr val="bg1"/>
                </a:solidFill>
              </a:rPr>
              <a:t>Lastra piana stazionaria 1D</a:t>
            </a:r>
          </a:p>
          <a:p>
            <a:r>
              <a:rPr lang="it-IT" sz="2400" b="0" i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n°2</a:t>
            </a: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E996057-F528-4040-B888-7C36CF7322A4}"/>
              </a:ext>
            </a:extLst>
          </p:cNvPr>
          <p:cNvSpPr txBox="1"/>
          <p:nvPr/>
        </p:nvSpPr>
        <p:spPr>
          <a:xfrm>
            <a:off x="216549" y="5743409"/>
            <a:ext cx="11670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Commento: la temperatura nella lastra varia debolmente. Ciò scaturisce dal piccolo spessore e dalla conducibilità non bassa, infatti, la resistenza conduttiva è piccola. Si noti come le cadute di temperatura sulle due interfacce sono molto più marcate.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ECD44A30-4393-410A-9368-790444F05719}"/>
              </a:ext>
            </a:extLst>
          </p:cNvPr>
          <p:cNvGrpSpPr/>
          <p:nvPr/>
        </p:nvGrpSpPr>
        <p:grpSpPr>
          <a:xfrm>
            <a:off x="6630915" y="-195125"/>
            <a:ext cx="5561085" cy="5561085"/>
            <a:chOff x="6630915" y="-195125"/>
            <a:chExt cx="5561085" cy="5561085"/>
          </a:xfrm>
        </p:grpSpPr>
        <p:sp>
          <p:nvSpPr>
            <p:cNvPr id="3" name="Ovale 2">
              <a:extLst>
                <a:ext uri="{FF2B5EF4-FFF2-40B4-BE49-F238E27FC236}">
                  <a16:creationId xmlns:a16="http://schemas.microsoft.com/office/drawing/2014/main" id="{9F76785E-5689-45DF-A8C9-4902D802B4D7}"/>
                </a:ext>
              </a:extLst>
            </p:cNvPr>
            <p:cNvSpPr/>
            <p:nvPr/>
          </p:nvSpPr>
          <p:spPr>
            <a:xfrm>
              <a:off x="6630915" y="-195125"/>
              <a:ext cx="5561085" cy="55610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tx1">
                  <a:lumMod val="50000"/>
                  <a:lumOff val="50000"/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6044" name="Picture 2732"/>
            <p:cNvPicPr>
              <a:picLocks noChangeAspect="1" noChangeArrowheads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6859" y="1145453"/>
              <a:ext cx="4530250" cy="2879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Arco 6">
            <a:extLst>
              <a:ext uri="{FF2B5EF4-FFF2-40B4-BE49-F238E27FC236}">
                <a16:creationId xmlns:a16="http://schemas.microsoft.com/office/drawing/2014/main" id="{3632B010-B995-4C2A-B3DF-4F512893CE0C}"/>
              </a:ext>
            </a:extLst>
          </p:cNvPr>
          <p:cNvSpPr/>
          <p:nvPr/>
        </p:nvSpPr>
        <p:spPr>
          <a:xfrm rot="10800000">
            <a:off x="11305062" y="1352412"/>
            <a:ext cx="670387" cy="2383751"/>
          </a:xfrm>
          <a:prstGeom prst="arc">
            <a:avLst/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EFD46D27-F712-4458-B48E-314C95FE86B9}"/>
              </a:ext>
            </a:extLst>
          </p:cNvPr>
          <p:cNvSpPr txBox="1"/>
          <p:nvPr/>
        </p:nvSpPr>
        <p:spPr>
          <a:xfrm>
            <a:off x="9493520" y="2853753"/>
            <a:ext cx="209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profilo a maniera</a:t>
            </a:r>
          </a:p>
        </p:txBody>
      </p:sp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65EFEFB5-8D7C-4327-BFE3-8AF5DC649624}"/>
              </a:ext>
            </a:extLst>
          </p:cNvPr>
          <p:cNvSpPr/>
          <p:nvPr/>
        </p:nvSpPr>
        <p:spPr>
          <a:xfrm>
            <a:off x="9622971" y="3077028"/>
            <a:ext cx="1683658" cy="145143"/>
          </a:xfrm>
          <a:custGeom>
            <a:avLst/>
            <a:gdLst>
              <a:gd name="connsiteX0" fmla="*/ 0 w 1683658"/>
              <a:gd name="connsiteY0" fmla="*/ 145143 h 145143"/>
              <a:gd name="connsiteX1" fmla="*/ 1538515 w 1683658"/>
              <a:gd name="connsiteY1" fmla="*/ 145143 h 145143"/>
              <a:gd name="connsiteX2" fmla="*/ 1683658 w 1683658"/>
              <a:gd name="connsiteY2" fmla="*/ 0 h 14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3658" h="145143">
                <a:moveTo>
                  <a:pt x="0" y="145143"/>
                </a:moveTo>
                <a:lnTo>
                  <a:pt x="1538515" y="145143"/>
                </a:lnTo>
                <a:lnTo>
                  <a:pt x="1683658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Arco 85">
            <a:extLst>
              <a:ext uri="{FF2B5EF4-FFF2-40B4-BE49-F238E27FC236}">
                <a16:creationId xmlns:a16="http://schemas.microsoft.com/office/drawing/2014/main" id="{C57F3FC4-8630-459C-9590-557C955D481D}"/>
              </a:ext>
            </a:extLst>
          </p:cNvPr>
          <p:cNvSpPr/>
          <p:nvPr/>
        </p:nvSpPr>
        <p:spPr>
          <a:xfrm>
            <a:off x="6708834" y="-483674"/>
            <a:ext cx="670387" cy="5258874"/>
          </a:xfrm>
          <a:prstGeom prst="arc">
            <a:avLst>
              <a:gd name="adj1" fmla="val 16586713"/>
              <a:gd name="adj2" fmla="val 0"/>
            </a:avLst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8" name="Oggetto 87">
            <a:extLst>
              <a:ext uri="{FF2B5EF4-FFF2-40B4-BE49-F238E27FC236}">
                <a16:creationId xmlns:a16="http://schemas.microsoft.com/office/drawing/2014/main" id="{C6A12138-089C-40E4-854B-067BF0E101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64163"/>
              </p:ext>
            </p:extLst>
          </p:nvPr>
        </p:nvGraphicFramePr>
        <p:xfrm>
          <a:off x="314687" y="5094032"/>
          <a:ext cx="18176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0" name="Equation" r:id="rId47" imgW="1206360" imgH="444240" progId="Equation.DSMT4">
                  <p:embed/>
                </p:oleObj>
              </mc:Choice>
              <mc:Fallback>
                <p:oleObj name="Equation" r:id="rId47" imgW="1206360" imgH="444240" progId="Equation.DSMT4">
                  <p:embed/>
                  <p:pic>
                    <p:nvPicPr>
                      <p:cNvPr id="19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87" y="5094032"/>
                        <a:ext cx="1817688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ggetto 88">
            <a:extLst>
              <a:ext uri="{FF2B5EF4-FFF2-40B4-BE49-F238E27FC236}">
                <a16:creationId xmlns:a16="http://schemas.microsoft.com/office/drawing/2014/main" id="{955ACC4E-41E4-4A12-9A02-E6F01556F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451147"/>
              </p:ext>
            </p:extLst>
          </p:nvPr>
        </p:nvGraphicFramePr>
        <p:xfrm>
          <a:off x="2142522" y="5232946"/>
          <a:ext cx="26987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1" name="Equation" r:id="rId49" imgW="1790640" imgH="228600" progId="Equation.DSMT4">
                  <p:embed/>
                </p:oleObj>
              </mc:Choice>
              <mc:Fallback>
                <p:oleObj name="Equation" r:id="rId49" imgW="1790640" imgH="228600" progId="Equation.DSMT4">
                  <p:embed/>
                  <p:pic>
                    <p:nvPicPr>
                      <p:cNvPr id="2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522" y="5232946"/>
                        <a:ext cx="26987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Arc 10"/>
          <p:cNvSpPr>
            <a:spLocks/>
          </p:cNvSpPr>
          <p:nvPr/>
        </p:nvSpPr>
        <p:spPr bwMode="auto">
          <a:xfrm rot="746147" flipH="1" flipV="1">
            <a:off x="2524240" y="2171099"/>
            <a:ext cx="213381" cy="78345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02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animBg="1"/>
      <p:bldP spid="269" grpId="0" animBg="1"/>
      <p:bldP spid="270" grpId="0" animBg="1"/>
      <p:bldP spid="271" grpId="0" animBg="1"/>
      <p:bldP spid="272" grpId="0"/>
      <p:bldP spid="273" grpId="0"/>
      <p:bldP spid="274" grpId="0" animBg="1"/>
      <p:bldP spid="275" grpId="0" animBg="1"/>
      <p:bldP spid="276" grpId="0" animBg="1"/>
      <p:bldP spid="277" grpId="0"/>
      <p:bldP spid="278" grpId="0"/>
      <p:bldP spid="281" grpId="0" animBg="1"/>
      <p:bldP spid="284" grpId="0" animBg="1"/>
      <p:bldP spid="285" grpId="0" animBg="1"/>
      <p:bldP spid="286" grpId="0" animBg="1"/>
      <p:bldP spid="290" grpId="0" animBg="1"/>
      <p:bldP spid="291" grpId="0" animBg="1"/>
      <p:bldP spid="294" grpId="0"/>
      <p:bldP spid="295" grpId="0"/>
      <p:bldP spid="296" grpId="0"/>
      <p:bldP spid="80" grpId="0"/>
      <p:bldP spid="7" grpId="0" animBg="1"/>
      <p:bldP spid="84" grpId="0"/>
      <p:bldP spid="8" grpId="0" animBg="1"/>
      <p:bldP spid="86" grpId="0" animBg="1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926F210-CECC-4639-AA79-62DF4F367DF4}"/>
              </a:ext>
            </a:extLst>
          </p:cNvPr>
          <p:cNvSpPr/>
          <p:nvPr/>
        </p:nvSpPr>
        <p:spPr>
          <a:xfrm>
            <a:off x="1721010" y="1897063"/>
            <a:ext cx="1163058" cy="1627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40" name="Gruppo 339"/>
          <p:cNvGrpSpPr/>
          <p:nvPr/>
        </p:nvGrpSpPr>
        <p:grpSpPr>
          <a:xfrm>
            <a:off x="255673" y="3739738"/>
            <a:ext cx="4155589" cy="619125"/>
            <a:chOff x="255673" y="3739738"/>
            <a:chExt cx="4155589" cy="619125"/>
          </a:xfrm>
        </p:grpSpPr>
        <p:graphicFrame>
          <p:nvGraphicFramePr>
            <p:cNvPr id="52" name="Oggetto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8291228"/>
                </p:ext>
              </p:extLst>
            </p:nvPr>
          </p:nvGraphicFramePr>
          <p:xfrm>
            <a:off x="255673" y="4054063"/>
            <a:ext cx="1238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2" name="Equation" r:id="rId3" imgW="126835" imgH="304404" progId="Equation.DSMT4">
                    <p:embed/>
                  </p:oleObj>
                </mc:Choice>
                <mc:Fallback>
                  <p:oleObj name="Equation" r:id="rId3" imgW="126835" imgH="304404" progId="Equation.DSMT4">
                    <p:embed/>
                    <p:pic>
                      <p:nvPicPr>
                        <p:cNvPr id="0" name="Object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673" y="4054063"/>
                          <a:ext cx="12382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ggetto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0175518"/>
                </p:ext>
              </p:extLst>
            </p:nvPr>
          </p:nvGraphicFramePr>
          <p:xfrm>
            <a:off x="4285924" y="4053410"/>
            <a:ext cx="1238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3" name="Equation" r:id="rId5" imgW="126835" imgH="304404" progId="Equation.DSMT4">
                    <p:embed/>
                  </p:oleObj>
                </mc:Choice>
                <mc:Fallback>
                  <p:oleObj name="Equation" r:id="rId5" imgW="126835" imgH="304404" progId="Equation.DSMT4">
                    <p:embed/>
                    <p:pic>
                      <p:nvPicPr>
                        <p:cNvPr id="0" name="Object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5924" y="4053410"/>
                          <a:ext cx="12382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" name="Text Box 169"/>
            <p:cNvSpPr txBox="1">
              <a:spLocks noChangeArrowheads="1"/>
            </p:cNvSpPr>
            <p:nvPr/>
          </p:nvSpPr>
          <p:spPr bwMode="auto">
            <a:xfrm>
              <a:off x="1079100" y="3741326"/>
              <a:ext cx="368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hi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 Box 168"/>
            <p:cNvSpPr txBox="1">
              <a:spLocks noChangeArrowheads="1"/>
            </p:cNvSpPr>
            <p:nvPr/>
          </p:nvSpPr>
          <p:spPr bwMode="auto">
            <a:xfrm>
              <a:off x="3036487" y="3739738"/>
              <a:ext cx="368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he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167"/>
            <p:cNvSpPr txBox="1">
              <a:spLocks noChangeArrowheads="1"/>
            </p:cNvSpPr>
            <p:nvPr/>
          </p:nvSpPr>
          <p:spPr bwMode="auto">
            <a:xfrm>
              <a:off x="1495025" y="3907586"/>
              <a:ext cx="407987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0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 Box 166"/>
            <p:cNvSpPr txBox="1">
              <a:spLocks noChangeArrowheads="1"/>
            </p:cNvSpPr>
            <p:nvPr/>
          </p:nvSpPr>
          <p:spPr bwMode="auto">
            <a:xfrm>
              <a:off x="2687237" y="3885788"/>
              <a:ext cx="35401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Ts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 Box 165"/>
            <p:cNvSpPr txBox="1">
              <a:spLocks noChangeArrowheads="1"/>
            </p:cNvSpPr>
            <p:nvPr/>
          </p:nvSpPr>
          <p:spPr bwMode="auto">
            <a:xfrm>
              <a:off x="691750" y="3896901"/>
              <a:ext cx="354012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i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 Box 164"/>
            <p:cNvSpPr txBox="1">
              <a:spLocks noChangeArrowheads="1"/>
            </p:cNvSpPr>
            <p:nvPr/>
          </p:nvSpPr>
          <p:spPr bwMode="auto">
            <a:xfrm>
              <a:off x="3519087" y="3908013"/>
              <a:ext cx="35401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e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 Box 163"/>
            <p:cNvSpPr txBox="1">
              <a:spLocks noChangeArrowheads="1"/>
            </p:cNvSpPr>
            <p:nvPr/>
          </p:nvSpPr>
          <p:spPr bwMode="auto">
            <a:xfrm>
              <a:off x="2058587" y="3741326"/>
              <a:ext cx="368300" cy="30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k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AutoShape 158"/>
            <p:cNvSpPr>
              <a:spLocks noChangeShapeType="1"/>
            </p:cNvSpPr>
            <p:nvPr/>
          </p:nvSpPr>
          <p:spPr bwMode="auto">
            <a:xfrm>
              <a:off x="455212" y="4228688"/>
              <a:ext cx="3000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7" name="AutoShape 157"/>
            <p:cNvSpPr>
              <a:spLocks noChangeShapeType="1"/>
            </p:cNvSpPr>
            <p:nvPr/>
          </p:nvSpPr>
          <p:spPr bwMode="auto">
            <a:xfrm>
              <a:off x="3842937" y="4223926"/>
              <a:ext cx="3000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78" name="Group 138"/>
            <p:cNvGrpSpPr>
              <a:grpSpLocks/>
            </p:cNvGrpSpPr>
            <p:nvPr/>
          </p:nvGrpSpPr>
          <p:grpSpPr bwMode="auto">
            <a:xfrm>
              <a:off x="1112437" y="4092163"/>
              <a:ext cx="354013" cy="258763"/>
              <a:chOff x="12645" y="3170"/>
              <a:chExt cx="5956" cy="2571"/>
            </a:xfrm>
          </p:grpSpPr>
          <p:grpSp>
            <p:nvGrpSpPr>
              <p:cNvPr id="79" name="Group 148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89" name="Group 153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94" name="AutoShape 1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5" name="AutoShape 155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6" name="AutoShap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90" name="Group 149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91" name="AutoShap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2" name="AutoShape 151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3" name="AutoShap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80" name="Group 139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81" name="Group 14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86" name="AutoShap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7" name="AutoShape 146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8" name="AutoShap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82" name="Group 140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83" name="AutoShape 1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4" name="AutoShape 142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5" name="AutoShap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97" name="Group 119"/>
            <p:cNvGrpSpPr>
              <a:grpSpLocks/>
            </p:cNvGrpSpPr>
            <p:nvPr/>
          </p:nvGrpSpPr>
          <p:grpSpPr bwMode="auto">
            <a:xfrm>
              <a:off x="2101450" y="4092163"/>
              <a:ext cx="354012" cy="258763"/>
              <a:chOff x="12645" y="3170"/>
              <a:chExt cx="5956" cy="2571"/>
            </a:xfrm>
          </p:grpSpPr>
          <p:grpSp>
            <p:nvGrpSpPr>
              <p:cNvPr id="98" name="Group 129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08" name="Group 13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13" name="AutoShape 1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4" name="AutoShape 136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5" name="AutoShap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09" name="Group 130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10" name="AutoShap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1" name="AutoShape 132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2" name="AutoShape 1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99" name="Group 120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100" name="Group 125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05" name="AutoShap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6" name="AutoShape 127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7" name="AutoShap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01" name="Group 121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02" name="AutoShap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3" name="AutoShape 123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4" name="AutoShap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116" name="Group 100"/>
            <p:cNvGrpSpPr>
              <a:grpSpLocks/>
            </p:cNvGrpSpPr>
            <p:nvPr/>
          </p:nvGrpSpPr>
          <p:grpSpPr bwMode="auto">
            <a:xfrm>
              <a:off x="3042837" y="4088988"/>
              <a:ext cx="354013" cy="258763"/>
              <a:chOff x="12645" y="3170"/>
              <a:chExt cx="5956" cy="2571"/>
            </a:xfrm>
          </p:grpSpPr>
          <p:grpSp>
            <p:nvGrpSpPr>
              <p:cNvPr id="117" name="Group 110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27" name="Group 115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32" name="AutoShap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3" name="AutoShape 117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4" name="AutoShap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28" name="Group 111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9" name="AutoShape 1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0" name="AutoShape 113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1" name="AutoShape 1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18" name="Group 101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119" name="Group 106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4" name="AutoShape 1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5" name="AutoShape 108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6" name="AutoShap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20" name="Group 102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1" name="AutoShap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2" name="AutoShape 104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3" name="AutoShap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sp>
          <p:nvSpPr>
            <p:cNvPr id="135" name="AutoShape 99"/>
            <p:cNvSpPr>
              <a:spLocks noChangeShapeType="1"/>
            </p:cNvSpPr>
            <p:nvPr/>
          </p:nvSpPr>
          <p:spPr bwMode="auto">
            <a:xfrm>
              <a:off x="1464862" y="4217576"/>
              <a:ext cx="1651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6" name="AutoShape 98"/>
            <p:cNvSpPr>
              <a:spLocks noChangeShapeType="1"/>
            </p:cNvSpPr>
            <p:nvPr/>
          </p:nvSpPr>
          <p:spPr bwMode="auto">
            <a:xfrm>
              <a:off x="2455462" y="4220751"/>
              <a:ext cx="3651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7" name="AutoShape 97"/>
            <p:cNvSpPr>
              <a:spLocks noChangeShapeType="1"/>
            </p:cNvSpPr>
            <p:nvPr/>
          </p:nvSpPr>
          <p:spPr bwMode="auto">
            <a:xfrm>
              <a:off x="848912" y="4225513"/>
              <a:ext cx="25876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8" name="AutoShape 96"/>
            <p:cNvSpPr>
              <a:spLocks noChangeShapeType="1"/>
            </p:cNvSpPr>
            <p:nvPr/>
          </p:nvSpPr>
          <p:spPr bwMode="auto">
            <a:xfrm>
              <a:off x="3403200" y="4217576"/>
              <a:ext cx="25876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9" name="AutoShape 95"/>
            <p:cNvSpPr>
              <a:spLocks noChangeArrowheads="1"/>
            </p:cNvSpPr>
            <p:nvPr/>
          </p:nvSpPr>
          <p:spPr bwMode="auto">
            <a:xfrm>
              <a:off x="821925" y="4177888"/>
              <a:ext cx="90487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0" name="AutoShape 94"/>
            <p:cNvSpPr>
              <a:spLocks noChangeArrowheads="1"/>
            </p:cNvSpPr>
            <p:nvPr/>
          </p:nvSpPr>
          <p:spPr bwMode="auto">
            <a:xfrm>
              <a:off x="1634725" y="4182651"/>
              <a:ext cx="90487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1" name="AutoShape 93"/>
            <p:cNvSpPr>
              <a:spLocks noChangeArrowheads="1"/>
            </p:cNvSpPr>
            <p:nvPr/>
          </p:nvSpPr>
          <p:spPr bwMode="auto">
            <a:xfrm>
              <a:off x="2820587" y="4173126"/>
              <a:ext cx="90488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2" name="AutoShape 92"/>
            <p:cNvSpPr>
              <a:spLocks noChangeArrowheads="1"/>
            </p:cNvSpPr>
            <p:nvPr/>
          </p:nvSpPr>
          <p:spPr bwMode="auto">
            <a:xfrm>
              <a:off x="3661962" y="4171538"/>
              <a:ext cx="90488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3" name="AutoShape 91"/>
            <p:cNvSpPr>
              <a:spLocks noChangeShapeType="1"/>
            </p:cNvSpPr>
            <p:nvPr/>
          </p:nvSpPr>
          <p:spPr bwMode="auto">
            <a:xfrm>
              <a:off x="1725212" y="4225513"/>
              <a:ext cx="3778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4" name="AutoShape 90"/>
            <p:cNvSpPr>
              <a:spLocks noChangeShapeType="1"/>
            </p:cNvSpPr>
            <p:nvPr/>
          </p:nvSpPr>
          <p:spPr bwMode="auto">
            <a:xfrm>
              <a:off x="2911075" y="4217576"/>
              <a:ext cx="1254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6" name="Rectangle 179"/>
            <p:cNvSpPr>
              <a:spLocks noChangeArrowheads="1"/>
            </p:cNvSpPr>
            <p:nvPr/>
          </p:nvSpPr>
          <p:spPr bwMode="auto">
            <a:xfrm>
              <a:off x="4411262" y="3968338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7" name="Rectangle 187"/>
            <p:cNvSpPr>
              <a:spLocks noChangeArrowheads="1"/>
            </p:cNvSpPr>
            <p:nvPr/>
          </p:nvSpPr>
          <p:spPr bwMode="auto">
            <a:xfrm>
              <a:off x="4411262" y="4273138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5" name="CasellaDiTesto 4"/>
          <p:cNvSpPr txBox="1"/>
          <p:nvPr/>
        </p:nvSpPr>
        <p:spPr>
          <a:xfrm>
            <a:off x="375548" y="762639"/>
            <a:ext cx="42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Analogia elettrica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737197" y="1712220"/>
            <a:ext cx="1152525" cy="1806575"/>
            <a:chOff x="9450" y="3578"/>
            <a:chExt cx="1815" cy="2845"/>
          </a:xfrm>
        </p:grpSpPr>
        <p:cxnSp>
          <p:nvCxnSpPr>
            <p:cNvPr id="7" name="AutoShape 24"/>
            <p:cNvCxnSpPr>
              <a:cxnSpLocks noChangeShapeType="1"/>
            </p:cNvCxnSpPr>
            <p:nvPr/>
          </p:nvCxnSpPr>
          <p:spPr bwMode="auto">
            <a:xfrm>
              <a:off x="10407" y="3866"/>
              <a:ext cx="858" cy="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25"/>
            <p:cNvCxnSpPr>
              <a:cxnSpLocks noChangeShapeType="1"/>
            </p:cNvCxnSpPr>
            <p:nvPr/>
          </p:nvCxnSpPr>
          <p:spPr bwMode="auto">
            <a:xfrm>
              <a:off x="11265" y="3869"/>
              <a:ext cx="0" cy="2554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26"/>
            <p:cNvCxnSpPr>
              <a:cxnSpLocks noChangeShapeType="1"/>
            </p:cNvCxnSpPr>
            <p:nvPr/>
          </p:nvCxnSpPr>
          <p:spPr bwMode="auto">
            <a:xfrm flipV="1">
              <a:off x="10317" y="3578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27"/>
            <p:cNvCxnSpPr>
              <a:cxnSpLocks noChangeShapeType="1"/>
            </p:cNvCxnSpPr>
            <p:nvPr/>
          </p:nvCxnSpPr>
          <p:spPr bwMode="auto">
            <a:xfrm flipV="1">
              <a:off x="10407" y="3866"/>
              <a:ext cx="0" cy="291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28"/>
            <p:cNvCxnSpPr>
              <a:cxnSpLocks noChangeShapeType="1"/>
            </p:cNvCxnSpPr>
            <p:nvPr/>
          </p:nvCxnSpPr>
          <p:spPr bwMode="auto">
            <a:xfrm flipH="1" flipV="1">
              <a:off x="10317" y="3578"/>
              <a:ext cx="90" cy="579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9"/>
            <p:cNvCxnSpPr>
              <a:cxnSpLocks noChangeShapeType="1"/>
            </p:cNvCxnSpPr>
            <p:nvPr/>
          </p:nvCxnSpPr>
          <p:spPr bwMode="auto">
            <a:xfrm>
              <a:off x="9450" y="3866"/>
              <a:ext cx="858" cy="0"/>
            </a:xfrm>
            <a:prstGeom prst="straightConnector1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Arc 10"/>
          <p:cNvSpPr>
            <a:spLocks/>
          </p:cNvSpPr>
          <p:nvPr/>
        </p:nvSpPr>
        <p:spPr bwMode="auto">
          <a:xfrm flipV="1">
            <a:off x="1356549" y="2179261"/>
            <a:ext cx="68417" cy="62585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" name="Arc 11"/>
          <p:cNvSpPr>
            <a:spLocks/>
          </p:cNvSpPr>
          <p:nvPr/>
        </p:nvSpPr>
        <p:spPr bwMode="auto">
          <a:xfrm flipH="1" flipV="1">
            <a:off x="3079022" y="2173184"/>
            <a:ext cx="51941" cy="67644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181947"/>
              </p:ext>
            </p:extLst>
          </p:nvPr>
        </p:nvGraphicFramePr>
        <p:xfrm>
          <a:off x="889000" y="2282825"/>
          <a:ext cx="4064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Equation" r:id="rId7" imgW="291960" imgH="228600" progId="Equation.DSMT4">
                  <p:embed/>
                </p:oleObj>
              </mc:Choice>
              <mc:Fallback>
                <p:oleObj name="Equation" r:id="rId7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282825"/>
                        <a:ext cx="4064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po 23"/>
          <p:cNvGrpSpPr/>
          <p:nvPr/>
        </p:nvGrpSpPr>
        <p:grpSpPr>
          <a:xfrm>
            <a:off x="1219200" y="1322388"/>
            <a:ext cx="2398873" cy="2520871"/>
            <a:chOff x="5276690" y="2188723"/>
            <a:chExt cx="2398873" cy="2520871"/>
          </a:xfrm>
        </p:grpSpPr>
        <p:grpSp>
          <p:nvGrpSpPr>
            <p:cNvPr id="25" name="Gruppo 24"/>
            <p:cNvGrpSpPr/>
            <p:nvPr/>
          </p:nvGrpSpPr>
          <p:grpSpPr>
            <a:xfrm>
              <a:off x="5715000" y="2189571"/>
              <a:ext cx="1676400" cy="2285214"/>
              <a:chOff x="5715000" y="2189571"/>
              <a:chExt cx="1676400" cy="2285214"/>
            </a:xfrm>
          </p:grpSpPr>
          <p:cxnSp>
            <p:nvCxnSpPr>
              <p:cNvPr id="28" name="Connettore 2 27"/>
              <p:cNvCxnSpPr/>
              <p:nvPr/>
            </p:nvCxnSpPr>
            <p:spPr>
              <a:xfrm flipV="1">
                <a:off x="5778500" y="2189571"/>
                <a:ext cx="0" cy="228521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2 28"/>
              <p:cNvCxnSpPr/>
              <p:nvPr/>
            </p:nvCxnSpPr>
            <p:spPr>
              <a:xfrm>
                <a:off x="5715000" y="4397973"/>
                <a:ext cx="16764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6" name="Oggetto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7828619"/>
                </p:ext>
              </p:extLst>
            </p:nvPr>
          </p:nvGraphicFramePr>
          <p:xfrm>
            <a:off x="7251700" y="4405313"/>
            <a:ext cx="423863" cy="304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5" name="Equation" r:id="rId9" imgW="355320" imgH="253800" progId="Equation.DSMT4">
                    <p:embed/>
                  </p:oleObj>
                </mc:Choice>
                <mc:Fallback>
                  <p:oleObj name="Equation" r:id="rId9" imgW="35532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1700" y="4405313"/>
                          <a:ext cx="423863" cy="304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ggetto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0102882"/>
                </p:ext>
              </p:extLst>
            </p:nvPr>
          </p:nvGraphicFramePr>
          <p:xfrm>
            <a:off x="5276690" y="2188723"/>
            <a:ext cx="45561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6" name="Equation" r:id="rId11" imgW="380880" imgH="253800" progId="Equation.DSMT4">
                    <p:embed/>
                  </p:oleObj>
                </mc:Choice>
                <mc:Fallback>
                  <p:oleObj name="Equation" r:id="rId11" imgW="3808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6690" y="2188723"/>
                          <a:ext cx="455613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474677"/>
              </p:ext>
            </p:extLst>
          </p:nvPr>
        </p:nvGraphicFramePr>
        <p:xfrm>
          <a:off x="3242264" y="2245253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Equation" r:id="rId13" imgW="330120" imgH="228600" progId="Equation.DSMT4">
                  <p:embed/>
                </p:oleObj>
              </mc:Choice>
              <mc:Fallback>
                <p:oleObj name="Equation" r:id="rId13" imgW="330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264" y="2245253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65" name="Text Box 78"/>
          <p:cNvSpPr txBox="1">
            <a:spLocks noChangeArrowheads="1"/>
          </p:cNvSpPr>
          <p:nvPr/>
        </p:nvSpPr>
        <p:spPr bwMode="auto">
          <a:xfrm>
            <a:off x="2670263" y="1781175"/>
            <a:ext cx="306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14" name="Rectangle 17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" name="Rectangle 178"/>
          <p:cNvSpPr>
            <a:spLocks noChangeArrowheads="1"/>
          </p:cNvSpPr>
          <p:nvPr/>
        </p:nvSpPr>
        <p:spPr bwMode="auto">
          <a:xfrm>
            <a:off x="4411262" y="36635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8" name="Rectangle 188"/>
          <p:cNvSpPr>
            <a:spLocks noChangeArrowheads="1"/>
          </p:cNvSpPr>
          <p:nvPr/>
        </p:nvSpPr>
        <p:spPr bwMode="auto">
          <a:xfrm>
            <a:off x="609600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0" name="Rectangle 19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22" name="Oggetto 2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772888"/>
              </p:ext>
            </p:extLst>
          </p:nvPr>
        </p:nvGraphicFramePr>
        <p:xfrm>
          <a:off x="7429499" y="1233487"/>
          <a:ext cx="21713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Equation" r:id="rId15" imgW="1447560" imgH="457200" progId="Equation.DSMT4">
                  <p:embed/>
                </p:oleObj>
              </mc:Choice>
              <mc:Fallback>
                <p:oleObj name="Equation" r:id="rId15" imgW="1447560" imgH="457200" progId="Equation.DSMT4">
                  <p:embed/>
                  <p:pic>
                    <p:nvPicPr>
                      <p:cNvPr id="0" name="Oggetto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499" y="1233487"/>
                        <a:ext cx="217134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" name="CasellaDiTesto 223"/>
          <p:cNvSpPr txBox="1"/>
          <p:nvPr/>
        </p:nvSpPr>
        <p:spPr>
          <a:xfrm>
            <a:off x="5115536" y="923126"/>
            <a:ext cx="364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+mj-lt"/>
                <a:cs typeface="Calibri" pitchFamily="34" charset="0"/>
              </a:rPr>
              <a:t>resistenza termica specifica</a:t>
            </a:r>
          </a:p>
        </p:txBody>
      </p:sp>
      <p:graphicFrame>
        <p:nvGraphicFramePr>
          <p:cNvPr id="225" name="Oggetto 2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06415"/>
              </p:ext>
            </p:extLst>
          </p:nvPr>
        </p:nvGraphicFramePr>
        <p:xfrm>
          <a:off x="7466013" y="1843087"/>
          <a:ext cx="24764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17" imgW="1650960" imgH="457200" progId="Equation.DSMT4">
                  <p:embed/>
                </p:oleObj>
              </mc:Choice>
              <mc:Fallback>
                <p:oleObj name="Equation" r:id="rId17" imgW="1650960" imgH="457200" progId="Equation.DSMT4">
                  <p:embed/>
                  <p:pic>
                    <p:nvPicPr>
                      <p:cNvPr id="0" name="Oggetto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013" y="1843087"/>
                        <a:ext cx="247644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" name="Oggetto 2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90347"/>
              </p:ext>
            </p:extLst>
          </p:nvPr>
        </p:nvGraphicFramePr>
        <p:xfrm>
          <a:off x="6478588" y="2805113"/>
          <a:ext cx="2495340" cy="628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19" imgW="1663560" imgH="419040" progId="Equation.DSMT4">
                  <p:embed/>
                </p:oleObj>
              </mc:Choice>
              <mc:Fallback>
                <p:oleObj name="Equation" r:id="rId19" imgW="1663560" imgH="419040" progId="Equation.DSMT4">
                  <p:embed/>
                  <p:pic>
                    <p:nvPicPr>
                      <p:cNvPr id="0" name="Oggetto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8" y="2805113"/>
                        <a:ext cx="2495340" cy="628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" name="CasellaDiTesto 241"/>
          <p:cNvSpPr txBox="1"/>
          <p:nvPr/>
        </p:nvSpPr>
        <p:spPr>
          <a:xfrm>
            <a:off x="4870003" y="1604557"/>
            <a:ext cx="1590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+mj-lt"/>
                <a:cs typeface="Calibri" pitchFamily="34" charset="0"/>
              </a:rPr>
              <a:t>convettiva</a:t>
            </a:r>
          </a:p>
        </p:txBody>
      </p:sp>
      <p:sp>
        <p:nvSpPr>
          <p:cNvPr id="243" name="CasellaDiTesto 242"/>
          <p:cNvSpPr txBox="1"/>
          <p:nvPr/>
        </p:nvSpPr>
        <p:spPr>
          <a:xfrm>
            <a:off x="6323502" y="1371600"/>
            <a:ext cx="1453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+mj-lt"/>
                <a:cs typeface="Calibri" pitchFamily="34" charset="0"/>
              </a:rPr>
              <a:t>interna</a:t>
            </a:r>
          </a:p>
        </p:txBody>
      </p:sp>
      <p:sp>
        <p:nvSpPr>
          <p:cNvPr id="244" name="CasellaDiTesto 243"/>
          <p:cNvSpPr txBox="1"/>
          <p:nvPr/>
        </p:nvSpPr>
        <p:spPr>
          <a:xfrm>
            <a:off x="6302956" y="1974662"/>
            <a:ext cx="1453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+mj-lt"/>
                <a:cs typeface="Calibri" pitchFamily="34" charset="0"/>
              </a:rPr>
              <a:t>esterna</a:t>
            </a:r>
          </a:p>
        </p:txBody>
      </p:sp>
      <p:sp>
        <p:nvSpPr>
          <p:cNvPr id="245" name="CasellaDiTesto 244"/>
          <p:cNvSpPr txBox="1"/>
          <p:nvPr/>
        </p:nvSpPr>
        <p:spPr>
          <a:xfrm>
            <a:off x="4870004" y="2932614"/>
            <a:ext cx="1590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+mj-lt"/>
                <a:cs typeface="Calibri" pitchFamily="34" charset="0"/>
              </a:rPr>
              <a:t>conduttiva</a:t>
            </a:r>
          </a:p>
        </p:txBody>
      </p:sp>
      <p:grpSp>
        <p:nvGrpSpPr>
          <p:cNvPr id="341" name="Gruppo 340"/>
          <p:cNvGrpSpPr/>
          <p:nvPr/>
        </p:nvGrpSpPr>
        <p:grpSpPr>
          <a:xfrm>
            <a:off x="356270" y="4838195"/>
            <a:ext cx="4155589" cy="617537"/>
            <a:chOff x="356270" y="4838195"/>
            <a:chExt cx="4155589" cy="617537"/>
          </a:xfrm>
        </p:grpSpPr>
        <p:sp>
          <p:nvSpPr>
            <p:cNvPr id="248" name="Text Box 169"/>
            <p:cNvSpPr txBox="1">
              <a:spLocks noChangeArrowheads="1"/>
            </p:cNvSpPr>
            <p:nvPr/>
          </p:nvSpPr>
          <p:spPr bwMode="auto">
            <a:xfrm>
              <a:off x="1247567" y="4843752"/>
              <a:ext cx="368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hi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Text Box 168"/>
            <p:cNvSpPr txBox="1">
              <a:spLocks noChangeArrowheads="1"/>
            </p:cNvSpPr>
            <p:nvPr/>
          </p:nvSpPr>
          <p:spPr bwMode="auto">
            <a:xfrm>
              <a:off x="3204954" y="4842164"/>
              <a:ext cx="368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he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4" name="Gruppo 333"/>
            <p:cNvGrpSpPr/>
            <p:nvPr/>
          </p:nvGrpSpPr>
          <p:grpSpPr>
            <a:xfrm>
              <a:off x="356270" y="4838195"/>
              <a:ext cx="4155589" cy="617537"/>
              <a:chOff x="424140" y="4843752"/>
              <a:chExt cx="4155589" cy="617537"/>
            </a:xfrm>
          </p:grpSpPr>
          <p:grpSp>
            <p:nvGrpSpPr>
              <p:cNvPr id="332" name="Gruppo 331"/>
              <p:cNvGrpSpPr/>
              <p:nvPr/>
            </p:nvGrpSpPr>
            <p:grpSpPr>
              <a:xfrm>
                <a:off x="424140" y="4843752"/>
                <a:ext cx="4155589" cy="617537"/>
                <a:chOff x="424140" y="4843752"/>
                <a:chExt cx="4155589" cy="617537"/>
              </a:xfrm>
            </p:grpSpPr>
            <p:graphicFrame>
              <p:nvGraphicFramePr>
                <p:cNvPr id="246" name="Oggetto 24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74317348"/>
                    </p:ext>
                  </p:extLst>
                </p:nvPr>
              </p:nvGraphicFramePr>
              <p:xfrm>
                <a:off x="424140" y="5156489"/>
                <a:ext cx="123825" cy="304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331" name="Equation" r:id="rId21" imgW="126835" imgH="304404" progId="Equation.DSMT4">
                        <p:embed/>
                      </p:oleObj>
                    </mc:Choice>
                    <mc:Fallback>
                      <p:oleObj name="Equation" r:id="rId21" imgW="126835" imgH="304404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24140" y="5156489"/>
                              <a:ext cx="123825" cy="3048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7" name="Oggetto 24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54209077"/>
                    </p:ext>
                  </p:extLst>
                </p:nvPr>
              </p:nvGraphicFramePr>
              <p:xfrm>
                <a:off x="4454391" y="5155836"/>
                <a:ext cx="123825" cy="304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332" name="Equation" r:id="rId22" imgW="126835" imgH="304404" progId="Equation.DSMT4">
                        <p:embed/>
                      </p:oleObj>
                    </mc:Choice>
                    <mc:Fallback>
                      <p:oleObj name="Equation" r:id="rId22" imgW="126835" imgH="304404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54391" y="5155836"/>
                              <a:ext cx="123825" cy="3048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50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1663492" y="4993386"/>
                  <a:ext cx="407987" cy="2857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0" i="0" u="none" strike="noStrike" cap="none" normalizeH="0" baseline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T</a:t>
                  </a:r>
                  <a:r>
                    <a:rPr kumimoji="0" lang="it-IT" sz="1200" b="0" i="0" u="none" strike="noStrike" cap="none" normalizeH="0" baseline="-3000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0</a:t>
                  </a:r>
                  <a:endParaRPr kumimoji="0" lang="it-IT" sz="1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1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855704" y="4988214"/>
                  <a:ext cx="354013" cy="314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0" i="0" u="none" strike="noStrike" cap="none" normalizeH="0" baseline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Ts</a:t>
                  </a:r>
                  <a:endParaRPr kumimoji="0" lang="it-IT" sz="1800" b="0" i="0" u="none" strike="noStrike" cap="none" normalizeH="0" baseline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2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860217" y="4999327"/>
                  <a:ext cx="354012" cy="314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0" i="0" u="none" strike="noStrike" cap="none" normalizeH="0" baseline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T</a:t>
                  </a:r>
                  <a:r>
                    <a:rPr kumimoji="0" lang="it-IT" sz="1200" b="0" i="0" u="none" strike="noStrike" cap="none" normalizeH="0" baseline="-3000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i</a:t>
                  </a:r>
                  <a:endParaRPr kumimoji="0" lang="it-IT" sz="18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3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3687554" y="5010439"/>
                  <a:ext cx="354013" cy="314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0" i="0" u="none" strike="noStrike" cap="none" normalizeH="0" baseline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T</a:t>
                  </a:r>
                  <a:r>
                    <a:rPr kumimoji="0" lang="it-IT" sz="1200" b="0" i="0" u="none" strike="noStrike" cap="none" normalizeH="0" baseline="-3000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e</a:t>
                  </a:r>
                  <a:endParaRPr kumimoji="0" lang="it-IT" sz="1800" b="0" i="0" u="none" strike="noStrike" cap="none" normalizeH="0" baseline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4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227054" y="4843752"/>
                  <a:ext cx="368300" cy="3000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sz="1200" b="0" i="0" u="none" strike="noStrike" cap="none" normalizeH="0" baseline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r</a:t>
                  </a:r>
                  <a:r>
                    <a:rPr kumimoji="0" lang="it-IT" sz="1200" b="0" i="0" u="none" strike="noStrike" cap="none" normalizeH="0" baseline="-3000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k</a:t>
                  </a:r>
                  <a:endParaRPr kumimoji="0" lang="it-IT" sz="1800" b="0" i="0" u="none" strike="noStrike" cap="none" normalizeH="0" baseline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7" name="AutoShape 158"/>
                <p:cNvSpPr>
                  <a:spLocks noChangeShapeType="1"/>
                </p:cNvSpPr>
                <p:nvPr/>
              </p:nvSpPr>
              <p:spPr bwMode="auto">
                <a:xfrm>
                  <a:off x="623679" y="5331114"/>
                  <a:ext cx="30003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58" name="AutoShape 157"/>
                <p:cNvSpPr>
                  <a:spLocks noChangeShapeType="1"/>
                </p:cNvSpPr>
                <p:nvPr/>
              </p:nvSpPr>
              <p:spPr bwMode="auto">
                <a:xfrm>
                  <a:off x="4011404" y="5326352"/>
                  <a:ext cx="30003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330" name="Gruppo 329"/>
                <p:cNvGrpSpPr/>
                <p:nvPr/>
              </p:nvGrpSpPr>
              <p:grpSpPr>
                <a:xfrm>
                  <a:off x="1017379" y="5194589"/>
                  <a:ext cx="781050" cy="258763"/>
                  <a:chOff x="1017379" y="5194589"/>
                  <a:chExt cx="781050" cy="258763"/>
                </a:xfrm>
              </p:grpSpPr>
              <p:grpSp>
                <p:nvGrpSpPr>
                  <p:cNvPr id="259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1280904" y="5194589"/>
                    <a:ext cx="354013" cy="258763"/>
                    <a:chOff x="12645" y="3170"/>
                    <a:chExt cx="5956" cy="2571"/>
                  </a:xfrm>
                </p:grpSpPr>
                <p:grpSp>
                  <p:nvGrpSpPr>
                    <p:cNvPr id="260" name="Group 1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45" y="3170"/>
                      <a:ext cx="2978" cy="2569"/>
                      <a:chOff x="12645" y="3170"/>
                      <a:chExt cx="2978" cy="2569"/>
                    </a:xfrm>
                  </p:grpSpPr>
                  <p:grpSp>
                    <p:nvGrpSpPr>
                      <p:cNvPr id="270" name="Group 1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275" name="AutoShape 1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76" name="AutoShape 1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77" name="AutoShape 1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271" name="Group 14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134" y="3171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272" name="AutoShape 15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73" name="AutoShape 15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74" name="AutoShape 15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</p:grpSp>
                <p:grpSp>
                  <p:nvGrpSpPr>
                    <p:cNvPr id="261" name="Group 1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23" y="3172"/>
                      <a:ext cx="2978" cy="2569"/>
                      <a:chOff x="12645" y="3170"/>
                      <a:chExt cx="2978" cy="2569"/>
                    </a:xfrm>
                  </p:grpSpPr>
                  <p:grpSp>
                    <p:nvGrpSpPr>
                      <p:cNvPr id="262" name="Group 1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267" name="AutoShape 1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68" name="AutoShape 1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69" name="AutoShape 1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263" name="Group 1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134" y="3171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264" name="AutoShape 14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65" name="AutoShape 1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266" name="AutoShape 1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</p:grpSp>
              </p:grpSp>
              <p:sp>
                <p:nvSpPr>
                  <p:cNvPr id="316" name="AutoShape 99"/>
                  <p:cNvSpPr>
                    <a:spLocks noChangeShapeType="1"/>
                  </p:cNvSpPr>
                  <p:nvPr/>
                </p:nvSpPr>
                <p:spPr bwMode="auto">
                  <a:xfrm>
                    <a:off x="1633329" y="5320002"/>
                    <a:ext cx="16510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318" name="AutoShape 97"/>
                  <p:cNvSpPr>
                    <a:spLocks noChangeShapeType="1"/>
                  </p:cNvSpPr>
                  <p:nvPr/>
                </p:nvSpPr>
                <p:spPr bwMode="auto">
                  <a:xfrm>
                    <a:off x="1017379" y="5327939"/>
                    <a:ext cx="25876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320" name="AutoShape 95"/>
                <p:cNvSpPr>
                  <a:spLocks noChangeArrowheads="1"/>
                </p:cNvSpPr>
                <p:nvPr/>
              </p:nvSpPr>
              <p:spPr bwMode="auto">
                <a:xfrm>
                  <a:off x="990392" y="5280314"/>
                  <a:ext cx="90487" cy="9048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21" name="AutoShape 94"/>
                <p:cNvSpPr>
                  <a:spLocks noChangeArrowheads="1"/>
                </p:cNvSpPr>
                <p:nvPr/>
              </p:nvSpPr>
              <p:spPr bwMode="auto">
                <a:xfrm>
                  <a:off x="1803192" y="5285077"/>
                  <a:ext cx="90487" cy="9048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22" name="AutoShape 93"/>
                <p:cNvSpPr>
                  <a:spLocks noChangeArrowheads="1"/>
                </p:cNvSpPr>
                <p:nvPr/>
              </p:nvSpPr>
              <p:spPr bwMode="auto">
                <a:xfrm>
                  <a:off x="2989054" y="5275552"/>
                  <a:ext cx="90488" cy="9048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23" name="AutoShape 92"/>
                <p:cNvSpPr>
                  <a:spLocks noChangeArrowheads="1"/>
                </p:cNvSpPr>
                <p:nvPr/>
              </p:nvSpPr>
              <p:spPr bwMode="auto">
                <a:xfrm>
                  <a:off x="3830429" y="5273964"/>
                  <a:ext cx="90488" cy="9048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329" name="Gruppo 328"/>
                <p:cNvGrpSpPr/>
                <p:nvPr/>
              </p:nvGrpSpPr>
              <p:grpSpPr>
                <a:xfrm>
                  <a:off x="1893679" y="5191414"/>
                  <a:ext cx="1936750" cy="261938"/>
                  <a:chOff x="1893679" y="5191414"/>
                  <a:chExt cx="1936750" cy="261938"/>
                </a:xfrm>
              </p:grpSpPr>
              <p:grpSp>
                <p:nvGrpSpPr>
                  <p:cNvPr id="297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211304" y="5191414"/>
                    <a:ext cx="354013" cy="258763"/>
                    <a:chOff x="12645" y="3170"/>
                    <a:chExt cx="5956" cy="2571"/>
                  </a:xfrm>
                </p:grpSpPr>
                <p:grpSp>
                  <p:nvGrpSpPr>
                    <p:cNvPr id="298" name="Group 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45" y="3170"/>
                      <a:ext cx="2978" cy="2569"/>
                      <a:chOff x="12645" y="3170"/>
                      <a:chExt cx="2978" cy="2569"/>
                    </a:xfrm>
                  </p:grpSpPr>
                  <p:grpSp>
                    <p:nvGrpSpPr>
                      <p:cNvPr id="308" name="Group 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313" name="AutoShape 1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14" name="AutoShape 1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15" name="AutoShape 11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309" name="Group 1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134" y="3171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310" name="AutoShape 1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11" name="AutoShape 1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12" name="AutoShape 1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</p:grpSp>
                <p:grpSp>
                  <p:nvGrpSpPr>
                    <p:cNvPr id="299" name="Group 1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23" y="3172"/>
                      <a:ext cx="2978" cy="2569"/>
                      <a:chOff x="12645" y="3170"/>
                      <a:chExt cx="2978" cy="2569"/>
                    </a:xfrm>
                  </p:grpSpPr>
                  <p:grpSp>
                    <p:nvGrpSpPr>
                      <p:cNvPr id="300" name="Group 10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305" name="AutoShape 10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06" name="AutoShape 10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07" name="AutoShape 10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  <p:grpSp>
                    <p:nvGrpSpPr>
                      <p:cNvPr id="301" name="Group 10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134" y="3171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302" name="AutoShape 10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03" name="AutoShape 10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304" name="AutoShape 10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</p:grpSp>
              </p:grpSp>
              <p:sp>
                <p:nvSpPr>
                  <p:cNvPr id="319" name="AutoShape 96"/>
                  <p:cNvSpPr>
                    <a:spLocks noChangeShapeType="1"/>
                  </p:cNvSpPr>
                  <p:nvPr/>
                </p:nvSpPr>
                <p:spPr bwMode="auto">
                  <a:xfrm>
                    <a:off x="3571667" y="5320002"/>
                    <a:ext cx="258762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grpSp>
                <p:nvGrpSpPr>
                  <p:cNvPr id="328" name="Gruppo 327"/>
                  <p:cNvGrpSpPr/>
                  <p:nvPr/>
                </p:nvGrpSpPr>
                <p:grpSpPr>
                  <a:xfrm>
                    <a:off x="1893679" y="5194589"/>
                    <a:ext cx="1095375" cy="258763"/>
                    <a:chOff x="1893679" y="5194589"/>
                    <a:chExt cx="1095375" cy="258763"/>
                  </a:xfrm>
                </p:grpSpPr>
                <p:grpSp>
                  <p:nvGrpSpPr>
                    <p:cNvPr id="278" name="Group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69917" y="5194589"/>
                      <a:ext cx="354012" cy="258763"/>
                      <a:chOff x="12645" y="3170"/>
                      <a:chExt cx="5956" cy="2571"/>
                    </a:xfrm>
                  </p:grpSpPr>
                  <p:grpSp>
                    <p:nvGrpSpPr>
                      <p:cNvPr id="279" name="Group 1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2978" cy="2569"/>
                        <a:chOff x="12645" y="3170"/>
                        <a:chExt cx="2978" cy="2569"/>
                      </a:xfrm>
                    </p:grpSpPr>
                    <p:grpSp>
                      <p:nvGrpSpPr>
                        <p:cNvPr id="289" name="Group 1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2645" y="3170"/>
                          <a:ext cx="1489" cy="2568"/>
                          <a:chOff x="12645" y="3170"/>
                          <a:chExt cx="1489" cy="2568"/>
                        </a:xfrm>
                      </p:grpSpPr>
                      <p:sp>
                        <p:nvSpPr>
                          <p:cNvPr id="294" name="AutoShape 13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12645" y="3170"/>
                            <a:ext cx="360" cy="1284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295" name="AutoShape 13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012" y="3171"/>
                            <a:ext cx="762" cy="2567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296" name="AutoShape 13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13774" y="4448"/>
                            <a:ext cx="360" cy="1284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</p:grpSp>
                    <p:grpSp>
                      <p:nvGrpSpPr>
                        <p:cNvPr id="290" name="Group 1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134" y="3171"/>
                          <a:ext cx="1489" cy="2568"/>
                          <a:chOff x="12645" y="3170"/>
                          <a:chExt cx="1489" cy="2568"/>
                        </a:xfrm>
                      </p:grpSpPr>
                      <p:sp>
                        <p:nvSpPr>
                          <p:cNvPr id="291" name="AutoShape 1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12645" y="3170"/>
                            <a:ext cx="360" cy="1284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292" name="AutoShape 1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012" y="3171"/>
                            <a:ext cx="762" cy="2567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293" name="AutoShape 13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13774" y="4448"/>
                            <a:ext cx="360" cy="1284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</p:grpSp>
                  </p:grpSp>
                  <p:grpSp>
                    <p:nvGrpSpPr>
                      <p:cNvPr id="280" name="Group 1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23" y="3172"/>
                        <a:ext cx="2978" cy="2569"/>
                        <a:chOff x="12645" y="3170"/>
                        <a:chExt cx="2978" cy="2569"/>
                      </a:xfrm>
                    </p:grpSpPr>
                    <p:grpSp>
                      <p:nvGrpSpPr>
                        <p:cNvPr id="281" name="Group 12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2645" y="3170"/>
                          <a:ext cx="1489" cy="2568"/>
                          <a:chOff x="12645" y="3170"/>
                          <a:chExt cx="1489" cy="2568"/>
                        </a:xfrm>
                      </p:grpSpPr>
                      <p:sp>
                        <p:nvSpPr>
                          <p:cNvPr id="286" name="AutoShape 12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12645" y="3170"/>
                            <a:ext cx="360" cy="1284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287" name="AutoShape 1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012" y="3171"/>
                            <a:ext cx="762" cy="2567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288" name="AutoShape 12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13774" y="4448"/>
                            <a:ext cx="360" cy="1284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</p:grpSp>
                    <p:grpSp>
                      <p:nvGrpSpPr>
                        <p:cNvPr id="282" name="Group 12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134" y="3171"/>
                          <a:ext cx="1489" cy="2568"/>
                          <a:chOff x="12645" y="3170"/>
                          <a:chExt cx="1489" cy="2568"/>
                        </a:xfrm>
                      </p:grpSpPr>
                      <p:sp>
                        <p:nvSpPr>
                          <p:cNvPr id="283" name="AutoShape 1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12645" y="3170"/>
                            <a:ext cx="360" cy="1284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284" name="AutoShape 1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012" y="3171"/>
                            <a:ext cx="762" cy="2567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285" name="AutoShape 1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13774" y="4448"/>
                            <a:ext cx="360" cy="1284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70C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</p:grpSp>
                  </p:grpSp>
                </p:grpSp>
                <p:sp>
                  <p:nvSpPr>
                    <p:cNvPr id="317" name="AutoShap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23929" y="5323177"/>
                      <a:ext cx="36512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24" name="AutoShap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93679" y="5327939"/>
                      <a:ext cx="37782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325" name="AutoShape 90"/>
                  <p:cNvSpPr>
                    <a:spLocks noChangeShapeType="1"/>
                  </p:cNvSpPr>
                  <p:nvPr/>
                </p:nvSpPr>
                <p:spPr bwMode="auto">
                  <a:xfrm>
                    <a:off x="3079542" y="5320002"/>
                    <a:ext cx="125412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326" name="Rectangle 179"/>
                <p:cNvSpPr>
                  <a:spLocks noChangeArrowheads="1"/>
                </p:cNvSpPr>
                <p:nvPr/>
              </p:nvSpPr>
              <p:spPr bwMode="auto">
                <a:xfrm>
                  <a:off x="4579729" y="5070764"/>
                  <a:ext cx="0" cy="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27" name="Rectangle 187"/>
                <p:cNvSpPr>
                  <a:spLocks noChangeArrowheads="1"/>
                </p:cNvSpPr>
                <p:nvPr/>
              </p:nvSpPr>
              <p:spPr bwMode="auto">
                <a:xfrm>
                  <a:off x="4579729" y="5375564"/>
                  <a:ext cx="0" cy="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333" name="Arco 332"/>
              <p:cNvSpPr/>
              <p:nvPr/>
            </p:nvSpPr>
            <p:spPr>
              <a:xfrm>
                <a:off x="1803165" y="5282966"/>
                <a:ext cx="90000" cy="90000"/>
              </a:xfrm>
              <a:prstGeom prst="arc">
                <a:avLst>
                  <a:gd name="adj1" fmla="val 16200000"/>
                  <a:gd name="adj2" fmla="val 5459720"/>
                </a:avLst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aphicFrame>
        <p:nvGraphicFramePr>
          <p:cNvPr id="335" name="Oggetto 3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056965"/>
              </p:ext>
            </p:extLst>
          </p:nvPr>
        </p:nvGraphicFramePr>
        <p:xfrm>
          <a:off x="4897438" y="3917949"/>
          <a:ext cx="1714500" cy="64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Equation" r:id="rId23" imgW="1143000" imgH="431640" progId="Equation.DSMT4">
                  <p:embed/>
                </p:oleObj>
              </mc:Choice>
              <mc:Fallback>
                <p:oleObj name="Equation" r:id="rId23" imgW="1143000" imgH="431640" progId="Equation.DSMT4">
                  <p:embed/>
                  <p:pic>
                    <p:nvPicPr>
                      <p:cNvPr id="0" name="Oggetto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3917949"/>
                        <a:ext cx="1714500" cy="64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" name="Oggetto 3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252889"/>
              </p:ext>
            </p:extLst>
          </p:nvPr>
        </p:nvGraphicFramePr>
        <p:xfrm>
          <a:off x="6623049" y="3916363"/>
          <a:ext cx="243810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Equation" r:id="rId25" imgW="1625400" imgH="393480" progId="Equation.DSMT4">
                  <p:embed/>
                </p:oleObj>
              </mc:Choice>
              <mc:Fallback>
                <p:oleObj name="Equation" r:id="rId25" imgW="1625400" imgH="393480" progId="Equation.DSMT4">
                  <p:embed/>
                  <p:pic>
                    <p:nvPicPr>
                      <p:cNvPr id="0" name="Oggetto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49" y="3916363"/>
                        <a:ext cx="2438100" cy="590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" name="Oggetto 3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63021"/>
              </p:ext>
            </p:extLst>
          </p:nvPr>
        </p:nvGraphicFramePr>
        <p:xfrm>
          <a:off x="5016499" y="4724400"/>
          <a:ext cx="222858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Equation" r:id="rId27" imgW="1485720" imgH="393480" progId="Equation.DSMT4">
                  <p:embed/>
                </p:oleObj>
              </mc:Choice>
              <mc:Fallback>
                <p:oleObj name="Equation" r:id="rId27" imgW="1485720" imgH="393480" progId="Equation.DSMT4">
                  <p:embed/>
                  <p:pic>
                    <p:nvPicPr>
                      <p:cNvPr id="0" name="Oggetto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499" y="4724400"/>
                        <a:ext cx="2228580" cy="590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" name="Oggetto 3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992380"/>
              </p:ext>
            </p:extLst>
          </p:nvPr>
        </p:nvGraphicFramePr>
        <p:xfrm>
          <a:off x="7212013" y="4857750"/>
          <a:ext cx="18284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tion" r:id="rId29" imgW="1218960" imgH="228600" progId="Equation.DSMT4">
                  <p:embed/>
                </p:oleObj>
              </mc:Choice>
              <mc:Fallback>
                <p:oleObj name="Equation" r:id="rId29" imgW="1218960" imgH="228600" progId="Equation.DSMT4">
                  <p:embed/>
                  <p:pic>
                    <p:nvPicPr>
                      <p:cNvPr id="0" name="Oggetto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4857750"/>
                        <a:ext cx="182844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" name="Oggetto 3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442394"/>
              </p:ext>
            </p:extLst>
          </p:nvPr>
        </p:nvGraphicFramePr>
        <p:xfrm>
          <a:off x="9085263" y="4724400"/>
          <a:ext cx="179064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tion" r:id="rId31" imgW="1193760" imgH="393480" progId="Equation.DSMT4">
                  <p:embed/>
                </p:oleObj>
              </mc:Choice>
              <mc:Fallback>
                <p:oleObj name="Equation" r:id="rId31" imgW="1193760" imgH="393480" progId="Equation.DSMT4">
                  <p:embed/>
                  <p:pic>
                    <p:nvPicPr>
                      <p:cNvPr id="0" name="Oggetto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5263" y="4724400"/>
                        <a:ext cx="1790640" cy="590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" name="Titolo 2">
            <a:extLst>
              <a:ext uri="{FF2B5EF4-FFF2-40B4-BE49-F238E27FC236}">
                <a16:creationId xmlns:a16="http://schemas.microsoft.com/office/drawing/2014/main" id="{1EB04F55-84A3-4AD1-A1A2-1139411A0A6B}"/>
              </a:ext>
            </a:extLst>
          </p:cNvPr>
          <p:cNvSpPr txBox="1">
            <a:spLocks/>
          </p:cNvSpPr>
          <p:nvPr/>
        </p:nvSpPr>
        <p:spPr>
          <a:xfrm>
            <a:off x="231366" y="-61421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solidFill>
                  <a:schemeClr val="bg1"/>
                </a:solidFill>
              </a:rPr>
              <a:t>Lastra piana stazionaria 1D</a:t>
            </a:r>
          </a:p>
          <a:p>
            <a:r>
              <a:rPr lang="it-IT" sz="2400" b="0" i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n°2</a:t>
            </a:r>
            <a:endParaRPr lang="it-IT" sz="2400" b="0" i="1" dirty="0">
              <a:solidFill>
                <a:schemeClr val="bg1"/>
              </a:solidFill>
            </a:endParaRPr>
          </a:p>
        </p:txBody>
      </p:sp>
      <p:grpSp>
        <p:nvGrpSpPr>
          <p:cNvPr id="211" name="Gruppo 167">
            <a:extLst>
              <a:ext uri="{FF2B5EF4-FFF2-40B4-BE49-F238E27FC236}">
                <a16:creationId xmlns:a16="http://schemas.microsoft.com/office/drawing/2014/main" id="{C84CEE7E-6D4C-42D8-BC50-2DAD5802A9B2}"/>
              </a:ext>
            </a:extLst>
          </p:cNvPr>
          <p:cNvGrpSpPr/>
          <p:nvPr/>
        </p:nvGrpSpPr>
        <p:grpSpPr>
          <a:xfrm flipH="1">
            <a:off x="899060" y="4592643"/>
            <a:ext cx="709638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212" name="Freeform 12">
              <a:extLst>
                <a:ext uri="{FF2B5EF4-FFF2-40B4-BE49-F238E27FC236}">
                  <a16:creationId xmlns:a16="http://schemas.microsoft.com/office/drawing/2014/main" id="{290CC9DC-DEF4-4AEC-BC5C-0CEEA71842C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13" name="Freeform 13">
              <a:extLst>
                <a:ext uri="{FF2B5EF4-FFF2-40B4-BE49-F238E27FC236}">
                  <a16:creationId xmlns:a16="http://schemas.microsoft.com/office/drawing/2014/main" id="{B6527B0C-5585-4945-A5DC-29BA33EF382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19" name="Freeform 14">
              <a:extLst>
                <a:ext uri="{FF2B5EF4-FFF2-40B4-BE49-F238E27FC236}">
                  <a16:creationId xmlns:a16="http://schemas.microsoft.com/office/drawing/2014/main" id="{488043E4-648F-406D-820F-A7817B4E74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21" name="Freeform 15">
              <a:extLst>
                <a:ext uri="{FF2B5EF4-FFF2-40B4-BE49-F238E27FC236}">
                  <a16:creationId xmlns:a16="http://schemas.microsoft.com/office/drawing/2014/main" id="{DCAE88C8-9785-4AA1-99AE-1AE24034C56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23" name="Freeform 16">
              <a:extLst>
                <a:ext uri="{FF2B5EF4-FFF2-40B4-BE49-F238E27FC236}">
                  <a16:creationId xmlns:a16="http://schemas.microsoft.com/office/drawing/2014/main" id="{07E55B76-2ED2-4296-A2C7-05571F8CB0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27" name="Freeform 17">
              <a:extLst>
                <a:ext uri="{FF2B5EF4-FFF2-40B4-BE49-F238E27FC236}">
                  <a16:creationId xmlns:a16="http://schemas.microsoft.com/office/drawing/2014/main" id="{45F0BBB0-9E24-479A-90E9-06792B640D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</p:grpSp>
      <p:grpSp>
        <p:nvGrpSpPr>
          <p:cNvPr id="229" name="Gruppo 167">
            <a:extLst>
              <a:ext uri="{FF2B5EF4-FFF2-40B4-BE49-F238E27FC236}">
                <a16:creationId xmlns:a16="http://schemas.microsoft.com/office/drawing/2014/main" id="{3E7621AB-1027-4C04-8119-ED10F892C11E}"/>
              </a:ext>
            </a:extLst>
          </p:cNvPr>
          <p:cNvGrpSpPr/>
          <p:nvPr/>
        </p:nvGrpSpPr>
        <p:grpSpPr>
          <a:xfrm>
            <a:off x="11009219" y="4551627"/>
            <a:ext cx="780867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230" name="Freeform 12">
              <a:extLst>
                <a:ext uri="{FF2B5EF4-FFF2-40B4-BE49-F238E27FC236}">
                  <a16:creationId xmlns:a16="http://schemas.microsoft.com/office/drawing/2014/main" id="{12EA2A1C-DB2A-4A18-8719-171797FC82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31" name="Freeform 13">
              <a:extLst>
                <a:ext uri="{FF2B5EF4-FFF2-40B4-BE49-F238E27FC236}">
                  <a16:creationId xmlns:a16="http://schemas.microsoft.com/office/drawing/2014/main" id="{810B969B-78A5-4FFB-B7FF-8F6CCAC88D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32" name="Freeform 14">
              <a:extLst>
                <a:ext uri="{FF2B5EF4-FFF2-40B4-BE49-F238E27FC236}">
                  <a16:creationId xmlns:a16="http://schemas.microsoft.com/office/drawing/2014/main" id="{BA75FD97-AEAE-4153-BBB2-3B45827A9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33" name="Freeform 15">
              <a:extLst>
                <a:ext uri="{FF2B5EF4-FFF2-40B4-BE49-F238E27FC236}">
                  <a16:creationId xmlns:a16="http://schemas.microsoft.com/office/drawing/2014/main" id="{78D383FE-6893-42DE-A7A1-2D4F306EF7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34" name="Freeform 16">
              <a:extLst>
                <a:ext uri="{FF2B5EF4-FFF2-40B4-BE49-F238E27FC236}">
                  <a16:creationId xmlns:a16="http://schemas.microsoft.com/office/drawing/2014/main" id="{50FF216C-C090-4989-ADF9-28E7D202B7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235" name="Freeform 17">
              <a:extLst>
                <a:ext uri="{FF2B5EF4-FFF2-40B4-BE49-F238E27FC236}">
                  <a16:creationId xmlns:a16="http://schemas.microsoft.com/office/drawing/2014/main" id="{F47F135A-AB78-436F-BB2A-7B3E76B4B6A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</p:grpSp>
      <p:sp>
        <p:nvSpPr>
          <p:cNvPr id="236" name="Fumetto 3 168">
            <a:extLst>
              <a:ext uri="{FF2B5EF4-FFF2-40B4-BE49-F238E27FC236}">
                <a16:creationId xmlns:a16="http://schemas.microsoft.com/office/drawing/2014/main" id="{9FAAA3D1-F8E9-41F3-AA63-B96661D4C6DB}"/>
              </a:ext>
            </a:extLst>
          </p:cNvPr>
          <p:cNvSpPr/>
          <p:nvPr/>
        </p:nvSpPr>
        <p:spPr>
          <a:xfrm>
            <a:off x="9408775" y="1479028"/>
            <a:ext cx="2853350" cy="2857119"/>
          </a:xfrm>
          <a:prstGeom prst="wedgeEllipseCallout">
            <a:avLst>
              <a:gd name="adj1" fmla="val 16433"/>
              <a:gd name="adj2" fmla="val 6108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Si vuole ora calcolare la temperatura di interfaccia ad </a:t>
            </a:r>
            <a:r>
              <a:rPr lang="it-IT" i="1" dirty="0">
                <a:solidFill>
                  <a:schemeClr val="bg1"/>
                </a:solidFill>
              </a:rPr>
              <a:t>x</a:t>
            </a:r>
            <a:r>
              <a:rPr lang="it-IT" dirty="0">
                <a:solidFill>
                  <a:schemeClr val="bg1"/>
                </a:solidFill>
              </a:rPr>
              <a:t> = 0.</a:t>
            </a:r>
          </a:p>
        </p:txBody>
      </p:sp>
      <p:sp>
        <p:nvSpPr>
          <p:cNvPr id="237" name="Fumetto 3 168">
            <a:extLst>
              <a:ext uri="{FF2B5EF4-FFF2-40B4-BE49-F238E27FC236}">
                <a16:creationId xmlns:a16="http://schemas.microsoft.com/office/drawing/2014/main" id="{1A11BBFB-5451-4CD8-8490-C43AC38F2ED0}"/>
              </a:ext>
            </a:extLst>
          </p:cNvPr>
          <p:cNvSpPr/>
          <p:nvPr/>
        </p:nvSpPr>
        <p:spPr>
          <a:xfrm>
            <a:off x="4991482" y="-591926"/>
            <a:ext cx="3960000" cy="3965231"/>
          </a:xfrm>
          <a:prstGeom prst="wedgeEllipseCallout">
            <a:avLst>
              <a:gd name="adj1" fmla="val 70871"/>
              <a:gd name="adj2" fmla="val 3475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 questo scopo si selezionano dei sub-circuiti che esibiscono la T</a:t>
            </a:r>
            <a:r>
              <a:rPr lang="it-IT" baseline="-25000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ad uno degli estremi</a:t>
            </a:r>
          </a:p>
        </p:txBody>
      </p:sp>
      <p:sp>
        <p:nvSpPr>
          <p:cNvPr id="238" name="Fumetto 3 168">
            <a:extLst>
              <a:ext uri="{FF2B5EF4-FFF2-40B4-BE49-F238E27FC236}">
                <a16:creationId xmlns:a16="http://schemas.microsoft.com/office/drawing/2014/main" id="{3BBE8B34-4EF1-421D-A5BC-A04D666A482C}"/>
              </a:ext>
            </a:extLst>
          </p:cNvPr>
          <p:cNvSpPr/>
          <p:nvPr/>
        </p:nvSpPr>
        <p:spPr>
          <a:xfrm>
            <a:off x="780581" y="176371"/>
            <a:ext cx="3960000" cy="3965231"/>
          </a:xfrm>
          <a:prstGeom prst="wedgeEllipseCallout">
            <a:avLst>
              <a:gd name="adj1" fmla="val 69935"/>
              <a:gd name="adj2" fmla="val 13252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Si impone che il flusso sia lo stesso in ogni sub-circuito, Essendo le resistenze in serie, per trovare quella equivalente di pertinenza di ogni sub-circuito se ne valuta la somma delle singole resistenze.</a:t>
            </a:r>
          </a:p>
        </p:txBody>
      </p:sp>
      <p:sp>
        <p:nvSpPr>
          <p:cNvPr id="228" name="Fumetto 3 168">
            <a:extLst>
              <a:ext uri="{FF2B5EF4-FFF2-40B4-BE49-F238E27FC236}">
                <a16:creationId xmlns:a16="http://schemas.microsoft.com/office/drawing/2014/main" id="{CA2547D3-0C10-4999-AC54-9AB38782A882}"/>
              </a:ext>
            </a:extLst>
          </p:cNvPr>
          <p:cNvSpPr/>
          <p:nvPr/>
        </p:nvSpPr>
        <p:spPr>
          <a:xfrm>
            <a:off x="1367249" y="-147999"/>
            <a:ext cx="3960000" cy="3965231"/>
          </a:xfrm>
          <a:prstGeom prst="wedgeEllipseCallout">
            <a:avLst>
              <a:gd name="adj1" fmla="val -35534"/>
              <a:gd name="adj2" fmla="val 78382"/>
            </a:avLst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Si noti come la resistenza convettiva interna predomina sulle altre.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Questa è la causa della maggiore caduta di temperatura che si registra sull’interfaccia interna.</a:t>
            </a:r>
          </a:p>
        </p:txBody>
      </p:sp>
      <p:sp>
        <p:nvSpPr>
          <p:cNvPr id="239" name="Fumetto 3 168">
            <a:extLst>
              <a:ext uri="{FF2B5EF4-FFF2-40B4-BE49-F238E27FC236}">
                <a16:creationId xmlns:a16="http://schemas.microsoft.com/office/drawing/2014/main" id="{B93BBEBD-C26A-4E93-BCA0-26F0E635456E}"/>
              </a:ext>
            </a:extLst>
          </p:cNvPr>
          <p:cNvSpPr/>
          <p:nvPr/>
        </p:nvSpPr>
        <p:spPr>
          <a:xfrm>
            <a:off x="5146341" y="-881059"/>
            <a:ext cx="3455983" cy="3460548"/>
          </a:xfrm>
          <a:prstGeom prst="wedgeEllipseCallout">
            <a:avLst>
              <a:gd name="adj1" fmla="val -75086"/>
              <a:gd name="adj2" fmla="val 24498"/>
            </a:avLst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Infatti, a parità di flusso, essendo</a:t>
            </a:r>
          </a:p>
          <a:p>
            <a:pPr algn="ctr"/>
            <a:r>
              <a:rPr lang="it-IT" dirty="0">
                <a:solidFill>
                  <a:schemeClr val="bg1"/>
                </a:solidFill>
                <a:latin typeface="Symbol" panose="05050102010706020507" pitchFamily="18" charset="2"/>
              </a:rPr>
              <a:t>D</a:t>
            </a:r>
            <a:r>
              <a:rPr lang="it-IT" dirty="0">
                <a:solidFill>
                  <a:schemeClr val="bg1"/>
                </a:solidFill>
              </a:rPr>
              <a:t>T = Q R,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Leggo che più grande è R più marcato è </a:t>
            </a:r>
            <a:r>
              <a:rPr lang="it-IT" dirty="0">
                <a:solidFill>
                  <a:schemeClr val="bg1"/>
                </a:solidFill>
                <a:latin typeface="Symbol" panose="05050102010706020507" pitchFamily="18" charset="2"/>
              </a:rPr>
              <a:t>D</a:t>
            </a:r>
            <a:r>
              <a:rPr lang="it-IT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240" name="Fumetto 3 168">
            <a:extLst>
              <a:ext uri="{FF2B5EF4-FFF2-40B4-BE49-F238E27FC236}">
                <a16:creationId xmlns:a16="http://schemas.microsoft.com/office/drawing/2014/main" id="{776EFF05-7A79-4510-A15A-9567F556D7BC}"/>
              </a:ext>
            </a:extLst>
          </p:cNvPr>
          <p:cNvSpPr/>
          <p:nvPr/>
        </p:nvSpPr>
        <p:spPr>
          <a:xfrm>
            <a:off x="5146341" y="2511405"/>
            <a:ext cx="3455983" cy="3460548"/>
          </a:xfrm>
          <a:prstGeom prst="wedgeEllipseCallout">
            <a:avLst>
              <a:gd name="adj1" fmla="val -2784"/>
              <a:gd name="adj2" fmla="val -69162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Approfitto per segnalare anche che la resistenza termica si può quantitativamente interpretare come la caduta di temperatura che si manifesta allorché la potenza è 1 W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(R = </a:t>
            </a:r>
            <a:r>
              <a:rPr lang="it-IT" dirty="0">
                <a:solidFill>
                  <a:schemeClr val="bg1"/>
                </a:solidFill>
                <a:latin typeface="Symbol" panose="05050102010706020507" pitchFamily="18" charset="2"/>
              </a:rPr>
              <a:t>D</a:t>
            </a:r>
            <a:r>
              <a:rPr lang="it-IT" dirty="0">
                <a:solidFill>
                  <a:schemeClr val="bg1"/>
                </a:solidFill>
              </a:rPr>
              <a:t>T se Q. =1)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792351" y="1090775"/>
            <a:ext cx="23476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schemeClr val="bg1">
                    <a:lumMod val="65000"/>
                  </a:schemeClr>
                </a:solidFill>
                <a:latin typeface="+mj-lt"/>
                <a:cs typeface="Calibri" pitchFamily="34" charset="0"/>
              </a:rPr>
              <a:t>Le resistenze attraversate dallo stesso flusso si dicono disposte in serie. La resistenza globale contempla quella conduttiva e quelle di interfaccia di fluidi che la bagnano.</a:t>
            </a:r>
          </a:p>
        </p:txBody>
      </p:sp>
    </p:spTree>
    <p:extLst>
      <p:ext uri="{BB962C8B-B14F-4D97-AF65-F5344CB8AC3E}">
        <p14:creationId xmlns:p14="http://schemas.microsoft.com/office/powerpoint/2010/main" val="38600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/>
      <p:bldP spid="242" grpId="0"/>
      <p:bldP spid="243" grpId="0"/>
      <p:bldP spid="244" grpId="0"/>
      <p:bldP spid="245" grpId="0"/>
      <p:bldP spid="236" grpId="0" animBg="1"/>
      <p:bldP spid="237" grpId="0" animBg="1"/>
      <p:bldP spid="238" grpId="0" animBg="1"/>
      <p:bldP spid="228" grpId="0" animBg="1"/>
      <p:bldP spid="228" grpId="1" animBg="1"/>
      <p:bldP spid="239" grpId="0" animBg="1"/>
      <p:bldP spid="239" grpId="1" animBg="1"/>
      <p:bldP spid="240" grpId="0" animBg="1"/>
      <p:bldP spid="240" grpId="1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Oggetto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617940"/>
              </p:ext>
            </p:extLst>
          </p:nvPr>
        </p:nvGraphicFramePr>
        <p:xfrm>
          <a:off x="200024" y="1400175"/>
          <a:ext cx="190080" cy="30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3" imgW="126720" imgH="203040" progId="Equation.DSMT4">
                  <p:embed/>
                </p:oleObj>
              </mc:Choice>
              <mc:Fallback>
                <p:oleObj name="Equation" r:id="rId3" imgW="126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4" y="1400175"/>
                        <a:ext cx="190080" cy="30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ggetto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043596"/>
              </p:ext>
            </p:extLst>
          </p:nvPr>
        </p:nvGraphicFramePr>
        <p:xfrm>
          <a:off x="4230687" y="1398588"/>
          <a:ext cx="190080" cy="30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5" imgW="126720" imgH="203040" progId="Equation.DSMT4">
                  <p:embed/>
                </p:oleObj>
              </mc:Choice>
              <mc:Fallback>
                <p:oleObj name="Equation" r:id="rId5" imgW="126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7" y="1398588"/>
                        <a:ext cx="190080" cy="304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169"/>
          <p:cNvSpPr txBox="1">
            <a:spLocks noChangeArrowheads="1"/>
          </p:cNvSpPr>
          <p:nvPr/>
        </p:nvSpPr>
        <p:spPr bwMode="auto">
          <a:xfrm>
            <a:off x="1024088" y="1034638"/>
            <a:ext cx="368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</a:t>
            </a:r>
            <a:r>
              <a:rPr kumimoji="0" lang="it-IT" sz="1600" b="0" i="0" u="none" strike="noStrike" cap="none" normalizeH="0" baseline="-3000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hi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168"/>
          <p:cNvSpPr txBox="1">
            <a:spLocks noChangeArrowheads="1"/>
          </p:cNvSpPr>
          <p:nvPr/>
        </p:nvSpPr>
        <p:spPr bwMode="auto">
          <a:xfrm>
            <a:off x="2981475" y="1034638"/>
            <a:ext cx="368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err="1">
                <a:ln>
                  <a:noFill/>
                </a:ln>
                <a:solidFill>
                  <a:srgbClr val="0033C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</a:t>
            </a:r>
            <a:r>
              <a:rPr kumimoji="0" lang="it-IT" sz="1400" b="0" i="0" u="none" strike="noStrike" cap="none" normalizeH="0" baseline="-30000" dirty="0" err="1">
                <a:ln>
                  <a:noFill/>
                </a:ln>
                <a:solidFill>
                  <a:srgbClr val="0033C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he</a:t>
            </a:r>
            <a:endParaRPr kumimoji="0" lang="it-IT" sz="20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 Box 167"/>
          <p:cNvSpPr txBox="1">
            <a:spLocks noChangeArrowheads="1"/>
          </p:cNvSpPr>
          <p:nvPr/>
        </p:nvSpPr>
        <p:spPr bwMode="auto">
          <a:xfrm>
            <a:off x="1440013" y="1142584"/>
            <a:ext cx="407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it-IT" sz="1600" b="0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0</a:t>
            </a:r>
            <a:endParaRPr kumimoji="0" lang="it-IT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 Box 166"/>
          <p:cNvSpPr txBox="1">
            <a:spLocks noChangeArrowheads="1"/>
          </p:cNvSpPr>
          <p:nvPr/>
        </p:nvSpPr>
        <p:spPr bwMode="auto">
          <a:xfrm>
            <a:off x="2632225" y="1142584"/>
            <a:ext cx="35401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Ts</a:t>
            </a: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 Box 165"/>
          <p:cNvSpPr txBox="1">
            <a:spLocks noChangeArrowheads="1"/>
          </p:cNvSpPr>
          <p:nvPr/>
        </p:nvSpPr>
        <p:spPr bwMode="auto">
          <a:xfrm>
            <a:off x="636738" y="1142584"/>
            <a:ext cx="3540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it-IT" sz="1600" b="0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 Box 164"/>
          <p:cNvSpPr txBox="1">
            <a:spLocks noChangeArrowheads="1"/>
          </p:cNvSpPr>
          <p:nvPr/>
        </p:nvSpPr>
        <p:spPr bwMode="auto">
          <a:xfrm>
            <a:off x="3464075" y="1142584"/>
            <a:ext cx="35401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it-IT" sz="1600" b="0" i="0" u="none" strike="noStrike" cap="none" normalizeH="0" baseline="-30000" dirty="0">
                <a:ln>
                  <a:noFill/>
                </a:ln>
                <a:solidFill>
                  <a:srgbClr val="0033CC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</a:t>
            </a: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 Box 163"/>
          <p:cNvSpPr txBox="1">
            <a:spLocks noChangeArrowheads="1"/>
          </p:cNvSpPr>
          <p:nvPr/>
        </p:nvSpPr>
        <p:spPr bwMode="auto">
          <a:xfrm>
            <a:off x="2003575" y="1034638"/>
            <a:ext cx="3683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</a:t>
            </a:r>
            <a:r>
              <a:rPr kumimoji="0" lang="it-IT" sz="1600" b="0" i="0" u="none" strike="noStrike" cap="none" normalizeH="0" baseline="-3000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AutoShape 158"/>
          <p:cNvSpPr>
            <a:spLocks noChangeShapeType="1"/>
          </p:cNvSpPr>
          <p:nvPr/>
        </p:nvSpPr>
        <p:spPr bwMode="auto">
          <a:xfrm>
            <a:off x="400200" y="1523588"/>
            <a:ext cx="3000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1" name="AutoShape 157"/>
          <p:cNvSpPr>
            <a:spLocks noChangeShapeType="1"/>
          </p:cNvSpPr>
          <p:nvPr/>
        </p:nvSpPr>
        <p:spPr bwMode="auto">
          <a:xfrm>
            <a:off x="3787925" y="1518826"/>
            <a:ext cx="3000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02" name="Group 138"/>
          <p:cNvGrpSpPr>
            <a:grpSpLocks/>
          </p:cNvGrpSpPr>
          <p:nvPr/>
        </p:nvGrpSpPr>
        <p:grpSpPr bwMode="auto">
          <a:xfrm>
            <a:off x="1057425" y="1387063"/>
            <a:ext cx="354013" cy="258763"/>
            <a:chOff x="12645" y="3170"/>
            <a:chExt cx="5956" cy="2571"/>
          </a:xfrm>
        </p:grpSpPr>
        <p:grpSp>
          <p:nvGrpSpPr>
            <p:cNvPr id="103" name="Group 148"/>
            <p:cNvGrpSpPr>
              <a:grpSpLocks/>
            </p:cNvGrpSpPr>
            <p:nvPr/>
          </p:nvGrpSpPr>
          <p:grpSpPr bwMode="auto">
            <a:xfrm>
              <a:off x="12645" y="3170"/>
              <a:ext cx="2978" cy="2569"/>
              <a:chOff x="12645" y="3170"/>
              <a:chExt cx="2978" cy="2569"/>
            </a:xfrm>
          </p:grpSpPr>
          <p:grpSp>
            <p:nvGrpSpPr>
              <p:cNvPr id="113" name="Group 153"/>
              <p:cNvGrpSpPr>
                <a:grpSpLocks/>
              </p:cNvGrpSpPr>
              <p:nvPr/>
            </p:nvGrpSpPr>
            <p:grpSpPr bwMode="auto">
              <a:xfrm>
                <a:off x="12645" y="3170"/>
                <a:ext cx="1489" cy="2568"/>
                <a:chOff x="12645" y="3170"/>
                <a:chExt cx="1489" cy="2568"/>
              </a:xfrm>
            </p:grpSpPr>
            <p:sp>
              <p:nvSpPr>
                <p:cNvPr id="118" name="AutoShape 156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9" name="AutoShape 155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0" name="AutoShape 154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14" name="Group 149"/>
              <p:cNvGrpSpPr>
                <a:grpSpLocks/>
              </p:cNvGrpSpPr>
              <p:nvPr/>
            </p:nvGrpSpPr>
            <p:grpSpPr bwMode="auto">
              <a:xfrm>
                <a:off x="14134" y="3171"/>
                <a:ext cx="1489" cy="2568"/>
                <a:chOff x="12645" y="3170"/>
                <a:chExt cx="1489" cy="2568"/>
              </a:xfrm>
            </p:grpSpPr>
            <p:sp>
              <p:nvSpPr>
                <p:cNvPr id="115" name="AutoShape 152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6" name="AutoShape 151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7" name="AutoShape 150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04" name="Group 139"/>
            <p:cNvGrpSpPr>
              <a:grpSpLocks/>
            </p:cNvGrpSpPr>
            <p:nvPr/>
          </p:nvGrpSpPr>
          <p:grpSpPr bwMode="auto">
            <a:xfrm>
              <a:off x="15623" y="3172"/>
              <a:ext cx="2978" cy="2569"/>
              <a:chOff x="12645" y="3170"/>
              <a:chExt cx="2978" cy="2569"/>
            </a:xfrm>
          </p:grpSpPr>
          <p:grpSp>
            <p:nvGrpSpPr>
              <p:cNvPr id="105" name="Group 144"/>
              <p:cNvGrpSpPr>
                <a:grpSpLocks/>
              </p:cNvGrpSpPr>
              <p:nvPr/>
            </p:nvGrpSpPr>
            <p:grpSpPr bwMode="auto">
              <a:xfrm>
                <a:off x="12645" y="3170"/>
                <a:ext cx="1489" cy="2568"/>
                <a:chOff x="12645" y="3170"/>
                <a:chExt cx="1489" cy="2568"/>
              </a:xfrm>
            </p:grpSpPr>
            <p:sp>
              <p:nvSpPr>
                <p:cNvPr id="110" name="AutoShape 147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1" name="AutoShape 146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12" name="AutoShape 145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06" name="Group 140"/>
              <p:cNvGrpSpPr>
                <a:grpSpLocks/>
              </p:cNvGrpSpPr>
              <p:nvPr/>
            </p:nvGrpSpPr>
            <p:grpSpPr bwMode="auto">
              <a:xfrm>
                <a:off x="14134" y="3171"/>
                <a:ext cx="1489" cy="2568"/>
                <a:chOff x="12645" y="3170"/>
                <a:chExt cx="1489" cy="2568"/>
              </a:xfrm>
            </p:grpSpPr>
            <p:sp>
              <p:nvSpPr>
                <p:cNvPr id="107" name="AutoShape 143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08" name="AutoShape 142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09" name="AutoShape 141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121" name="Group 119"/>
          <p:cNvGrpSpPr>
            <a:grpSpLocks/>
          </p:cNvGrpSpPr>
          <p:nvPr/>
        </p:nvGrpSpPr>
        <p:grpSpPr bwMode="auto">
          <a:xfrm>
            <a:off x="2046438" y="1387063"/>
            <a:ext cx="354012" cy="258763"/>
            <a:chOff x="12645" y="3170"/>
            <a:chExt cx="5956" cy="2571"/>
          </a:xfrm>
        </p:grpSpPr>
        <p:grpSp>
          <p:nvGrpSpPr>
            <p:cNvPr id="122" name="Group 129"/>
            <p:cNvGrpSpPr>
              <a:grpSpLocks/>
            </p:cNvGrpSpPr>
            <p:nvPr/>
          </p:nvGrpSpPr>
          <p:grpSpPr bwMode="auto">
            <a:xfrm>
              <a:off x="12645" y="3170"/>
              <a:ext cx="2978" cy="2569"/>
              <a:chOff x="12645" y="3170"/>
              <a:chExt cx="2978" cy="2569"/>
            </a:xfrm>
          </p:grpSpPr>
          <p:grpSp>
            <p:nvGrpSpPr>
              <p:cNvPr id="132" name="Group 134"/>
              <p:cNvGrpSpPr>
                <a:grpSpLocks/>
              </p:cNvGrpSpPr>
              <p:nvPr/>
            </p:nvGrpSpPr>
            <p:grpSpPr bwMode="auto">
              <a:xfrm>
                <a:off x="12645" y="3170"/>
                <a:ext cx="1489" cy="2568"/>
                <a:chOff x="12645" y="3170"/>
                <a:chExt cx="1489" cy="2568"/>
              </a:xfrm>
            </p:grpSpPr>
            <p:sp>
              <p:nvSpPr>
                <p:cNvPr id="137" name="AutoShape 137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8" name="AutoShape 136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9" name="AutoShape 135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33" name="Group 130"/>
              <p:cNvGrpSpPr>
                <a:grpSpLocks/>
              </p:cNvGrpSpPr>
              <p:nvPr/>
            </p:nvGrpSpPr>
            <p:grpSpPr bwMode="auto">
              <a:xfrm>
                <a:off x="14134" y="3171"/>
                <a:ext cx="1489" cy="2568"/>
                <a:chOff x="12645" y="3170"/>
                <a:chExt cx="1489" cy="2568"/>
              </a:xfrm>
            </p:grpSpPr>
            <p:sp>
              <p:nvSpPr>
                <p:cNvPr id="134" name="AutoShape 133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5" name="AutoShape 132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6" name="AutoShape 131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23" name="Group 120"/>
            <p:cNvGrpSpPr>
              <a:grpSpLocks/>
            </p:cNvGrpSpPr>
            <p:nvPr/>
          </p:nvGrpSpPr>
          <p:grpSpPr bwMode="auto">
            <a:xfrm>
              <a:off x="15623" y="3172"/>
              <a:ext cx="2978" cy="2569"/>
              <a:chOff x="12645" y="3170"/>
              <a:chExt cx="2978" cy="2569"/>
            </a:xfrm>
          </p:grpSpPr>
          <p:grpSp>
            <p:nvGrpSpPr>
              <p:cNvPr id="124" name="Group 125"/>
              <p:cNvGrpSpPr>
                <a:grpSpLocks/>
              </p:cNvGrpSpPr>
              <p:nvPr/>
            </p:nvGrpSpPr>
            <p:grpSpPr bwMode="auto">
              <a:xfrm>
                <a:off x="12645" y="3170"/>
                <a:ext cx="1489" cy="2568"/>
                <a:chOff x="12645" y="3170"/>
                <a:chExt cx="1489" cy="2568"/>
              </a:xfrm>
            </p:grpSpPr>
            <p:sp>
              <p:nvSpPr>
                <p:cNvPr id="129" name="AutoShape 128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0" name="AutoShape 127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31" name="AutoShape 126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25" name="Group 121"/>
              <p:cNvGrpSpPr>
                <a:grpSpLocks/>
              </p:cNvGrpSpPr>
              <p:nvPr/>
            </p:nvGrpSpPr>
            <p:grpSpPr bwMode="auto">
              <a:xfrm>
                <a:off x="14134" y="3171"/>
                <a:ext cx="1489" cy="2568"/>
                <a:chOff x="12645" y="3170"/>
                <a:chExt cx="1489" cy="2568"/>
              </a:xfrm>
            </p:grpSpPr>
            <p:sp>
              <p:nvSpPr>
                <p:cNvPr id="126" name="AutoShape 124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7" name="AutoShape 123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28" name="AutoShape 122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140" name="Group 100"/>
          <p:cNvGrpSpPr>
            <a:grpSpLocks/>
          </p:cNvGrpSpPr>
          <p:nvPr/>
        </p:nvGrpSpPr>
        <p:grpSpPr bwMode="auto">
          <a:xfrm>
            <a:off x="2987825" y="1383888"/>
            <a:ext cx="354013" cy="258763"/>
            <a:chOff x="12645" y="3170"/>
            <a:chExt cx="5956" cy="2571"/>
          </a:xfrm>
        </p:grpSpPr>
        <p:grpSp>
          <p:nvGrpSpPr>
            <p:cNvPr id="141" name="Group 110"/>
            <p:cNvGrpSpPr>
              <a:grpSpLocks/>
            </p:cNvGrpSpPr>
            <p:nvPr/>
          </p:nvGrpSpPr>
          <p:grpSpPr bwMode="auto">
            <a:xfrm>
              <a:off x="12645" y="3170"/>
              <a:ext cx="2978" cy="2569"/>
              <a:chOff x="12645" y="3170"/>
              <a:chExt cx="2978" cy="2569"/>
            </a:xfrm>
          </p:grpSpPr>
          <p:grpSp>
            <p:nvGrpSpPr>
              <p:cNvPr id="151" name="Group 115"/>
              <p:cNvGrpSpPr>
                <a:grpSpLocks/>
              </p:cNvGrpSpPr>
              <p:nvPr/>
            </p:nvGrpSpPr>
            <p:grpSpPr bwMode="auto">
              <a:xfrm>
                <a:off x="12645" y="3170"/>
                <a:ext cx="1489" cy="2568"/>
                <a:chOff x="12645" y="3170"/>
                <a:chExt cx="1489" cy="2568"/>
              </a:xfrm>
            </p:grpSpPr>
            <p:sp>
              <p:nvSpPr>
                <p:cNvPr id="156" name="AutoShape 118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7" name="AutoShape 117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8" name="AutoShape 116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52" name="Group 111"/>
              <p:cNvGrpSpPr>
                <a:grpSpLocks/>
              </p:cNvGrpSpPr>
              <p:nvPr/>
            </p:nvGrpSpPr>
            <p:grpSpPr bwMode="auto">
              <a:xfrm>
                <a:off x="14134" y="3171"/>
                <a:ext cx="1489" cy="2568"/>
                <a:chOff x="12645" y="3170"/>
                <a:chExt cx="1489" cy="2568"/>
              </a:xfrm>
            </p:grpSpPr>
            <p:sp>
              <p:nvSpPr>
                <p:cNvPr id="153" name="AutoShape 114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4" name="AutoShape 113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5" name="AutoShape 112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42" name="Group 101"/>
            <p:cNvGrpSpPr>
              <a:grpSpLocks/>
            </p:cNvGrpSpPr>
            <p:nvPr/>
          </p:nvGrpSpPr>
          <p:grpSpPr bwMode="auto">
            <a:xfrm>
              <a:off x="15623" y="3172"/>
              <a:ext cx="2978" cy="2569"/>
              <a:chOff x="12645" y="3170"/>
              <a:chExt cx="2978" cy="2569"/>
            </a:xfrm>
          </p:grpSpPr>
          <p:grpSp>
            <p:nvGrpSpPr>
              <p:cNvPr id="143" name="Group 106"/>
              <p:cNvGrpSpPr>
                <a:grpSpLocks/>
              </p:cNvGrpSpPr>
              <p:nvPr/>
            </p:nvGrpSpPr>
            <p:grpSpPr bwMode="auto">
              <a:xfrm>
                <a:off x="12645" y="3170"/>
                <a:ext cx="1489" cy="2568"/>
                <a:chOff x="12645" y="3170"/>
                <a:chExt cx="1489" cy="2568"/>
              </a:xfrm>
            </p:grpSpPr>
            <p:sp>
              <p:nvSpPr>
                <p:cNvPr id="148" name="AutoShape 109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9" name="AutoShape 108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50" name="AutoShape 107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44" name="Group 102"/>
              <p:cNvGrpSpPr>
                <a:grpSpLocks/>
              </p:cNvGrpSpPr>
              <p:nvPr/>
            </p:nvGrpSpPr>
            <p:grpSpPr bwMode="auto">
              <a:xfrm>
                <a:off x="14134" y="3171"/>
                <a:ext cx="1489" cy="2568"/>
                <a:chOff x="12645" y="3170"/>
                <a:chExt cx="1489" cy="2568"/>
              </a:xfrm>
            </p:grpSpPr>
            <p:sp>
              <p:nvSpPr>
                <p:cNvPr id="145" name="AutoShape 105"/>
                <p:cNvSpPr>
                  <a:spLocks noChangeShapeType="1"/>
                </p:cNvSpPr>
                <p:nvPr/>
              </p:nvSpPr>
              <p:spPr bwMode="auto">
                <a:xfrm flipV="1">
                  <a:off x="12645" y="3170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6" name="AutoShape 104"/>
                <p:cNvSpPr>
                  <a:spLocks noChangeShapeType="1"/>
                </p:cNvSpPr>
                <p:nvPr/>
              </p:nvSpPr>
              <p:spPr bwMode="auto">
                <a:xfrm>
                  <a:off x="13012" y="3171"/>
                  <a:ext cx="762" cy="2567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47" name="AutoShape 103"/>
                <p:cNvSpPr>
                  <a:spLocks noChangeShapeType="1"/>
                </p:cNvSpPr>
                <p:nvPr/>
              </p:nvSpPr>
              <p:spPr bwMode="auto">
                <a:xfrm flipV="1">
                  <a:off x="13774" y="4448"/>
                  <a:ext cx="360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sp>
        <p:nvSpPr>
          <p:cNvPr id="159" name="AutoShape 99"/>
          <p:cNvSpPr>
            <a:spLocks noChangeShapeType="1"/>
          </p:cNvSpPr>
          <p:nvPr/>
        </p:nvSpPr>
        <p:spPr bwMode="auto">
          <a:xfrm>
            <a:off x="1409850" y="1512476"/>
            <a:ext cx="1651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0" name="AutoShape 98"/>
          <p:cNvSpPr>
            <a:spLocks noChangeShapeType="1"/>
          </p:cNvSpPr>
          <p:nvPr/>
        </p:nvSpPr>
        <p:spPr bwMode="auto">
          <a:xfrm>
            <a:off x="2400450" y="1515651"/>
            <a:ext cx="3651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1" name="AutoShape 97"/>
          <p:cNvSpPr>
            <a:spLocks noChangeShapeType="1"/>
          </p:cNvSpPr>
          <p:nvPr/>
        </p:nvSpPr>
        <p:spPr bwMode="auto">
          <a:xfrm>
            <a:off x="793900" y="1520413"/>
            <a:ext cx="258763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2" name="AutoShape 96"/>
          <p:cNvSpPr>
            <a:spLocks noChangeShapeType="1"/>
          </p:cNvSpPr>
          <p:nvPr/>
        </p:nvSpPr>
        <p:spPr bwMode="auto">
          <a:xfrm>
            <a:off x="3348188" y="1512476"/>
            <a:ext cx="258762" cy="0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" name="AutoShape 95"/>
          <p:cNvSpPr>
            <a:spLocks noChangeArrowheads="1"/>
          </p:cNvSpPr>
          <p:nvPr/>
        </p:nvSpPr>
        <p:spPr bwMode="auto">
          <a:xfrm>
            <a:off x="766913" y="1472788"/>
            <a:ext cx="90487" cy="9048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4" name="AutoShape 94"/>
          <p:cNvSpPr>
            <a:spLocks noChangeArrowheads="1"/>
          </p:cNvSpPr>
          <p:nvPr/>
        </p:nvSpPr>
        <p:spPr bwMode="auto">
          <a:xfrm>
            <a:off x="1579713" y="1477551"/>
            <a:ext cx="90487" cy="90487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5" name="AutoShape 93"/>
          <p:cNvSpPr>
            <a:spLocks noChangeArrowheads="1"/>
          </p:cNvSpPr>
          <p:nvPr/>
        </p:nvSpPr>
        <p:spPr bwMode="auto">
          <a:xfrm>
            <a:off x="2765575" y="1468026"/>
            <a:ext cx="90488" cy="90487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6" name="AutoShape 92"/>
          <p:cNvSpPr>
            <a:spLocks noChangeArrowheads="1"/>
          </p:cNvSpPr>
          <p:nvPr/>
        </p:nvSpPr>
        <p:spPr bwMode="auto">
          <a:xfrm>
            <a:off x="3606950" y="1466438"/>
            <a:ext cx="90488" cy="9048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7" name="AutoShape 91"/>
          <p:cNvSpPr>
            <a:spLocks noChangeShapeType="1"/>
          </p:cNvSpPr>
          <p:nvPr/>
        </p:nvSpPr>
        <p:spPr bwMode="auto">
          <a:xfrm>
            <a:off x="1670200" y="1520413"/>
            <a:ext cx="3778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8" name="AutoShape 90"/>
          <p:cNvSpPr>
            <a:spLocks noChangeShapeType="1"/>
          </p:cNvSpPr>
          <p:nvPr/>
        </p:nvSpPr>
        <p:spPr bwMode="auto">
          <a:xfrm>
            <a:off x="2856063" y="1512476"/>
            <a:ext cx="125412" cy="0"/>
          </a:xfrm>
          <a:prstGeom prst="straightConnector1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9" name="Rectangle 179"/>
          <p:cNvSpPr>
            <a:spLocks noChangeArrowheads="1"/>
          </p:cNvSpPr>
          <p:nvPr/>
        </p:nvSpPr>
        <p:spPr bwMode="auto">
          <a:xfrm>
            <a:off x="4356250" y="1263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0" name="Rectangle 187"/>
          <p:cNvSpPr>
            <a:spLocks noChangeArrowheads="1"/>
          </p:cNvSpPr>
          <p:nvPr/>
        </p:nvSpPr>
        <p:spPr bwMode="auto">
          <a:xfrm>
            <a:off x="4356250" y="15680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1" name="Arco 170"/>
          <p:cNvSpPr/>
          <p:nvPr/>
        </p:nvSpPr>
        <p:spPr>
          <a:xfrm>
            <a:off x="2778991" y="1465558"/>
            <a:ext cx="90000" cy="90000"/>
          </a:xfrm>
          <a:prstGeom prst="arc">
            <a:avLst>
              <a:gd name="adj1" fmla="val 16200000"/>
              <a:gd name="adj2" fmla="val 5459720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73" name="Oggetto 1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020980"/>
              </p:ext>
            </p:extLst>
          </p:nvPr>
        </p:nvGraphicFramePr>
        <p:xfrm>
          <a:off x="415924" y="2089149"/>
          <a:ext cx="1695060" cy="64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7" imgW="1130040" imgH="431640" progId="Equation.DSMT4">
                  <p:embed/>
                </p:oleObj>
              </mc:Choice>
              <mc:Fallback>
                <p:oleObj name="Equation" r:id="rId7" imgW="1130040" imgH="431640" progId="Equation.DSMT4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4" y="2089149"/>
                        <a:ext cx="1695060" cy="64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ggetto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140784"/>
              </p:ext>
            </p:extLst>
          </p:nvPr>
        </p:nvGraphicFramePr>
        <p:xfrm>
          <a:off x="2058988" y="2065338"/>
          <a:ext cx="213354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9" imgW="1422360" imgH="393480" progId="Equation.DSMT4">
                  <p:embed/>
                </p:oleObj>
              </mc:Choice>
              <mc:Fallback>
                <p:oleObj name="Equation" r:id="rId9" imgW="1422360" imgH="393480" progId="Equation.DSMT4">
                  <p:embed/>
                  <p:pic>
                    <p:nvPicPr>
                      <p:cNvPr id="0" name="Oggetto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2065338"/>
                        <a:ext cx="2133540" cy="590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" name="Oggetto 1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083030"/>
              </p:ext>
            </p:extLst>
          </p:nvPr>
        </p:nvGraphicFramePr>
        <p:xfrm>
          <a:off x="4135438" y="2065338"/>
          <a:ext cx="230472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11" imgW="1536480" imgH="393480" progId="Equation.DSMT4">
                  <p:embed/>
                </p:oleObj>
              </mc:Choice>
              <mc:Fallback>
                <p:oleObj name="Equation" r:id="rId11" imgW="1536480" imgH="393480" progId="Equation.DSMT4">
                  <p:embed/>
                  <p:pic>
                    <p:nvPicPr>
                      <p:cNvPr id="0" name="Oggetto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8" y="2065338"/>
                        <a:ext cx="2304720" cy="590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" name="Oggetto 1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13999"/>
              </p:ext>
            </p:extLst>
          </p:nvPr>
        </p:nvGraphicFramePr>
        <p:xfrm>
          <a:off x="8245474" y="2043113"/>
          <a:ext cx="179064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13" imgW="1193760" imgH="393480" progId="Equation.DSMT4">
                  <p:embed/>
                </p:oleObj>
              </mc:Choice>
              <mc:Fallback>
                <p:oleObj name="Equation" r:id="rId13" imgW="1193760" imgH="393480" progId="Equation.DSMT4">
                  <p:embed/>
                  <p:pic>
                    <p:nvPicPr>
                      <p:cNvPr id="0" name="Oggetto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5474" y="2043113"/>
                        <a:ext cx="1790640" cy="590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" name="Oggetto 1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55467"/>
              </p:ext>
            </p:extLst>
          </p:nvPr>
        </p:nvGraphicFramePr>
        <p:xfrm>
          <a:off x="325437" y="3117849"/>
          <a:ext cx="4495500" cy="64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15" imgW="2997000" imgH="431640" progId="Equation.DSMT4">
                  <p:embed/>
                </p:oleObj>
              </mc:Choice>
              <mc:Fallback>
                <p:oleObj name="Equation" r:id="rId15" imgW="2997000" imgH="431640" progId="Equation.DSMT4">
                  <p:embed/>
                  <p:pic>
                    <p:nvPicPr>
                      <p:cNvPr id="0" name="Oggetto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117849"/>
                        <a:ext cx="4495500" cy="64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" name="Oggetto 1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631416"/>
              </p:ext>
            </p:extLst>
          </p:nvPr>
        </p:nvGraphicFramePr>
        <p:xfrm>
          <a:off x="262573" y="3942417"/>
          <a:ext cx="295272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17" imgW="1968480" imgH="228600" progId="Equation.DSMT4">
                  <p:embed/>
                </p:oleObj>
              </mc:Choice>
              <mc:Fallback>
                <p:oleObj name="Equation" r:id="rId17" imgW="1968480" imgH="228600" progId="Equation.DSMT4">
                  <p:embed/>
                  <p:pic>
                    <p:nvPicPr>
                      <p:cNvPr id="0" name="Oggetto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3" y="3942417"/>
                        <a:ext cx="295272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219720"/>
              </p:ext>
            </p:extLst>
          </p:nvPr>
        </p:nvGraphicFramePr>
        <p:xfrm>
          <a:off x="6434138" y="2184400"/>
          <a:ext cx="18095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19" imgW="1206360" imgH="228600" progId="Equation.DSMT4">
                  <p:embed/>
                </p:oleObj>
              </mc:Choice>
              <mc:Fallback>
                <p:oleObj name="Equation" r:id="rId19" imgW="1206360" imgH="228600" progId="Equation.DSMT4">
                  <p:embed/>
                  <p:pic>
                    <p:nvPicPr>
                      <p:cNvPr id="0" name="Oggetto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2184400"/>
                        <a:ext cx="180954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5" name="Gruppo 167">
            <a:extLst>
              <a:ext uri="{FF2B5EF4-FFF2-40B4-BE49-F238E27FC236}">
                <a16:creationId xmlns:a16="http://schemas.microsoft.com/office/drawing/2014/main" id="{32483CAE-6D55-44A7-879A-095933AF7C37}"/>
              </a:ext>
            </a:extLst>
          </p:cNvPr>
          <p:cNvGrpSpPr/>
          <p:nvPr/>
        </p:nvGrpSpPr>
        <p:grpSpPr>
          <a:xfrm>
            <a:off x="10969178" y="3117850"/>
            <a:ext cx="780867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D58C6468-338B-49E0-914C-172CC2F4299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795EC3CC-949E-48FB-A4F2-337DF430F87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FC1BEA23-8C5E-4D61-81E5-BF08C0854AA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9FE3AA7E-F7BC-458E-9841-F3C105A4636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E6252A50-235F-40B6-A038-A65DD4D6463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29E7A393-64AD-40C7-9130-4018F74C0C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</p:grpSp>
      <p:sp>
        <p:nvSpPr>
          <p:cNvPr id="186" name="Fumetto 3 168">
            <a:extLst>
              <a:ext uri="{FF2B5EF4-FFF2-40B4-BE49-F238E27FC236}">
                <a16:creationId xmlns:a16="http://schemas.microsoft.com/office/drawing/2014/main" id="{78754FEC-80F8-4B49-8934-3B7596FF34B1}"/>
              </a:ext>
            </a:extLst>
          </p:cNvPr>
          <p:cNvSpPr/>
          <p:nvPr/>
        </p:nvSpPr>
        <p:spPr>
          <a:xfrm>
            <a:off x="9542503" y="-454438"/>
            <a:ext cx="2853350" cy="2857119"/>
          </a:xfrm>
          <a:prstGeom prst="wedgeEllipseCallout">
            <a:avLst>
              <a:gd name="adj1" fmla="val 12535"/>
              <a:gd name="adj2" fmla="val 8011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Similmente, si procede ad individuare opportuni sub-circuiti per l’interfaccia ad </a:t>
            </a:r>
          </a:p>
          <a:p>
            <a:pPr algn="ctr"/>
            <a:r>
              <a:rPr lang="it-IT" i="1" dirty="0">
                <a:solidFill>
                  <a:schemeClr val="bg1"/>
                </a:solidFill>
              </a:rPr>
              <a:t>x</a:t>
            </a:r>
            <a:r>
              <a:rPr lang="it-IT" dirty="0">
                <a:solidFill>
                  <a:schemeClr val="bg1"/>
                </a:solidFill>
              </a:rPr>
              <a:t> = s.</a:t>
            </a:r>
          </a:p>
        </p:txBody>
      </p:sp>
      <p:sp>
        <p:nvSpPr>
          <p:cNvPr id="187" name="Titolo 2">
            <a:extLst>
              <a:ext uri="{FF2B5EF4-FFF2-40B4-BE49-F238E27FC236}">
                <a16:creationId xmlns:a16="http://schemas.microsoft.com/office/drawing/2014/main" id="{7FAB27F5-63CD-4AF5-81CF-0816BB3FDAA7}"/>
              </a:ext>
            </a:extLst>
          </p:cNvPr>
          <p:cNvSpPr txBox="1">
            <a:spLocks/>
          </p:cNvSpPr>
          <p:nvPr/>
        </p:nvSpPr>
        <p:spPr>
          <a:xfrm>
            <a:off x="231366" y="-61421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>
                <a:solidFill>
                  <a:schemeClr val="bg1"/>
                </a:solidFill>
              </a:rPr>
              <a:t>Lastra piana stazionaria 1D</a:t>
            </a:r>
          </a:p>
          <a:p>
            <a:r>
              <a:rPr lang="it-IT" sz="2400" b="0" i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n°2</a:t>
            </a: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FE28D875-80A0-4000-8B65-4C4341D00446}"/>
              </a:ext>
            </a:extLst>
          </p:cNvPr>
          <p:cNvSpPr txBox="1"/>
          <p:nvPr/>
        </p:nvSpPr>
        <p:spPr>
          <a:xfrm>
            <a:off x="216549" y="5743409"/>
            <a:ext cx="11670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Commento: piccole differenze nel risultato rispetto al metodo canonico sono ascrivibili agli arrotondamenti e non hanno alcuna rilevanza sul piano fisico (circa 1W su 200 =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0,5%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636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/>
    </p:bldLst>
  </p:timing>
</p:sld>
</file>

<file path=ppt/theme/theme1.xml><?xml version="1.0" encoding="utf-8"?>
<a:theme xmlns:a="http://schemas.openxmlformats.org/drawingml/2006/main" name="Welcome to PowerPoint_TP102923943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AF3C2725-E792-40C4-98FD-562AC06C582F}" vid="{94A984C3-3099-431C-9D91-059FD31E71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51E9DC2B1B8F42A2FD7A22D9E10DE9" ma:contentTypeVersion="0" ma:contentTypeDescription="Creare un nuovo documento." ma:contentTypeScope="" ma:versionID="d6277e05c518a7f32fc8858d409c208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4C08CD-D99E-4720-8788-F78DDAB835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6F17B5-DDF7-46B4-A5CB-71445B59C065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DD90EDD-2670-4458-98EF-274E309570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763</Words>
  <Application>Microsoft Office PowerPoint</Application>
  <PresentationFormat>Widescreen</PresentationFormat>
  <Paragraphs>130</Paragraphs>
  <Slides>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</vt:lpstr>
      <vt:lpstr>Cambria Math</vt:lpstr>
      <vt:lpstr>Gill Sans MT</vt:lpstr>
      <vt:lpstr>Symbol</vt:lpstr>
      <vt:lpstr>Times New Roman</vt:lpstr>
      <vt:lpstr>Welcome to PowerPoint_TP102923943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2014-10-15T17:58:38Z</dcterms:created>
  <dcterms:modified xsi:type="dcterms:W3CDTF">2021-04-10T10:45:36Z</dcterms:modified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0x010100E151E9DC2B1B8F42A2FD7A22D9E10DE9</vt:lpwstr>
  </property>
</Properties>
</file>