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4" r:id="rId5"/>
  </p:sldMasterIdLst>
  <p:notesMasterIdLst>
    <p:notesMasterId r:id="rId30"/>
  </p:notesMasterIdLst>
  <p:handoutMasterIdLst>
    <p:handoutMasterId r:id="rId31"/>
  </p:handoutMasterIdLst>
  <p:sldIdLst>
    <p:sldId id="354" r:id="rId6"/>
    <p:sldId id="345" r:id="rId7"/>
    <p:sldId id="355" r:id="rId8"/>
    <p:sldId id="367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8" r:id="rId21"/>
    <p:sldId id="369" r:id="rId22"/>
    <p:sldId id="370" r:id="rId23"/>
    <p:sldId id="371" r:id="rId24"/>
    <p:sldId id="372" r:id="rId25"/>
    <p:sldId id="374" r:id="rId26"/>
    <p:sldId id="375" r:id="rId27"/>
    <p:sldId id="373" r:id="rId28"/>
    <p:sldId id="3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FbJwjRyAV5u7yOQarMQag==" hashData="fpY3Au8hy808XFxPsRaGHzZs+tQkruuK6kRFHxgU6FXPjfYjWK/MWX6ApzGKTum6xAIDTSrr51yfmPAVccRz2g=="/>
  <p:extLst>
    <p:ext uri="{521415D9-36F7-43E2-AB2F-B90AF26B5E84}">
      <p14:sectionLst xmlns:p14="http://schemas.microsoft.com/office/powerpoint/2010/main">
        <p14:section name="lo scenario attuale" id="{B9B51309-D148-4332-87C2-07BE32FBCA3B}">
          <p14:sldIdLst>
            <p14:sldId id="354"/>
            <p14:sldId id="345"/>
            <p14:sldId id="355"/>
            <p14:sldId id="367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8"/>
            <p14:sldId id="369"/>
            <p14:sldId id="370"/>
            <p14:sldId id="371"/>
            <p14:sldId id="372"/>
            <p14:sldId id="374"/>
            <p14:sldId id="375"/>
            <p14:sldId id="373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ore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00"/>
    <a:srgbClr val="C55A11"/>
    <a:srgbClr val="FF0066"/>
    <a:srgbClr val="FF6600"/>
    <a:srgbClr val="DD462F"/>
    <a:srgbClr val="E07720"/>
    <a:srgbClr val="C89800"/>
    <a:srgbClr val="BF9E13"/>
    <a:srgbClr val="86A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2015" autoAdjust="0"/>
  </p:normalViewPr>
  <p:slideViewPr>
    <p:cSldViewPr snapToGrid="0">
      <p:cViewPr>
        <p:scale>
          <a:sx n="70" d="100"/>
          <a:sy n="70" d="100"/>
        </p:scale>
        <p:origin x="1027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8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Calore proveniente</a:t>
            </a:r>
            <a:r>
              <a:rPr lang="it-IT" baseline="0" dirty="0" smtClean="0"/>
              <a:t> dal sole</a:t>
            </a:r>
            <a:endParaRPr lang="it-I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calore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Foglio1!$A$2:$A$3</c:f>
              <c:strCache>
                <c:ptCount val="2"/>
                <c:pt idx="0">
                  <c:v>ARIA</c:v>
                </c:pt>
                <c:pt idx="1">
                  <c:v>ACQUA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5-4D7E-BB04-50B9C70BFE9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FF7A-B264-4A92-A92B-0F40D4B30006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647D-13B0-4A74-A026-2E81A6225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30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o15.officeredir.microsoft.com/r/rlid2013GettingStartedCntrPPT?clid=1040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77886-8E37-4D4E-98BF-4BB472F1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E1F1C3-216F-4933-9EB2-748E96460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E5E781-F99F-4611-A0FC-7BB7CA8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A72D5C-75B9-4D5B-A180-50868EF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188698-5F3F-40D8-BE87-BE28E6B1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04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A94C1-1755-4674-82DC-69D564E9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7ED66B-6BF6-4D66-B433-B8FADEEC8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A1656D-57E4-42CE-BC1C-C6578301E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1BEE46-32B8-48E8-A300-BBD35A2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9BB3B9-C82C-4F5D-9FDE-E2A998AA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732485-1F79-45CD-8ABC-EDB372D5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3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5DD49-F3A7-4684-8802-913D56F5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899E4-148E-4910-BEC4-1E36EA7B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BA6170-62F4-4182-93C8-E8C294B18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A94F77-17D7-42E9-9C36-08F4174E3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DA9054-BF12-499F-B708-30E5DCFAC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68EFE8-0B7C-4994-9E37-2248124D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80C614-77E0-4C6B-AEC7-CE1ACDB0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C151D5-92C7-4E21-8715-51C5EE58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23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9421C-03B2-4EDE-812C-D4208DCF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A09F7B-FC91-43E8-8B53-A0A0D0A0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6473AA-E45C-4A12-96E7-C3EA2548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6B3A2F-4EE3-469B-9982-D91A9933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3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E0918C-9396-424A-BC4F-E92F4E01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7EA3C1-4BBA-4527-A06A-A3125C10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54A970-801B-491E-98CA-FD7EF1AC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79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A7A63-4C17-4519-95E0-874DD50A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79360A-955F-4DC7-9955-1DAC20DD6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C09E0D-AC61-4300-A6B1-4C86CC177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C2C7DD-FE55-4242-9479-F397AB13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7649E1-6232-4625-83D8-3DB9A1BB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A67FB6-FDA4-4BD4-9A0F-2E21B372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0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347C9-3284-4A58-AE0B-A66A17F3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2D317C-70DE-4BB3-9D7B-5E1C0A81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580F5E-4336-418C-B4FC-4A31DCEA3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86557B-066C-4BE4-9A0B-C4E9101B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F67167-5CFB-4FFF-AB8B-6A9F5C57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060622-4AC2-405E-899B-FEA7F539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0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45570-7EA7-437F-9DD9-F03EFE05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7DFF53-A7E0-4BFE-AF02-9D907BB29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4D83FA-0053-480B-940B-B0307BF7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D41308-1E6B-44D8-AF5E-DFA10C2F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C52EC-E78A-403C-A951-CCEF846E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18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8E2944-1B56-43C3-A57F-BC805ADBF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C8D9EC-AB68-471F-9BC2-B1BD9B97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7153BB-DAD6-4614-AC64-B79216F0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1A925-5DBA-4E71-8CC3-3AF4ED57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1469DE-D1B9-4850-894D-11F51513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22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cxnSp>
        <p:nvCxnSpPr>
          <p:cNvPr id="8" name="Connettore 1 11">
            <a:extLst>
              <a:ext uri="{FF2B5EF4-FFF2-40B4-BE49-F238E27FC236}">
                <a16:creationId xmlns:a16="http://schemas.microsoft.com/office/drawing/2014/main" id="{FB825907-4747-438C-BDA6-3BC013FBC56E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2792B98E-3082-4EAD-A28A-94CA3AEDAB8D}"/>
              </a:ext>
            </a:extLst>
          </p:cNvPr>
          <p:cNvSpPr/>
          <p:nvPr userDrawn="1"/>
        </p:nvSpPr>
        <p:spPr>
          <a:xfrm>
            <a:off x="8939023" y="6377844"/>
            <a:ext cx="3241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 / </a:t>
            </a:r>
            <a:r>
              <a:rPr kumimoji="0" lang="it-IT" altLang="it-IT" sz="1200" b="0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Carmela CONCILIO</a:t>
            </a:r>
            <a:endParaRPr kumimoji="0" lang="it-IT" altLang="it-IT" sz="1200" b="0" i="0" u="none" strike="noStrike" kern="1200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3200ED5-C272-4EF3-AA2D-BD4C31442B12}"/>
              </a:ext>
            </a:extLst>
          </p:cNvPr>
          <p:cNvSpPr/>
          <p:nvPr userDrawn="1"/>
        </p:nvSpPr>
        <p:spPr>
          <a:xfrm>
            <a:off x="5377" y="6377844"/>
            <a:ext cx="59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ES. 04 </a:t>
            </a:r>
            <a:endParaRPr kumimoji="0" lang="it-IT" altLang="it-IT" sz="1200" b="0" i="0" u="none" strike="noStrike" kern="1200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735A660-F26F-4220-9560-400A267637B4}"/>
              </a:ext>
            </a:extLst>
          </p:cNvPr>
          <p:cNvSpPr/>
          <p:nvPr userDrawn="1"/>
        </p:nvSpPr>
        <p:spPr>
          <a:xfrm>
            <a:off x="4610633" y="6377843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</a:t>
            </a: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DI </a:t>
            </a:r>
            <a:r>
              <a:rPr kumimoji="0" lang="it-IT" altLang="it-IT" sz="1200" b="0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TC</a:t>
            </a:r>
            <a:endParaRPr kumimoji="0" lang="it-IT" altLang="it-IT" sz="1200" b="0" i="0" u="none" strike="noStrike" kern="1200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AD136DC-4449-45FA-A0A4-EEE64073003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9854B8-F348-4243-B1F1-0044478C1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530" y="-56412"/>
            <a:ext cx="2355705" cy="10691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6162E8-BC2B-45E0-8A45-6EECA60BEE98}"/>
              </a:ext>
            </a:extLst>
          </p:cNvPr>
          <p:cNvSpPr txBox="1"/>
          <p:nvPr userDrawn="1"/>
        </p:nvSpPr>
        <p:spPr>
          <a:xfrm>
            <a:off x="11255671" y="-51276"/>
            <a:ext cx="924560" cy="36933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  <a:tileRect/>
          </a:gradFill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fld id="{41DE471F-1DB3-4D6A-8C7E-9F7607CE2976}" type="slidenum">
              <a:rPr lang="it-IT" smtClean="0">
                <a:solidFill>
                  <a:schemeClr val="bg1"/>
                </a:solidFill>
              </a:rPr>
              <a:pPr algn="ctr"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181" y="2194849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egnaposto testo 2">
            <a:hlinkClick r:id="rId2" tooltip="Ulteriori informazioni"/>
          </p:cNvPr>
          <p:cNvSpPr txBox="1">
            <a:spLocks/>
          </p:cNvSpPr>
          <p:nvPr userDrawn="1"/>
        </p:nvSpPr>
        <p:spPr>
          <a:xfrm>
            <a:off x="4506012" y="6251799"/>
            <a:ext cx="7685987" cy="370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None/>
            </a:pPr>
            <a:r>
              <a:rPr lang="it-IT" sz="1200" i="0" noProof="1">
                <a:solidFill>
                  <a:schemeClr val="bg1">
                    <a:lumMod val="50000"/>
                  </a:schemeClr>
                </a:solidFill>
              </a:rPr>
              <a:t>CORSO PER ENERGY MANAGER</a:t>
            </a:r>
            <a:r>
              <a:rPr lang="it-IT" sz="1200" noProof="1">
                <a:solidFill>
                  <a:schemeClr val="accent1"/>
                </a:solidFill>
              </a:rPr>
              <a:t>			</a:t>
            </a:r>
            <a:r>
              <a:rPr lang="it-IT" sz="1200" noProof="1">
                <a:solidFill>
                  <a:schemeClr val="accent1">
                    <a:lumMod val="40000"/>
                    <a:lumOff val="60000"/>
                  </a:schemeClr>
                </a:solidFill>
              </a:rPr>
              <a:t>Gennaro CUCCURULLO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0" y="6251799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0"/>
            <a:ext cx="45060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151088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cxnSp>
        <p:nvCxnSpPr>
          <p:cNvPr id="15" name="Connettore 1 11">
            <a:extLst>
              <a:ext uri="{FF2B5EF4-FFF2-40B4-BE49-F238E27FC236}">
                <a16:creationId xmlns:a16="http://schemas.microsoft.com/office/drawing/2014/main" id="{48BE110D-FDA9-4650-BDAC-4C259D0D1BC5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F57017C5-37BD-401C-84B8-AB98489BFFA2}"/>
              </a:ext>
            </a:extLst>
          </p:cNvPr>
          <p:cNvSpPr/>
          <p:nvPr userDrawn="1"/>
        </p:nvSpPr>
        <p:spPr>
          <a:xfrm>
            <a:off x="9696231" y="6377844"/>
            <a:ext cx="2484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5A61FEF-FB3A-472C-B17A-88012F054A90}"/>
              </a:ext>
            </a:extLst>
          </p:cNvPr>
          <p:cNvSpPr/>
          <p:nvPr userDrawn="1"/>
        </p:nvSpPr>
        <p:spPr>
          <a:xfrm>
            <a:off x="5377" y="6377844"/>
            <a:ext cx="2892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Centro direzionale Saccone, xx luglio 2019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D4FB911-14A3-4EC5-8AB7-C4077A00843F}"/>
              </a:ext>
            </a:extLst>
          </p:cNvPr>
          <p:cNvSpPr/>
          <p:nvPr userDrawn="1"/>
        </p:nvSpPr>
        <p:spPr>
          <a:xfrm>
            <a:off x="4788777" y="6377843"/>
            <a:ext cx="2385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PER ENERGY MANAGER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6006347-C9A9-4D02-B589-B6D83951726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0" name="Picture 2" descr="EGEEM_no_baseline-02">
            <a:extLst>
              <a:ext uri="{FF2B5EF4-FFF2-40B4-BE49-F238E27FC236}">
                <a16:creationId xmlns:a16="http://schemas.microsoft.com/office/drawing/2014/main" id="{DCDB3369-57EE-45BF-8F8A-A84F987DDE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29587" r="54059" b="27574"/>
          <a:stretch/>
        </p:blipFill>
        <p:spPr bwMode="auto">
          <a:xfrm>
            <a:off x="11353800" y="276036"/>
            <a:ext cx="710914" cy="7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2D2D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554B0-BDE3-4837-A724-8C92FB98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4E094F-9D74-4A87-9AD3-B620BE9E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537307-B25A-461B-BDCC-540514AA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38024D-90CE-48B2-A644-3CB07EBC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D11810F2-3931-47DE-8FEC-39758FB88199}"/>
              </a:ext>
            </a:extLst>
          </p:cNvPr>
          <p:cNvGrpSpPr/>
          <p:nvPr userDrawn="1"/>
        </p:nvGrpSpPr>
        <p:grpSpPr>
          <a:xfrm>
            <a:off x="206" y="1"/>
            <a:ext cx="12184750" cy="1251632"/>
            <a:chOff x="206" y="1"/>
            <a:chExt cx="12184750" cy="125163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1508954B-E166-45DC-B52D-318058040B8D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B46FC76D-6BCC-4DAD-AD7E-2F6EC4493E21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1BE3CC5C-F585-4334-ABBB-497D56FB871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9366B4DD-9C23-416C-B5A2-9242D1E2AFF9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CC1BD9A1-5979-43D5-A0DD-AD63AA8FA123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39D2476B-D23C-4EC4-A32E-A7A32AF61252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574C4E4A-CABF-4942-BAA6-D02A6F3AA1E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49D63911-3BC2-4AD6-961B-D079D29B4273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3CC300D4-C8AD-4B75-8292-4F34F76D916E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15DC9BD4-51C7-4E8C-8894-3CDC565A662C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1C45222D-F5E2-4BFC-9F27-26E6AC068D7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E0BB17AA-6D92-4431-85A3-3861EEE927FA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12816A9C-8D92-4561-A222-0C1B801D9078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10F4B14E-A20A-4CC5-A708-94D975355D1D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52FA3B3D-C1FE-4C8D-90E8-8215FF1D78B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0A70293A-874D-4489-8048-9DC7EAF4194E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4AD65A78-CE65-49DE-9AD7-6F8978A2958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57D1FE50-B2CF-430C-AEB9-A8A4A944410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4B46FFC1-EA53-4B70-91E7-C04C14ACBC1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9436B177-806D-4263-B3B9-9C86DE94179F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097236D0-7562-4E25-BF95-E30BB6BC42CC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EF254EDB-117B-4639-A38B-3F1E1923FEF6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114BC7D0-2A10-4775-88EA-CD248E15D60C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8123A1F3-218A-4E8C-8EEA-460A3AF04D95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0F838469-D4D1-4259-B418-CD3062028C71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188A355D-C3DA-4E6C-B272-576BEE9A4A1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045FF6A5-1164-4CC8-9643-30C95BBB038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4BD80A0A-8F78-41AF-BAAA-E659E655F97D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AC425BF4-43C8-4578-A906-44CE12EB80FA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8402A916-675D-43EA-A3D4-8F8E74CB0AFD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9E4BF8D5-8F8D-4867-A7C5-2D93A24EFDBF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50FF7FF0-7648-444B-8D0E-AE4E4C23486E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A04FB52F-3D63-401E-B22A-7E541CEAF08F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0BCD74C7-02F8-4167-BE71-C3D4E27CF267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74679CF5-D864-46C3-8793-1D9C6724F4B9}"/>
              </a:ext>
            </a:extLst>
          </p:cNvPr>
          <p:cNvGrpSpPr/>
          <p:nvPr userDrawn="1"/>
        </p:nvGrpSpPr>
        <p:grpSpPr>
          <a:xfrm>
            <a:off x="206" y="1194817"/>
            <a:ext cx="12184750" cy="1251632"/>
            <a:chOff x="206" y="1"/>
            <a:chExt cx="12184750" cy="1251632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3A0CE5AB-A72F-4AF1-8EB2-BD78126DEE75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77" name="Connettore diritto 76">
                <a:extLst>
                  <a:ext uri="{FF2B5EF4-FFF2-40B4-BE49-F238E27FC236}">
                    <a16:creationId xmlns:a16="http://schemas.microsoft.com/office/drawing/2014/main" id="{D654507B-C0EC-43A5-88F7-41EDE95B3079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diritto 77">
                <a:extLst>
                  <a:ext uri="{FF2B5EF4-FFF2-40B4-BE49-F238E27FC236}">
                    <a16:creationId xmlns:a16="http://schemas.microsoft.com/office/drawing/2014/main" id="{F7C2294D-62FC-40E7-BE31-D00869603BAE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diritto 78">
                <a:extLst>
                  <a:ext uri="{FF2B5EF4-FFF2-40B4-BE49-F238E27FC236}">
                    <a16:creationId xmlns:a16="http://schemas.microsoft.com/office/drawing/2014/main" id="{8C9A3F13-633A-4DAA-91FC-4023EAB9189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8DEA854C-E440-4B62-ADEF-52DBF1BCBA21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E6CCA685-630B-469F-999D-59193CF48CB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FA2BC82C-5CDD-4848-9EAF-F061CD20CFAE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6DF46602-409E-4B89-9523-6FC1CEBD163A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53B8D2A1-BA1D-4CC8-A1B5-32D3972A5831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172ADB5F-9DA8-4C3D-98BF-DF6988F75F2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2C2BA6CD-0462-4FCC-AC27-424201907C8B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BF7FF009-9D11-4764-82F9-4810C1DB558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F0159066-D9C5-4857-AD71-9F6EF758B10C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ABFB8A84-F202-4CC3-BAD2-E8A7716BF847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diritto 56">
              <a:extLst>
                <a:ext uri="{FF2B5EF4-FFF2-40B4-BE49-F238E27FC236}">
                  <a16:creationId xmlns:a16="http://schemas.microsoft.com/office/drawing/2014/main" id="{5C38FEE2-1022-4487-8DAC-5F0A0B3DD0C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9FB24C34-4D1A-4EA7-9A30-F314CB6873C7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E6EE8107-0A86-440B-A5BC-8691DEFC89B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2607AC59-A924-46EF-94F3-8E7CC7D02F48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DBD5E8F1-540D-4FC1-AB0E-1871DCDCF8B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39091C29-6249-4C83-97A0-E24BC846050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F0499396-4573-4976-BBD1-B58E418CE0E3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4FEE71F6-72F6-4606-8356-5C985EDF793F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DC3398AE-A5AE-4364-9174-D8E2A35A1D1B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diritto 65">
              <a:extLst>
                <a:ext uri="{FF2B5EF4-FFF2-40B4-BE49-F238E27FC236}">
                  <a16:creationId xmlns:a16="http://schemas.microsoft.com/office/drawing/2014/main" id="{580C0DAB-1EEA-4810-8955-8EFC20674308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9D340999-62F1-412A-BEB9-66C7E6CFC68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D994CAA5-9E1D-49D9-94F9-A35373C1587A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>
              <a:extLst>
                <a:ext uri="{FF2B5EF4-FFF2-40B4-BE49-F238E27FC236}">
                  <a16:creationId xmlns:a16="http://schemas.microsoft.com/office/drawing/2014/main" id="{AD5E4789-F4A2-4DE2-A74C-7A8654F2B299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diritto 69">
              <a:extLst>
                <a:ext uri="{FF2B5EF4-FFF2-40B4-BE49-F238E27FC236}">
                  <a16:creationId xmlns:a16="http://schemas.microsoft.com/office/drawing/2014/main" id="{8A0DA7E2-9894-4408-962F-0C04AF2D73C7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9BED7600-0195-4B1E-BD7B-612156175BFB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diritto 71">
              <a:extLst>
                <a:ext uri="{FF2B5EF4-FFF2-40B4-BE49-F238E27FC236}">
                  <a16:creationId xmlns:a16="http://schemas.microsoft.com/office/drawing/2014/main" id="{00AF0F55-3ACE-4653-A2E2-D5CE110F033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D8EB1895-E332-445B-9815-8CB7E916A96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F7EC05B8-F349-421A-B863-37CF22B4C4BF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459724DE-7EDC-4886-BE32-F53C3956F5A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BB3A4FF5-375E-4722-80AA-72068546DA0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91D019F5-E8C2-4413-93BE-5879AFAF312A}"/>
              </a:ext>
            </a:extLst>
          </p:cNvPr>
          <p:cNvGrpSpPr/>
          <p:nvPr userDrawn="1"/>
        </p:nvGrpSpPr>
        <p:grpSpPr>
          <a:xfrm>
            <a:off x="206" y="2387480"/>
            <a:ext cx="12184750" cy="1251632"/>
            <a:chOff x="206" y="1"/>
            <a:chExt cx="12184750" cy="1251632"/>
          </a:xfrm>
        </p:grpSpPr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F3594BCF-ACCB-4D08-A0F4-86BAA1C30F40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940F2B50-9E47-4422-BA08-70103BFE81CC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60B2B3EA-FA2A-4EA3-9D71-0F8BDEEFB6D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9DE6185D-2BB1-4434-B47E-4046B827E614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28478209-1E03-44E0-B405-530AE380886F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5C351DEA-3078-489C-9549-D27A05237DAA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904EB86E-35AE-4AD8-949C-28C8979076C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5F85A58D-53B1-4670-BBE1-A46F08657635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85FDAD7D-9657-45AF-8796-F385202A32A3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D3D1155F-2967-4EFC-9B3D-72FCCE5ECFAE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6C75EA90-FFD9-4278-B4BA-0ACF2EA8930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5E56C7B9-0F4F-4717-B647-A519D73D694F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ECCE9BEB-9A36-4AC9-BC9F-77CCDF284B91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diritto 90">
              <a:extLst>
                <a:ext uri="{FF2B5EF4-FFF2-40B4-BE49-F238E27FC236}">
                  <a16:creationId xmlns:a16="http://schemas.microsoft.com/office/drawing/2014/main" id="{6E5C384E-DBCC-469E-99F8-2D11A9A04F98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diritto 91">
              <a:extLst>
                <a:ext uri="{FF2B5EF4-FFF2-40B4-BE49-F238E27FC236}">
                  <a16:creationId xmlns:a16="http://schemas.microsoft.com/office/drawing/2014/main" id="{24170918-D8D4-4C95-935F-59082D5E064F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diritto 92">
              <a:extLst>
                <a:ext uri="{FF2B5EF4-FFF2-40B4-BE49-F238E27FC236}">
                  <a16:creationId xmlns:a16="http://schemas.microsoft.com/office/drawing/2014/main" id="{CBC67B8F-4127-4C7B-9601-B6F3BDC11E35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diritto 93">
              <a:extLst>
                <a:ext uri="{FF2B5EF4-FFF2-40B4-BE49-F238E27FC236}">
                  <a16:creationId xmlns:a16="http://schemas.microsoft.com/office/drawing/2014/main" id="{EC0D6AD7-2156-408A-939E-AB4187C35668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94">
              <a:extLst>
                <a:ext uri="{FF2B5EF4-FFF2-40B4-BE49-F238E27FC236}">
                  <a16:creationId xmlns:a16="http://schemas.microsoft.com/office/drawing/2014/main" id="{5D8B0B93-448C-4B33-80A7-6BBC4059C336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883F4D52-8A8D-4D74-B638-D9653FFD2ACB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729EAF4A-4F2E-4962-B666-B88459C30D1D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3742AAD7-BA11-4D38-99F1-923E7C11A9E2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diritto 98">
              <a:extLst>
                <a:ext uri="{FF2B5EF4-FFF2-40B4-BE49-F238E27FC236}">
                  <a16:creationId xmlns:a16="http://schemas.microsoft.com/office/drawing/2014/main" id="{D0196959-16FE-403A-8811-607D65333141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diritto 99">
              <a:extLst>
                <a:ext uri="{FF2B5EF4-FFF2-40B4-BE49-F238E27FC236}">
                  <a16:creationId xmlns:a16="http://schemas.microsoft.com/office/drawing/2014/main" id="{3093D9A4-CFFD-43D2-B753-9A76F9C91E02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DA3FC64E-7C24-436D-8664-632D7A9624CF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diritto 101">
              <a:extLst>
                <a:ext uri="{FF2B5EF4-FFF2-40B4-BE49-F238E27FC236}">
                  <a16:creationId xmlns:a16="http://schemas.microsoft.com/office/drawing/2014/main" id="{7B1D08B4-ECF6-4186-8A05-0CCA9F96925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diritto 102">
              <a:extLst>
                <a:ext uri="{FF2B5EF4-FFF2-40B4-BE49-F238E27FC236}">
                  <a16:creationId xmlns:a16="http://schemas.microsoft.com/office/drawing/2014/main" id="{BC8768B9-734C-4C86-9080-0336055A0699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diritto 103">
              <a:extLst>
                <a:ext uri="{FF2B5EF4-FFF2-40B4-BE49-F238E27FC236}">
                  <a16:creationId xmlns:a16="http://schemas.microsoft.com/office/drawing/2014/main" id="{BB21A95F-5018-498C-A9E2-D9AE5DCAF404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8E6F5500-683D-4FCB-B6FF-3A6D7CB12EB0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diritto 105">
              <a:extLst>
                <a:ext uri="{FF2B5EF4-FFF2-40B4-BE49-F238E27FC236}">
                  <a16:creationId xmlns:a16="http://schemas.microsoft.com/office/drawing/2014/main" id="{B01DF5DD-309D-43EC-A1B9-19C6A590D32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diritto 106">
              <a:extLst>
                <a:ext uri="{FF2B5EF4-FFF2-40B4-BE49-F238E27FC236}">
                  <a16:creationId xmlns:a16="http://schemas.microsoft.com/office/drawing/2014/main" id="{405386A0-C2A2-485C-8DE8-EA8C9DEC6D6F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diritto 107">
              <a:extLst>
                <a:ext uri="{FF2B5EF4-FFF2-40B4-BE49-F238E27FC236}">
                  <a16:creationId xmlns:a16="http://schemas.microsoft.com/office/drawing/2014/main" id="{E8F62318-44B8-472E-B599-48A171CE9B90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0D290C48-F5FB-4F7F-B197-FAE34A3F18C2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diritto 109">
              <a:extLst>
                <a:ext uri="{FF2B5EF4-FFF2-40B4-BE49-F238E27FC236}">
                  <a16:creationId xmlns:a16="http://schemas.microsoft.com/office/drawing/2014/main" id="{2EE58D96-872A-474F-ACF8-0624C445EBD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diritto 110">
              <a:extLst>
                <a:ext uri="{FF2B5EF4-FFF2-40B4-BE49-F238E27FC236}">
                  <a16:creationId xmlns:a16="http://schemas.microsoft.com/office/drawing/2014/main" id="{FDFFE756-D8CF-4260-869B-265D622E1B41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C0570BBF-C659-4B59-85CC-ABA629D32C37}"/>
              </a:ext>
            </a:extLst>
          </p:cNvPr>
          <p:cNvGrpSpPr/>
          <p:nvPr userDrawn="1"/>
        </p:nvGrpSpPr>
        <p:grpSpPr>
          <a:xfrm>
            <a:off x="206" y="3582296"/>
            <a:ext cx="12184750" cy="1251632"/>
            <a:chOff x="206" y="1"/>
            <a:chExt cx="12184750" cy="1251632"/>
          </a:xfrm>
        </p:grpSpPr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4F3E153E-1C35-4D90-9001-D704507C5023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47" name="Connettore diritto 146">
                <a:extLst>
                  <a:ext uri="{FF2B5EF4-FFF2-40B4-BE49-F238E27FC236}">
                    <a16:creationId xmlns:a16="http://schemas.microsoft.com/office/drawing/2014/main" id="{335A09C8-63B4-4F37-B2AE-67282242765E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ttore diritto 147">
                <a:extLst>
                  <a:ext uri="{FF2B5EF4-FFF2-40B4-BE49-F238E27FC236}">
                    <a16:creationId xmlns:a16="http://schemas.microsoft.com/office/drawing/2014/main" id="{C960672E-0054-4686-84C3-36850798E87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diritto 148">
                <a:extLst>
                  <a:ext uri="{FF2B5EF4-FFF2-40B4-BE49-F238E27FC236}">
                    <a16:creationId xmlns:a16="http://schemas.microsoft.com/office/drawing/2014/main" id="{84A0C2B2-8225-4DD8-9CC8-D3698C77BA26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Connettore diritto 116">
              <a:extLst>
                <a:ext uri="{FF2B5EF4-FFF2-40B4-BE49-F238E27FC236}">
                  <a16:creationId xmlns:a16="http://schemas.microsoft.com/office/drawing/2014/main" id="{CC4685B6-E7E6-4D25-81D4-489B5231ED08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738A9DA8-8574-4D0B-A5EE-BE4A818E336C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diritto 118">
              <a:extLst>
                <a:ext uri="{FF2B5EF4-FFF2-40B4-BE49-F238E27FC236}">
                  <a16:creationId xmlns:a16="http://schemas.microsoft.com/office/drawing/2014/main" id="{A8DAAA06-4BDF-413A-B4F4-334D16965E4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E97086EB-E286-4D35-B4B7-60EE9E25891D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diritto 120">
              <a:extLst>
                <a:ext uri="{FF2B5EF4-FFF2-40B4-BE49-F238E27FC236}">
                  <a16:creationId xmlns:a16="http://schemas.microsoft.com/office/drawing/2014/main" id="{165CEA87-F789-4E67-9206-B3CE2F0BE6D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diritto 121">
              <a:extLst>
                <a:ext uri="{FF2B5EF4-FFF2-40B4-BE49-F238E27FC236}">
                  <a16:creationId xmlns:a16="http://schemas.microsoft.com/office/drawing/2014/main" id="{C6B20762-C6CE-47B3-9991-E1F9EFBE2B9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6145F0BB-34A3-44C0-8AAB-8973E8452624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diritto 123">
              <a:extLst>
                <a:ext uri="{FF2B5EF4-FFF2-40B4-BE49-F238E27FC236}">
                  <a16:creationId xmlns:a16="http://schemas.microsoft.com/office/drawing/2014/main" id="{07D49F64-FED5-4EF6-B424-9C7C57BB02A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3BD90F52-5A8D-441D-8010-CD469D8600D6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diritto 125">
              <a:extLst>
                <a:ext uri="{FF2B5EF4-FFF2-40B4-BE49-F238E27FC236}">
                  <a16:creationId xmlns:a16="http://schemas.microsoft.com/office/drawing/2014/main" id="{0EDAC3EA-7D5A-49B6-BADD-B4B5CC1DD9A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diritto 126">
              <a:extLst>
                <a:ext uri="{FF2B5EF4-FFF2-40B4-BE49-F238E27FC236}">
                  <a16:creationId xmlns:a16="http://schemas.microsoft.com/office/drawing/2014/main" id="{265C8AC5-E01C-47C3-B030-0C25AC53144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diritto 127">
              <a:extLst>
                <a:ext uri="{FF2B5EF4-FFF2-40B4-BE49-F238E27FC236}">
                  <a16:creationId xmlns:a16="http://schemas.microsoft.com/office/drawing/2014/main" id="{0CB764D7-D3F9-4D76-9BF2-B9F469ECD7A1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diritto 128">
              <a:extLst>
                <a:ext uri="{FF2B5EF4-FFF2-40B4-BE49-F238E27FC236}">
                  <a16:creationId xmlns:a16="http://schemas.microsoft.com/office/drawing/2014/main" id="{C332CA84-2B29-4712-838E-5343F69ECBD1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diritto 129">
              <a:extLst>
                <a:ext uri="{FF2B5EF4-FFF2-40B4-BE49-F238E27FC236}">
                  <a16:creationId xmlns:a16="http://schemas.microsoft.com/office/drawing/2014/main" id="{D98958FF-3EFE-41F6-A50B-9E0EB8D4EDF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diritto 130">
              <a:extLst>
                <a:ext uri="{FF2B5EF4-FFF2-40B4-BE49-F238E27FC236}">
                  <a16:creationId xmlns:a16="http://schemas.microsoft.com/office/drawing/2014/main" id="{DE0EDED2-52D3-4B0E-98A1-9C365A430CA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diritto 131">
              <a:extLst>
                <a:ext uri="{FF2B5EF4-FFF2-40B4-BE49-F238E27FC236}">
                  <a16:creationId xmlns:a16="http://schemas.microsoft.com/office/drawing/2014/main" id="{BFB8BDAA-D5F7-4CF9-9E6C-DE340C5A6618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diritto 132">
              <a:extLst>
                <a:ext uri="{FF2B5EF4-FFF2-40B4-BE49-F238E27FC236}">
                  <a16:creationId xmlns:a16="http://schemas.microsoft.com/office/drawing/2014/main" id="{62A88D99-5D25-4E2E-B432-1F5437BE1409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diritto 133">
              <a:extLst>
                <a:ext uri="{FF2B5EF4-FFF2-40B4-BE49-F238E27FC236}">
                  <a16:creationId xmlns:a16="http://schemas.microsoft.com/office/drawing/2014/main" id="{BE41DEC5-0EFD-446B-84DD-3DE1FAFC7C99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diritto 134">
              <a:extLst>
                <a:ext uri="{FF2B5EF4-FFF2-40B4-BE49-F238E27FC236}">
                  <a16:creationId xmlns:a16="http://schemas.microsoft.com/office/drawing/2014/main" id="{87110DDB-E214-4FE2-9FC7-A7FE85E58D8D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diritto 135">
              <a:extLst>
                <a:ext uri="{FF2B5EF4-FFF2-40B4-BE49-F238E27FC236}">
                  <a16:creationId xmlns:a16="http://schemas.microsoft.com/office/drawing/2014/main" id="{7C16EF8F-7112-428E-8E0D-A2203D250A62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diritto 136">
              <a:extLst>
                <a:ext uri="{FF2B5EF4-FFF2-40B4-BE49-F238E27FC236}">
                  <a16:creationId xmlns:a16="http://schemas.microsoft.com/office/drawing/2014/main" id="{57C42DE4-80F8-43DA-9A5C-FA1D15FDC6A3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diritto 137">
              <a:extLst>
                <a:ext uri="{FF2B5EF4-FFF2-40B4-BE49-F238E27FC236}">
                  <a16:creationId xmlns:a16="http://schemas.microsoft.com/office/drawing/2014/main" id="{1648768E-5596-4120-A0B4-C9D9F395D408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diritto 138">
              <a:extLst>
                <a:ext uri="{FF2B5EF4-FFF2-40B4-BE49-F238E27FC236}">
                  <a16:creationId xmlns:a16="http://schemas.microsoft.com/office/drawing/2014/main" id="{FAD85AA5-28CF-4961-A232-D439A069875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diritto 139">
              <a:extLst>
                <a:ext uri="{FF2B5EF4-FFF2-40B4-BE49-F238E27FC236}">
                  <a16:creationId xmlns:a16="http://schemas.microsoft.com/office/drawing/2014/main" id="{86354FF6-1FEA-4A66-BAEF-06AB0FCB93E6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diritto 140">
              <a:extLst>
                <a:ext uri="{FF2B5EF4-FFF2-40B4-BE49-F238E27FC236}">
                  <a16:creationId xmlns:a16="http://schemas.microsoft.com/office/drawing/2014/main" id="{98CADB3B-BC81-4AB3-836C-327342697A40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diritto 141">
              <a:extLst>
                <a:ext uri="{FF2B5EF4-FFF2-40B4-BE49-F238E27FC236}">
                  <a16:creationId xmlns:a16="http://schemas.microsoft.com/office/drawing/2014/main" id="{10C34CA5-6BE9-4F5B-9559-85D4BC1D113B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diritto 142">
              <a:extLst>
                <a:ext uri="{FF2B5EF4-FFF2-40B4-BE49-F238E27FC236}">
                  <a16:creationId xmlns:a16="http://schemas.microsoft.com/office/drawing/2014/main" id="{D7BE6309-D9D8-4688-8938-0F0783C4E73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diritto 143">
              <a:extLst>
                <a:ext uri="{FF2B5EF4-FFF2-40B4-BE49-F238E27FC236}">
                  <a16:creationId xmlns:a16="http://schemas.microsoft.com/office/drawing/2014/main" id="{254060CF-8F22-4BE6-9617-BCC1FD0AB41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diritto 144">
              <a:extLst>
                <a:ext uri="{FF2B5EF4-FFF2-40B4-BE49-F238E27FC236}">
                  <a16:creationId xmlns:a16="http://schemas.microsoft.com/office/drawing/2014/main" id="{B691C096-E77A-4126-95D6-2FFFFE60E6E4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diritto 145">
              <a:extLst>
                <a:ext uri="{FF2B5EF4-FFF2-40B4-BE49-F238E27FC236}">
                  <a16:creationId xmlns:a16="http://schemas.microsoft.com/office/drawing/2014/main" id="{D22AE5A7-A7A0-4940-9172-68F8B08A9322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uppo 149">
            <a:extLst>
              <a:ext uri="{FF2B5EF4-FFF2-40B4-BE49-F238E27FC236}">
                <a16:creationId xmlns:a16="http://schemas.microsoft.com/office/drawing/2014/main" id="{6DCD9BD8-E67B-4287-B347-DC27F908AB0F}"/>
              </a:ext>
            </a:extLst>
          </p:cNvPr>
          <p:cNvGrpSpPr/>
          <p:nvPr userDrawn="1"/>
        </p:nvGrpSpPr>
        <p:grpSpPr>
          <a:xfrm>
            <a:off x="206" y="4805012"/>
            <a:ext cx="12184750" cy="1251632"/>
            <a:chOff x="206" y="1"/>
            <a:chExt cx="12184750" cy="1251632"/>
          </a:xfrm>
        </p:grpSpPr>
        <p:grpSp>
          <p:nvGrpSpPr>
            <p:cNvPr id="151" name="Gruppo 150">
              <a:extLst>
                <a:ext uri="{FF2B5EF4-FFF2-40B4-BE49-F238E27FC236}">
                  <a16:creationId xmlns:a16="http://schemas.microsoft.com/office/drawing/2014/main" id="{28F279CF-6725-4978-8EE3-F20C95AD4A47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82" name="Connettore diritto 181">
                <a:extLst>
                  <a:ext uri="{FF2B5EF4-FFF2-40B4-BE49-F238E27FC236}">
                    <a16:creationId xmlns:a16="http://schemas.microsoft.com/office/drawing/2014/main" id="{0FB1A4EA-452E-4055-8AB6-6DEA55063BC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diritto 182">
                <a:extLst>
                  <a:ext uri="{FF2B5EF4-FFF2-40B4-BE49-F238E27FC236}">
                    <a16:creationId xmlns:a16="http://schemas.microsoft.com/office/drawing/2014/main" id="{35D767C0-70E3-4447-8709-FB3C5217F00F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16983739-4F55-4CA5-8079-8FDD4ACC044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2" name="Connettore diritto 151">
              <a:extLst>
                <a:ext uri="{FF2B5EF4-FFF2-40B4-BE49-F238E27FC236}">
                  <a16:creationId xmlns:a16="http://schemas.microsoft.com/office/drawing/2014/main" id="{1C54A191-15A3-426E-A576-5C882D18A2C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diritto 152">
              <a:extLst>
                <a:ext uri="{FF2B5EF4-FFF2-40B4-BE49-F238E27FC236}">
                  <a16:creationId xmlns:a16="http://schemas.microsoft.com/office/drawing/2014/main" id="{503A8E37-86A6-4A04-B2C5-FB64C463B76B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diritto 153">
              <a:extLst>
                <a:ext uri="{FF2B5EF4-FFF2-40B4-BE49-F238E27FC236}">
                  <a16:creationId xmlns:a16="http://schemas.microsoft.com/office/drawing/2014/main" id="{6F12B8A4-BF1E-4F99-BEBF-4A160B175FB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diritto 154">
              <a:extLst>
                <a:ext uri="{FF2B5EF4-FFF2-40B4-BE49-F238E27FC236}">
                  <a16:creationId xmlns:a16="http://schemas.microsoft.com/office/drawing/2014/main" id="{B4819588-EAE5-4367-A0D7-C12EBA166107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diritto 155">
              <a:extLst>
                <a:ext uri="{FF2B5EF4-FFF2-40B4-BE49-F238E27FC236}">
                  <a16:creationId xmlns:a16="http://schemas.microsoft.com/office/drawing/2014/main" id="{11192A86-39D3-41F8-B2F4-DAC38DD2824C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diritto 156">
              <a:extLst>
                <a:ext uri="{FF2B5EF4-FFF2-40B4-BE49-F238E27FC236}">
                  <a16:creationId xmlns:a16="http://schemas.microsoft.com/office/drawing/2014/main" id="{CB96E97A-630E-49F0-8BC2-27D216412A91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A6DA4853-6240-4A7F-9711-B4C0EE3ED269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diritto 158">
              <a:extLst>
                <a:ext uri="{FF2B5EF4-FFF2-40B4-BE49-F238E27FC236}">
                  <a16:creationId xmlns:a16="http://schemas.microsoft.com/office/drawing/2014/main" id="{76443FD6-F230-4DAE-B98D-4551A8066ABE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28F5E475-C956-43BD-9043-58EDB83A4E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diritto 160">
              <a:extLst>
                <a:ext uri="{FF2B5EF4-FFF2-40B4-BE49-F238E27FC236}">
                  <a16:creationId xmlns:a16="http://schemas.microsoft.com/office/drawing/2014/main" id="{13A11A83-A69D-4719-8EB4-BF1F60BF418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diritto 161">
              <a:extLst>
                <a:ext uri="{FF2B5EF4-FFF2-40B4-BE49-F238E27FC236}">
                  <a16:creationId xmlns:a16="http://schemas.microsoft.com/office/drawing/2014/main" id="{84488789-A2E8-4151-BB99-E81F5408B126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diritto 162">
              <a:extLst>
                <a:ext uri="{FF2B5EF4-FFF2-40B4-BE49-F238E27FC236}">
                  <a16:creationId xmlns:a16="http://schemas.microsoft.com/office/drawing/2014/main" id="{4BB2FC3D-38E2-4107-AB08-637EF0BD657C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diritto 163">
              <a:extLst>
                <a:ext uri="{FF2B5EF4-FFF2-40B4-BE49-F238E27FC236}">
                  <a16:creationId xmlns:a16="http://schemas.microsoft.com/office/drawing/2014/main" id="{DE841033-8FBC-4C17-A0BC-D4BFF5CCC09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diritto 164">
              <a:extLst>
                <a:ext uri="{FF2B5EF4-FFF2-40B4-BE49-F238E27FC236}">
                  <a16:creationId xmlns:a16="http://schemas.microsoft.com/office/drawing/2014/main" id="{547EFB91-20C9-4827-80A7-F25D6A45C6D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id="{6A09CAC2-565D-4719-9DE5-FA4893D1EED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diritto 166">
              <a:extLst>
                <a:ext uri="{FF2B5EF4-FFF2-40B4-BE49-F238E27FC236}">
                  <a16:creationId xmlns:a16="http://schemas.microsoft.com/office/drawing/2014/main" id="{EC305856-A58A-4B4C-8D13-8ED2B25D651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67">
              <a:extLst>
                <a:ext uri="{FF2B5EF4-FFF2-40B4-BE49-F238E27FC236}">
                  <a16:creationId xmlns:a16="http://schemas.microsoft.com/office/drawing/2014/main" id="{8F79FCAE-E138-4E07-A9EE-F38A0FB2431F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id="{603A8574-D9CD-473A-8205-3EE45C1971DB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id="{6F34E887-7398-434C-803B-1A42ED4C872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id="{34091DFB-BB4A-40D6-91B2-066308E75C39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diritto 171">
              <a:extLst>
                <a:ext uri="{FF2B5EF4-FFF2-40B4-BE49-F238E27FC236}">
                  <a16:creationId xmlns:a16="http://schemas.microsoft.com/office/drawing/2014/main" id="{F710CBA2-7843-4B02-A8E9-BC7F6FB2E97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diritto 172">
              <a:extLst>
                <a:ext uri="{FF2B5EF4-FFF2-40B4-BE49-F238E27FC236}">
                  <a16:creationId xmlns:a16="http://schemas.microsoft.com/office/drawing/2014/main" id="{ABDD4005-11F3-45B1-854E-395BDE8D17B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diritto 173">
              <a:extLst>
                <a:ext uri="{FF2B5EF4-FFF2-40B4-BE49-F238E27FC236}">
                  <a16:creationId xmlns:a16="http://schemas.microsoft.com/office/drawing/2014/main" id="{3E02C59A-3610-4A5C-AD6B-34CE82D5C8C8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diritto 174">
              <a:extLst>
                <a:ext uri="{FF2B5EF4-FFF2-40B4-BE49-F238E27FC236}">
                  <a16:creationId xmlns:a16="http://schemas.microsoft.com/office/drawing/2014/main" id="{205026F7-0722-4AC4-B3CF-9F00E3F79635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diritto 175">
              <a:extLst>
                <a:ext uri="{FF2B5EF4-FFF2-40B4-BE49-F238E27FC236}">
                  <a16:creationId xmlns:a16="http://schemas.microsoft.com/office/drawing/2014/main" id="{F16539AC-5E8D-4A28-A796-A04D11B4F59E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diritto 176">
              <a:extLst>
                <a:ext uri="{FF2B5EF4-FFF2-40B4-BE49-F238E27FC236}">
                  <a16:creationId xmlns:a16="http://schemas.microsoft.com/office/drawing/2014/main" id="{2AAFC757-7400-4D86-8BF6-6D07F61E7C4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1CABADA3-B651-4251-B7C8-A98C50BABE06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diritto 178">
              <a:extLst>
                <a:ext uri="{FF2B5EF4-FFF2-40B4-BE49-F238E27FC236}">
                  <a16:creationId xmlns:a16="http://schemas.microsoft.com/office/drawing/2014/main" id="{6904FAD3-68ED-4F49-B9BE-2BDA24A01E7A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diritto 179">
              <a:extLst>
                <a:ext uri="{FF2B5EF4-FFF2-40B4-BE49-F238E27FC236}">
                  <a16:creationId xmlns:a16="http://schemas.microsoft.com/office/drawing/2014/main" id="{FD842FC7-183E-4B7A-B774-3D2851E5494C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diritto 180">
              <a:extLst>
                <a:ext uri="{FF2B5EF4-FFF2-40B4-BE49-F238E27FC236}">
                  <a16:creationId xmlns:a16="http://schemas.microsoft.com/office/drawing/2014/main" id="{81C23204-0BB5-4CD1-B217-D1F7BBBCAAF5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uppo 184">
            <a:extLst>
              <a:ext uri="{FF2B5EF4-FFF2-40B4-BE49-F238E27FC236}">
                <a16:creationId xmlns:a16="http://schemas.microsoft.com/office/drawing/2014/main" id="{90867986-FEC9-4017-AE77-D98E5BC4AC72}"/>
              </a:ext>
            </a:extLst>
          </p:cNvPr>
          <p:cNvGrpSpPr/>
          <p:nvPr userDrawn="1"/>
        </p:nvGrpSpPr>
        <p:grpSpPr>
          <a:xfrm>
            <a:off x="206" y="5999828"/>
            <a:ext cx="12184750" cy="1251632"/>
            <a:chOff x="206" y="1"/>
            <a:chExt cx="12184750" cy="1251632"/>
          </a:xfrm>
        </p:grpSpPr>
        <p:grpSp>
          <p:nvGrpSpPr>
            <p:cNvPr id="186" name="Gruppo 185">
              <a:extLst>
                <a:ext uri="{FF2B5EF4-FFF2-40B4-BE49-F238E27FC236}">
                  <a16:creationId xmlns:a16="http://schemas.microsoft.com/office/drawing/2014/main" id="{89B9772D-673E-4089-8109-A00C2122F59C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217" name="Connettore diritto 216">
                <a:extLst>
                  <a:ext uri="{FF2B5EF4-FFF2-40B4-BE49-F238E27FC236}">
                    <a16:creationId xmlns:a16="http://schemas.microsoft.com/office/drawing/2014/main" id="{39375B2C-528A-4AE3-AC73-EC80AE67C65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nettore diritto 217">
                <a:extLst>
                  <a:ext uri="{FF2B5EF4-FFF2-40B4-BE49-F238E27FC236}">
                    <a16:creationId xmlns:a16="http://schemas.microsoft.com/office/drawing/2014/main" id="{4B52F323-43FB-4DBE-8E9D-AD0A7F6EB63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nettore diritto 218">
                <a:extLst>
                  <a:ext uri="{FF2B5EF4-FFF2-40B4-BE49-F238E27FC236}">
                    <a16:creationId xmlns:a16="http://schemas.microsoft.com/office/drawing/2014/main" id="{008ADF15-3153-4AD4-AD9F-58B4D5D2A2F7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Connettore diritto 186">
              <a:extLst>
                <a:ext uri="{FF2B5EF4-FFF2-40B4-BE49-F238E27FC236}">
                  <a16:creationId xmlns:a16="http://schemas.microsoft.com/office/drawing/2014/main" id="{7587B6E1-258F-45E0-928E-B795E160A07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diritto 187">
              <a:extLst>
                <a:ext uri="{FF2B5EF4-FFF2-40B4-BE49-F238E27FC236}">
                  <a16:creationId xmlns:a16="http://schemas.microsoft.com/office/drawing/2014/main" id="{69640873-4A6E-4E8D-9501-C91800D496E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diritto 188">
              <a:extLst>
                <a:ext uri="{FF2B5EF4-FFF2-40B4-BE49-F238E27FC236}">
                  <a16:creationId xmlns:a16="http://schemas.microsoft.com/office/drawing/2014/main" id="{9EAA1B40-E626-4495-8A80-D2AC8F147E40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diritto 189">
              <a:extLst>
                <a:ext uri="{FF2B5EF4-FFF2-40B4-BE49-F238E27FC236}">
                  <a16:creationId xmlns:a16="http://schemas.microsoft.com/office/drawing/2014/main" id="{2167A783-70AB-4ACE-A031-243D245AEA5E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diritto 190">
              <a:extLst>
                <a:ext uri="{FF2B5EF4-FFF2-40B4-BE49-F238E27FC236}">
                  <a16:creationId xmlns:a16="http://schemas.microsoft.com/office/drawing/2014/main" id="{7B052F96-DA82-4E54-8304-BE9080ED561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diritto 191">
              <a:extLst>
                <a:ext uri="{FF2B5EF4-FFF2-40B4-BE49-F238E27FC236}">
                  <a16:creationId xmlns:a16="http://schemas.microsoft.com/office/drawing/2014/main" id="{6DF01A18-9B39-4082-BCAC-991ACCF3288D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diritto 192">
              <a:extLst>
                <a:ext uri="{FF2B5EF4-FFF2-40B4-BE49-F238E27FC236}">
                  <a16:creationId xmlns:a16="http://schemas.microsoft.com/office/drawing/2014/main" id="{6210D9C7-325B-4CB1-A1F8-450778DB054C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diritto 193">
              <a:extLst>
                <a:ext uri="{FF2B5EF4-FFF2-40B4-BE49-F238E27FC236}">
                  <a16:creationId xmlns:a16="http://schemas.microsoft.com/office/drawing/2014/main" id="{4768A166-EAD6-4040-A1BD-1C30ACAF9A10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diritto 194">
              <a:extLst>
                <a:ext uri="{FF2B5EF4-FFF2-40B4-BE49-F238E27FC236}">
                  <a16:creationId xmlns:a16="http://schemas.microsoft.com/office/drawing/2014/main" id="{2795EB64-FF01-4F1E-90AC-CD1D0BC84C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diritto 195">
              <a:extLst>
                <a:ext uri="{FF2B5EF4-FFF2-40B4-BE49-F238E27FC236}">
                  <a16:creationId xmlns:a16="http://schemas.microsoft.com/office/drawing/2014/main" id="{83481BA0-7521-4762-995B-D69A68180952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diritto 196">
              <a:extLst>
                <a:ext uri="{FF2B5EF4-FFF2-40B4-BE49-F238E27FC236}">
                  <a16:creationId xmlns:a16="http://schemas.microsoft.com/office/drawing/2014/main" id="{642CEF7B-91FB-4F32-B92B-3E95FC9B1F7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diritto 197">
              <a:extLst>
                <a:ext uri="{FF2B5EF4-FFF2-40B4-BE49-F238E27FC236}">
                  <a16:creationId xmlns:a16="http://schemas.microsoft.com/office/drawing/2014/main" id="{63AF5206-2455-43E3-A4C6-74DC5498C843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diritto 198">
              <a:extLst>
                <a:ext uri="{FF2B5EF4-FFF2-40B4-BE49-F238E27FC236}">
                  <a16:creationId xmlns:a16="http://schemas.microsoft.com/office/drawing/2014/main" id="{4A5D2AFA-C78A-4EE0-87F6-5889127BEC2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diritto 199">
              <a:extLst>
                <a:ext uri="{FF2B5EF4-FFF2-40B4-BE49-F238E27FC236}">
                  <a16:creationId xmlns:a16="http://schemas.microsoft.com/office/drawing/2014/main" id="{C82CA98B-4E0A-43B3-8EBF-7680B9B1F45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diritto 200">
              <a:extLst>
                <a:ext uri="{FF2B5EF4-FFF2-40B4-BE49-F238E27FC236}">
                  <a16:creationId xmlns:a16="http://schemas.microsoft.com/office/drawing/2014/main" id="{81CD628E-F409-41A6-BF1A-AC28042B3D99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diritto 201">
              <a:extLst>
                <a:ext uri="{FF2B5EF4-FFF2-40B4-BE49-F238E27FC236}">
                  <a16:creationId xmlns:a16="http://schemas.microsoft.com/office/drawing/2014/main" id="{951D0B0D-9B57-428E-A1F5-02562377663E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diritto 202">
              <a:extLst>
                <a:ext uri="{FF2B5EF4-FFF2-40B4-BE49-F238E27FC236}">
                  <a16:creationId xmlns:a16="http://schemas.microsoft.com/office/drawing/2014/main" id="{D7D0BBAC-18C4-4FBE-A32D-511B3278DC21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diritto 203">
              <a:extLst>
                <a:ext uri="{FF2B5EF4-FFF2-40B4-BE49-F238E27FC236}">
                  <a16:creationId xmlns:a16="http://schemas.microsoft.com/office/drawing/2014/main" id="{B19F1343-D963-4B69-B8C6-B7614F173C07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diritto 204">
              <a:extLst>
                <a:ext uri="{FF2B5EF4-FFF2-40B4-BE49-F238E27FC236}">
                  <a16:creationId xmlns:a16="http://schemas.microsoft.com/office/drawing/2014/main" id="{6EA118EB-841A-4454-A501-DF8FBC12F2C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diritto 205">
              <a:extLst>
                <a:ext uri="{FF2B5EF4-FFF2-40B4-BE49-F238E27FC236}">
                  <a16:creationId xmlns:a16="http://schemas.microsoft.com/office/drawing/2014/main" id="{DC19DC7E-46A2-4D56-91B4-0135D2FFB6DB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diritto 206">
              <a:extLst>
                <a:ext uri="{FF2B5EF4-FFF2-40B4-BE49-F238E27FC236}">
                  <a16:creationId xmlns:a16="http://schemas.microsoft.com/office/drawing/2014/main" id="{A5355904-EE2F-4402-86B0-3F4F690E72C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diritto 207">
              <a:extLst>
                <a:ext uri="{FF2B5EF4-FFF2-40B4-BE49-F238E27FC236}">
                  <a16:creationId xmlns:a16="http://schemas.microsoft.com/office/drawing/2014/main" id="{7FBA9450-73FA-4193-B6E4-AFAA0C7E1F4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diritto 208">
              <a:extLst>
                <a:ext uri="{FF2B5EF4-FFF2-40B4-BE49-F238E27FC236}">
                  <a16:creationId xmlns:a16="http://schemas.microsoft.com/office/drawing/2014/main" id="{BC57179C-3CBE-4742-B2A4-0047855422A6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diritto 209">
              <a:extLst>
                <a:ext uri="{FF2B5EF4-FFF2-40B4-BE49-F238E27FC236}">
                  <a16:creationId xmlns:a16="http://schemas.microsoft.com/office/drawing/2014/main" id="{F8F74C23-2E00-4527-A253-27187D89B972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diritto 210">
              <a:extLst>
                <a:ext uri="{FF2B5EF4-FFF2-40B4-BE49-F238E27FC236}">
                  <a16:creationId xmlns:a16="http://schemas.microsoft.com/office/drawing/2014/main" id="{4E3CC904-27DE-4E25-B66E-E0D85CB067D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diritto 211">
              <a:extLst>
                <a:ext uri="{FF2B5EF4-FFF2-40B4-BE49-F238E27FC236}">
                  <a16:creationId xmlns:a16="http://schemas.microsoft.com/office/drawing/2014/main" id="{56BFC36D-F44E-49BA-9DD2-67D606E1C542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diritto 212">
              <a:extLst>
                <a:ext uri="{FF2B5EF4-FFF2-40B4-BE49-F238E27FC236}">
                  <a16:creationId xmlns:a16="http://schemas.microsoft.com/office/drawing/2014/main" id="{A930EA80-0677-49D3-A7E5-4A64FB35F752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diritto 213">
              <a:extLst>
                <a:ext uri="{FF2B5EF4-FFF2-40B4-BE49-F238E27FC236}">
                  <a16:creationId xmlns:a16="http://schemas.microsoft.com/office/drawing/2014/main" id="{AAF13734-B927-4CA0-9F35-DD1EFB2CC5C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diritto 214">
              <a:extLst>
                <a:ext uri="{FF2B5EF4-FFF2-40B4-BE49-F238E27FC236}">
                  <a16:creationId xmlns:a16="http://schemas.microsoft.com/office/drawing/2014/main" id="{E669893F-F061-498F-9407-627CE2C3BF11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diritto 215">
              <a:extLst>
                <a:ext uri="{FF2B5EF4-FFF2-40B4-BE49-F238E27FC236}">
                  <a16:creationId xmlns:a16="http://schemas.microsoft.com/office/drawing/2014/main" id="{634072FA-E9FC-4214-929E-EFCEA431031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013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E6E581-0AB1-4E6B-96B5-B7FF9E16B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542239-A789-4363-AB66-109CB3D5E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7ED1D4-FBBF-45FE-B7A5-8E2A5F54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18E88-759A-4AD8-B716-662896C5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A6D2C9-0424-4C33-A770-11088A5E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55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0E484-F927-4495-A828-DC37A81D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AF9B0-0C1E-4565-ADE8-973AAEF7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11251-4803-406E-BC97-33419196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B46FE-F64D-4C10-96C0-55939579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E2E02-08CD-4541-9669-9AA5AAF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56800" y="41338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41370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3392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5" r:id="rId4"/>
    <p:sldLayoutId id="2147483668" r:id="rId5"/>
    <p:sldLayoutId id="2147483686" r:id="rId6"/>
    <p:sldLayoutId id="214748368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9A7AFB-94C0-4ECA-8436-76779AEF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BD1F48-3F98-46BE-AEC4-8827A546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ED5196-3048-43F1-9E8B-DC9D761EA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EA13-7377-4684-B70C-F538897809AE}" type="datetimeFigureOut">
              <a:rPr lang="it-IT" smtClean="0"/>
              <a:t>21/05/2021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E21EB-F9BD-4648-BA59-F71B97C85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056854-1495-428E-B8FA-38D7348AB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60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3" Type="http://schemas.openxmlformats.org/officeDocument/2006/relationships/image" Target="../media/image5.pn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0" Type="http://schemas.openxmlformats.org/officeDocument/2006/relationships/image" Target="../media/image12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30.png"/><Relationship Id="rId7" Type="http://schemas.openxmlformats.org/officeDocument/2006/relationships/image" Target="../media/image101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1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8.png"/><Relationship Id="rId5" Type="http://schemas.openxmlformats.org/officeDocument/2006/relationships/image" Target="../media/image113.png"/><Relationship Id="rId10" Type="http://schemas.openxmlformats.org/officeDocument/2006/relationships/image" Target="../media/image117.png"/><Relationship Id="rId4" Type="http://schemas.openxmlformats.org/officeDocument/2006/relationships/image" Target="../media/image112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050.png"/><Relationship Id="rId7" Type="http://schemas.openxmlformats.org/officeDocument/2006/relationships/image" Target="../media/image11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070.png"/><Relationship Id="rId4" Type="http://schemas.openxmlformats.org/officeDocument/2006/relationships/image" Target="../media/image10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0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3DE10AA-D2C0-410A-91E3-CC4472F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92" y="144342"/>
            <a:ext cx="2161905" cy="885714"/>
          </a:xfrm>
          <a:prstGeom prst="rect">
            <a:avLst/>
          </a:prstGeom>
        </p:spPr>
      </p:pic>
      <p:pic>
        <p:nvPicPr>
          <p:cNvPr id="10" name="Immagine 9" descr="Immagine che contiene chitarra&#10;&#10;Descrizione generata automaticamente">
            <a:extLst>
              <a:ext uri="{FF2B5EF4-FFF2-40B4-BE49-F238E27FC236}">
                <a16:creationId xmlns:a16="http://schemas.microsoft.com/office/drawing/2014/main" id="{179829D3-4DD9-49A9-9934-035558D81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309" y="88058"/>
            <a:ext cx="2065412" cy="99828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650D3C-BF11-4093-B01B-4D7872DC44B2}"/>
              </a:ext>
            </a:extLst>
          </p:cNvPr>
          <p:cNvSpPr txBox="1"/>
          <p:nvPr/>
        </p:nvSpPr>
        <p:spPr>
          <a:xfrm>
            <a:off x="0" y="61917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a cura dell’ Ing. </a:t>
            </a:r>
            <a:r>
              <a:rPr lang="it-IT" sz="2800" dirty="0" smtClean="0">
                <a:solidFill>
                  <a:schemeClr val="accent1"/>
                </a:solidFill>
                <a:latin typeface="+mj-lt"/>
                <a:cs typeface="Calibri" pitchFamily="34" charset="0"/>
              </a:rPr>
              <a:t>Carmela Concilio</a:t>
            </a:r>
            <a:endParaRPr lang="it-IT" sz="2800" dirty="0">
              <a:solidFill>
                <a:schemeClr val="accent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66FD6231-7773-41E6-A756-B5AA716967C1}"/>
              </a:ext>
            </a:extLst>
          </p:cNvPr>
          <p:cNvSpPr txBox="1">
            <a:spLocks/>
          </p:cNvSpPr>
          <p:nvPr/>
        </p:nvSpPr>
        <p:spPr>
          <a:xfrm>
            <a:off x="0" y="60355"/>
            <a:ext cx="12192000" cy="28472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300"/>
              </a:spcBef>
            </a:pPr>
            <a:r>
              <a:rPr lang="it-IT" sz="2800" b="0" dirty="0"/>
              <a:t>corso di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TRASMISSIONE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DEL CALORE</a:t>
            </a:r>
          </a:p>
          <a:p>
            <a:pPr algn="ctr">
              <a:spcBef>
                <a:spcPts val="300"/>
              </a:spcBef>
            </a:pPr>
            <a:r>
              <a:rPr lang="it-IT" sz="2800" b="0" i="1" dirty="0"/>
              <a:t>aa </a:t>
            </a:r>
            <a:r>
              <a:rPr lang="it-IT" sz="2800" b="0" i="1" dirty="0" smtClean="0"/>
              <a:t>2020/21</a:t>
            </a:r>
            <a:endParaRPr lang="it-IT" sz="2800" b="0" i="1" dirty="0"/>
          </a:p>
          <a:p>
            <a:pPr algn="ctr">
              <a:spcBef>
                <a:spcPts val="300"/>
              </a:spcBef>
            </a:pPr>
            <a:r>
              <a:rPr lang="it-IT" sz="2800" b="0" dirty="0"/>
              <a:t>Prof. Gennaro CUCCURULLO</a:t>
            </a:r>
          </a:p>
          <a:p>
            <a:pPr algn="ctr"/>
            <a:endParaRPr lang="it-IT" sz="2800" b="0" i="1" dirty="0"/>
          </a:p>
          <a:p>
            <a:pPr algn="ctr"/>
            <a:endParaRPr lang="it-IT" sz="2800" b="0" dirty="0"/>
          </a:p>
          <a:p>
            <a:pPr algn="ctr">
              <a:spcBef>
                <a:spcPts val="1200"/>
              </a:spcBef>
            </a:pPr>
            <a:endParaRPr lang="it-IT" sz="4400" b="0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31691D-A47D-4E1A-BADD-F20970F77BF7}"/>
              </a:ext>
            </a:extLst>
          </p:cNvPr>
          <p:cNvSpPr txBox="1"/>
          <p:nvPr/>
        </p:nvSpPr>
        <p:spPr>
          <a:xfrm>
            <a:off x="0" y="35656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 ESERCITAZIONE </a:t>
            </a:r>
            <a:r>
              <a:rPr lang="it-IT" sz="4400" b="1" dirty="0" smtClean="0">
                <a:solidFill>
                  <a:schemeClr val="accent1"/>
                </a:solidFill>
                <a:latin typeface="+mj-lt"/>
                <a:cs typeface="Calibri" pitchFamily="34" charset="0"/>
              </a:rPr>
              <a:t>N.12 </a:t>
            </a:r>
            <a:endParaRPr lang="it-IT" sz="4400" b="1" dirty="0">
              <a:solidFill>
                <a:schemeClr val="accent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F74B4E-077C-4D88-9E64-660C51C87759}"/>
              </a:ext>
            </a:extLst>
          </p:cNvPr>
          <p:cNvSpPr txBox="1"/>
          <p:nvPr/>
        </p:nvSpPr>
        <p:spPr>
          <a:xfrm>
            <a:off x="0" y="454018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 smtClean="0">
                <a:solidFill>
                  <a:schemeClr val="accent1"/>
                </a:solidFill>
                <a:latin typeface="+mj-lt"/>
                <a:cs typeface="Calibri" pitchFamily="34" charset="0"/>
              </a:rPr>
              <a:t>Moto in condotti</a:t>
            </a:r>
            <a:endParaRPr lang="it-IT" sz="4400" i="1" dirty="0">
              <a:solidFill>
                <a:schemeClr val="accent1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68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17831" y="929842"/>
                <a:ext cx="373685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𝑏𝑢</m:t>
                              </m:r>
                            </m:sub>
                          </m:sSub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66.9+15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=41°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31" y="929842"/>
                <a:ext cx="3736857" cy="616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9979223"/>
                  </p:ext>
                </p:extLst>
              </p:nvPr>
            </p:nvGraphicFramePr>
            <p:xfrm>
              <a:off x="497126" y="1912790"/>
              <a:ext cx="10663932" cy="1032301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1180697">
                      <a:extLst>
                        <a:ext uri="{9D8B030D-6E8A-4147-A177-3AD203B41FA5}">
                          <a16:colId xmlns:a16="http://schemas.microsoft.com/office/drawing/2014/main" val="339382681"/>
                        </a:ext>
                      </a:extLst>
                    </a:gridCol>
                    <a:gridCol w="1180697">
                      <a:extLst>
                        <a:ext uri="{9D8B030D-6E8A-4147-A177-3AD203B41FA5}">
                          <a16:colId xmlns:a16="http://schemas.microsoft.com/office/drawing/2014/main" val="231554544"/>
                        </a:ext>
                      </a:extLst>
                    </a:gridCol>
                    <a:gridCol w="1184020">
                      <a:extLst>
                        <a:ext uri="{9D8B030D-6E8A-4147-A177-3AD203B41FA5}">
                          <a16:colId xmlns:a16="http://schemas.microsoft.com/office/drawing/2014/main" val="3634124831"/>
                        </a:ext>
                      </a:extLst>
                    </a:gridCol>
                    <a:gridCol w="1185128">
                      <a:extLst>
                        <a:ext uri="{9D8B030D-6E8A-4147-A177-3AD203B41FA5}">
                          <a16:colId xmlns:a16="http://schemas.microsoft.com/office/drawing/2014/main" val="2715451951"/>
                        </a:ext>
                      </a:extLst>
                    </a:gridCol>
                    <a:gridCol w="1199526">
                      <a:extLst>
                        <a:ext uri="{9D8B030D-6E8A-4147-A177-3AD203B41FA5}">
                          <a16:colId xmlns:a16="http://schemas.microsoft.com/office/drawing/2014/main" val="241202719"/>
                        </a:ext>
                      </a:extLst>
                    </a:gridCol>
                    <a:gridCol w="1182912">
                      <a:extLst>
                        <a:ext uri="{9D8B030D-6E8A-4147-A177-3AD203B41FA5}">
                          <a16:colId xmlns:a16="http://schemas.microsoft.com/office/drawing/2014/main" val="1172075365"/>
                        </a:ext>
                      </a:extLst>
                    </a:gridCol>
                    <a:gridCol w="1186235">
                      <a:extLst>
                        <a:ext uri="{9D8B030D-6E8A-4147-A177-3AD203B41FA5}">
                          <a16:colId xmlns:a16="http://schemas.microsoft.com/office/drawing/2014/main" val="3027619625"/>
                        </a:ext>
                      </a:extLst>
                    </a:gridCol>
                    <a:gridCol w="1182912">
                      <a:extLst>
                        <a:ext uri="{9D8B030D-6E8A-4147-A177-3AD203B41FA5}">
                          <a16:colId xmlns:a16="http://schemas.microsoft.com/office/drawing/2014/main" val="3588574486"/>
                        </a:ext>
                      </a:extLst>
                    </a:gridCol>
                    <a:gridCol w="1181805">
                      <a:extLst>
                        <a:ext uri="{9D8B030D-6E8A-4147-A177-3AD203B41FA5}">
                          <a16:colId xmlns:a16="http://schemas.microsoft.com/office/drawing/2014/main" val="2329743150"/>
                        </a:ext>
                      </a:extLst>
                    </a:gridCol>
                  </a:tblGrid>
                  <a:tr h="33917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T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T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ρ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c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k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  <a:sym typeface="Symbol" panose="05050102010706020507" pitchFamily="18" charset="2"/>
                            </a:rPr>
                            <a:t>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sz="1600" b="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  <a:sym typeface="Symbol" panose="05050102010706020507" pitchFamily="18" charset="2"/>
                            </a:rPr>
                            <a:t>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sz="1600" b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ν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sz="1600" b="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Pr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34902323"/>
                      </a:ext>
                    </a:extLst>
                  </a:tr>
                  <a:tr h="3590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°C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K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𝑘𝑔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𝑘𝑔𝐾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𝑚𝐾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𝑘𝑔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𝑚𝑠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-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75453614"/>
                      </a:ext>
                    </a:extLst>
                  </a:tr>
                  <a:tr h="33407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41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314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991.90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4174.8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0.618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1.49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6.42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6.47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4.34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82473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9979223"/>
                  </p:ext>
                </p:extLst>
              </p:nvPr>
            </p:nvGraphicFramePr>
            <p:xfrm>
              <a:off x="497126" y="1912790"/>
              <a:ext cx="10663932" cy="1032301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1180697">
                      <a:extLst>
                        <a:ext uri="{9D8B030D-6E8A-4147-A177-3AD203B41FA5}">
                          <a16:colId xmlns:a16="http://schemas.microsoft.com/office/drawing/2014/main" val="339382681"/>
                        </a:ext>
                      </a:extLst>
                    </a:gridCol>
                    <a:gridCol w="1180697">
                      <a:extLst>
                        <a:ext uri="{9D8B030D-6E8A-4147-A177-3AD203B41FA5}">
                          <a16:colId xmlns:a16="http://schemas.microsoft.com/office/drawing/2014/main" val="231554544"/>
                        </a:ext>
                      </a:extLst>
                    </a:gridCol>
                    <a:gridCol w="1184020">
                      <a:extLst>
                        <a:ext uri="{9D8B030D-6E8A-4147-A177-3AD203B41FA5}">
                          <a16:colId xmlns:a16="http://schemas.microsoft.com/office/drawing/2014/main" val="3634124831"/>
                        </a:ext>
                      </a:extLst>
                    </a:gridCol>
                    <a:gridCol w="1185128">
                      <a:extLst>
                        <a:ext uri="{9D8B030D-6E8A-4147-A177-3AD203B41FA5}">
                          <a16:colId xmlns:a16="http://schemas.microsoft.com/office/drawing/2014/main" val="2715451951"/>
                        </a:ext>
                      </a:extLst>
                    </a:gridCol>
                    <a:gridCol w="1199526">
                      <a:extLst>
                        <a:ext uri="{9D8B030D-6E8A-4147-A177-3AD203B41FA5}">
                          <a16:colId xmlns:a16="http://schemas.microsoft.com/office/drawing/2014/main" val="241202719"/>
                        </a:ext>
                      </a:extLst>
                    </a:gridCol>
                    <a:gridCol w="1182912">
                      <a:extLst>
                        <a:ext uri="{9D8B030D-6E8A-4147-A177-3AD203B41FA5}">
                          <a16:colId xmlns:a16="http://schemas.microsoft.com/office/drawing/2014/main" val="1172075365"/>
                        </a:ext>
                      </a:extLst>
                    </a:gridCol>
                    <a:gridCol w="1186235">
                      <a:extLst>
                        <a:ext uri="{9D8B030D-6E8A-4147-A177-3AD203B41FA5}">
                          <a16:colId xmlns:a16="http://schemas.microsoft.com/office/drawing/2014/main" val="3027619625"/>
                        </a:ext>
                      </a:extLst>
                    </a:gridCol>
                    <a:gridCol w="1182912">
                      <a:extLst>
                        <a:ext uri="{9D8B030D-6E8A-4147-A177-3AD203B41FA5}">
                          <a16:colId xmlns:a16="http://schemas.microsoft.com/office/drawing/2014/main" val="3588574486"/>
                        </a:ext>
                      </a:extLst>
                    </a:gridCol>
                    <a:gridCol w="1181805">
                      <a:extLst>
                        <a:ext uri="{9D8B030D-6E8A-4147-A177-3AD203B41FA5}">
                          <a16:colId xmlns:a16="http://schemas.microsoft.com/office/drawing/2014/main" val="2329743150"/>
                        </a:ext>
                      </a:extLst>
                    </a:gridCol>
                  </a:tblGrid>
                  <a:tr h="33917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T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T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ρ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c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k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5155" t="-17857" r="-305670" b="-25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2051" t="-17857" r="-204103" b="-25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5670" t="-17857" r="-105155" b="-25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Pr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34902323"/>
                      </a:ext>
                    </a:extLst>
                  </a:tr>
                  <a:tr h="3590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°C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K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3608" t="-110000" r="-607216" b="-1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3608" t="-110000" r="-507216" b="-1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97462" t="-110000" r="-399492" b="-1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5155" t="-110000" r="-305670" b="-1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2051" t="-110000" r="-204103" b="-1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5670" t="-110000" r="-105155" b="-1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-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75453614"/>
                      </a:ext>
                    </a:extLst>
                  </a:tr>
                  <a:tr h="33407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41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314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991.90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4174.8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0.618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1.49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6.42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6.47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4.34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824738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-1708244" y="3311524"/>
                <a:ext cx="6096000" cy="8902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𝑃𝑟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=4.34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08244" y="3311524"/>
                <a:ext cx="6096000" cy="890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397269" y="3106570"/>
                <a:ext cx="3259418" cy="789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0.025∙50∙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6.47∙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=1931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269" y="3106570"/>
                <a:ext cx="3259418" cy="789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6939970" y="5286252"/>
                <a:ext cx="242425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𝑁𝑢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=106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970" y="5286252"/>
                <a:ext cx="2424253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317831" y="3919021"/>
                <a:ext cx="3803412" cy="867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it-IT">
                          <a:latin typeface="Cambria Math" panose="02040503050406030204" pitchFamily="18" charset="0"/>
                        </a:rPr>
                        <m:t>=1.86∙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μ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>
                              <a:latin typeface="Cambria Math" panose="02040503050406030204" pitchFamily="18" charset="0"/>
                            </a:rPr>
                            <m:t>0.14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31" y="3919021"/>
                <a:ext cx="3803412" cy="8672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287268" y="5077766"/>
                <a:ext cx="5831918" cy="87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it-IT">
                          <a:latin typeface="Cambria Math" panose="02040503050406030204" pitchFamily="18" charset="0"/>
                        </a:rPr>
                        <m:t>=1.86∙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4.</m:t>
                              </m:r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∙1</m:t>
                              </m:r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931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6.42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>
                              <a:latin typeface="Cambria Math" panose="02040503050406030204" pitchFamily="18" charset="0"/>
                            </a:rPr>
                            <m:t>0.14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=8.57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68" y="5077766"/>
                <a:ext cx="5831918" cy="8728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3501" y="4371037"/>
            <a:ext cx="871804" cy="1792379"/>
          </a:xfrm>
          <a:prstGeom prst="rect">
            <a:avLst/>
          </a:prstGeom>
        </p:spPr>
      </p:pic>
      <p:sp>
        <p:nvSpPr>
          <p:cNvPr id="22" name="Fumetto 3 168">
            <a:extLst>
              <a:ext uri="{FF2B5EF4-FFF2-40B4-BE49-F238E27FC236}">
                <a16:creationId xmlns:a16="http://schemas.microsoft.com/office/drawing/2014/main" id="{9FAAA3D1-F8E9-41F3-AA63-B96661D4C6DB}"/>
              </a:ext>
            </a:extLst>
          </p:cNvPr>
          <p:cNvSpPr/>
          <p:nvPr/>
        </p:nvSpPr>
        <p:spPr>
          <a:xfrm>
            <a:off x="8382668" y="1238099"/>
            <a:ext cx="3787903" cy="2985399"/>
          </a:xfrm>
          <a:prstGeom prst="wedgeEllipseCallout">
            <a:avLst>
              <a:gd name="adj1" fmla="val 16433"/>
              <a:gd name="adj2" fmla="val 61082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Si noti come il </a:t>
            </a:r>
            <a:r>
              <a:rPr lang="it-IT" dirty="0" err="1" smtClean="0">
                <a:solidFill>
                  <a:schemeClr val="bg1"/>
                </a:solidFill>
              </a:rPr>
              <a:t>Nusselt</a:t>
            </a:r>
            <a:r>
              <a:rPr lang="it-IT" dirty="0" smtClean="0">
                <a:solidFill>
                  <a:schemeClr val="bg1"/>
                </a:solidFill>
              </a:rPr>
              <a:t>, e di conseguenza h, siano debolmente affetti dalle variazioni di temperatura.</a:t>
            </a:r>
            <a:endParaRPr lang="it-IT" dirty="0"/>
          </a:p>
          <a:p>
            <a:pPr algn="just"/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219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8" grpId="0"/>
      <p:bldP spid="10" grpId="0"/>
      <p:bldP spid="13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253676" y="2155401"/>
                <a:ext cx="4134080" cy="637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𝑏𝑢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𝐷𝐿</m:t>
                                  </m:r>
                                </m:num>
                                <m:den>
                                  <m:acc>
                                    <m:accPr>
                                      <m:chr m:val="̇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=67°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76" y="2155401"/>
                <a:ext cx="4134080" cy="6377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253676" y="3241765"/>
            <a:ext cx="1063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Il valore di temperatura trovato è coincidente con quella assunta in partenza: la procedura può dirsi chiusa.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253676" y="1011141"/>
                <a:ext cx="7068409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=99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∙0.025∙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50∙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=0.04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86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≅0.049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76" y="1011141"/>
                <a:ext cx="7068409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/>
          <p:cNvSpPr txBox="1"/>
          <p:nvPr/>
        </p:nvSpPr>
        <p:spPr>
          <a:xfrm>
            <a:off x="242632" y="3981322"/>
            <a:ext cx="988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potenza scambiata può essere calcolata indifferentemente con una delle due espressioni disponibili: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472678" y="4764496"/>
                <a:ext cx="3823867" cy="900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𝑏𝑢</m:t>
                                  </m:r>
                                </m:sub>
                              </m:sSub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𝑏𝑖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𝑏𝑢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𝑏𝑖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78" y="4764496"/>
                <a:ext cx="3823867" cy="900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5479915" y="4807673"/>
                <a:ext cx="6359883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𝑏𝑢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</m:sub>
                          </m:sSub>
                        </m:e>
                      </m:d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0.049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4174.8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67−15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10 568 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915" y="4807673"/>
                <a:ext cx="6359883" cy="379848"/>
              </a:xfrm>
              <a:prstGeom prst="rect">
                <a:avLst/>
              </a:prstGeom>
              <a:blipFill>
                <a:blip r:embed="rId5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/>
              <p:cNvSpPr/>
              <p:nvPr/>
            </p:nvSpPr>
            <p:spPr>
              <a:xfrm>
                <a:off x="5935952" y="5355523"/>
                <a:ext cx="697690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952" y="5355523"/>
                <a:ext cx="697690" cy="708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6633642" y="5369886"/>
                <a:ext cx="917879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642" y="5369886"/>
                <a:ext cx="917879" cy="708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7551521" y="5369886"/>
                <a:ext cx="579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521" y="5369886"/>
                <a:ext cx="5792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8659856" y="5382703"/>
                <a:ext cx="5704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 smtClean="0"/>
                  <a:t>[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856" y="5382703"/>
                <a:ext cx="570413" cy="369332"/>
              </a:xfrm>
              <a:prstGeom prst="rect">
                <a:avLst/>
              </a:prstGeom>
              <a:blipFill>
                <a:blip r:embed="rId9"/>
                <a:stretch>
                  <a:fillRect l="-9677" t="-9836" r="-3226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8130782" y="5426546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782" y="5426546"/>
                <a:ext cx="4219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14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7" grpId="0"/>
      <p:bldP spid="3" grpId="0"/>
      <p:bldP spid="7" grpId="0"/>
      <p:bldP spid="9" grpId="0"/>
      <p:bldP spid="21" grpId="0"/>
      <p:bldP spid="11" grpId="0"/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322981" y="1059052"/>
                <a:ext cx="2020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lphaUcPeriod" startAt="2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it-IT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=0.25 </m:t>
                    </m:r>
                    <m:f>
                      <m:fPr>
                        <m:type m:val="lin"/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1" y="1059052"/>
                <a:ext cx="2020041" cy="369332"/>
              </a:xfrm>
              <a:prstGeom prst="rect">
                <a:avLst/>
              </a:prstGeom>
              <a:blipFill>
                <a:blip r:embed="rId2"/>
                <a:stretch>
                  <a:fillRect l="-2417" t="-116667" r="-22054" b="-18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529920" y="1770829"/>
            <a:ext cx="758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Il Re risulta 10 volte il precedente per fissate proprietà.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99412" y="1760735"/>
            <a:ext cx="587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Si assume come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Tbu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di tentativo ancora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57.5°C.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/>
              <p:cNvSpPr/>
              <p:nvPr/>
            </p:nvSpPr>
            <p:spPr>
              <a:xfrm>
                <a:off x="506274" y="2463598"/>
                <a:ext cx="2128595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𝑏𝑢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𝑡𝑒𝑛𝑡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</m:sub>
                          </m:sSub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74" y="2463598"/>
                <a:ext cx="2128595" cy="609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/>
              <p:cNvSpPr/>
              <p:nvPr/>
            </p:nvSpPr>
            <p:spPr>
              <a:xfrm>
                <a:off x="3141713" y="2467668"/>
                <a:ext cx="3158878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𝑏𝑢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𝑡𝑒𝑛𝑡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100+15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=57.5°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713" y="2467668"/>
                <a:ext cx="3158878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6617189" y="2472512"/>
                <a:ext cx="4006546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𝑏𝑢</m:t>
                              </m:r>
                            </m:sub>
                          </m:sSub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15+57.5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=36.25°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189" y="2472512"/>
                <a:ext cx="4006546" cy="616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a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3275486"/>
                  </p:ext>
                </p:extLst>
              </p:nvPr>
            </p:nvGraphicFramePr>
            <p:xfrm>
              <a:off x="759437" y="3315210"/>
              <a:ext cx="9677652" cy="1835169"/>
            </p:xfrm>
            <a:graphic>
              <a:graphicData uri="http://schemas.openxmlformats.org/drawingml/2006/table">
                <a:tbl>
                  <a:tblPr firstRow="1" firstCol="1" bandRow="1">
                    <a:tableStyleId>{284E427A-3D55-4303-BF80-6455036E1DE7}</a:tableStyleId>
                  </a:tblPr>
                  <a:tblGrid>
                    <a:gridCol w="1074513">
                      <a:extLst>
                        <a:ext uri="{9D8B030D-6E8A-4147-A177-3AD203B41FA5}">
                          <a16:colId xmlns:a16="http://schemas.microsoft.com/office/drawing/2014/main" val="2399204315"/>
                        </a:ext>
                      </a:extLst>
                    </a:gridCol>
                    <a:gridCol w="1074513">
                      <a:extLst>
                        <a:ext uri="{9D8B030D-6E8A-4147-A177-3AD203B41FA5}">
                          <a16:colId xmlns:a16="http://schemas.microsoft.com/office/drawing/2014/main" val="302657492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572521153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100014220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3627716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140958132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970338345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0151748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86694404"/>
                        </a:ext>
                      </a:extLst>
                    </a:gridCol>
                  </a:tblGrid>
                  <a:tr h="6029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T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T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ρ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c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k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  <a:sym typeface="Symbol" panose="05050102010706020507" pitchFamily="18" charset="2"/>
                            </a:rPr>
                            <a:t>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  <a:sym typeface="Symbol" panose="05050102010706020507" pitchFamily="18" charset="2"/>
                            </a:rPr>
                            <a:t>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ν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Pr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5759941"/>
                      </a:ext>
                    </a:extLst>
                  </a:tr>
                  <a:tr h="6383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°C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K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𝑘𝑔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𝑘𝑔𝐾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𝑚𝐾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𝑘𝑔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𝑚𝑠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-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5166574"/>
                      </a:ext>
                    </a:extLst>
                  </a:tr>
                  <a:tr h="5938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36.25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309.25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993.64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4174.6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0.612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1.47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7.01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7.05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4.78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666309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a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3275486"/>
                  </p:ext>
                </p:extLst>
              </p:nvPr>
            </p:nvGraphicFramePr>
            <p:xfrm>
              <a:off x="759437" y="3315210"/>
              <a:ext cx="9677652" cy="1835169"/>
            </p:xfrm>
            <a:graphic>
              <a:graphicData uri="http://schemas.openxmlformats.org/drawingml/2006/table">
                <a:tbl>
                  <a:tblPr firstRow="1" firstCol="1" bandRow="1">
                    <a:tableStyleId>{284E427A-3D55-4303-BF80-6455036E1DE7}</a:tableStyleId>
                  </a:tblPr>
                  <a:tblGrid>
                    <a:gridCol w="1074513">
                      <a:extLst>
                        <a:ext uri="{9D8B030D-6E8A-4147-A177-3AD203B41FA5}">
                          <a16:colId xmlns:a16="http://schemas.microsoft.com/office/drawing/2014/main" val="2399204315"/>
                        </a:ext>
                      </a:extLst>
                    </a:gridCol>
                    <a:gridCol w="1074513">
                      <a:extLst>
                        <a:ext uri="{9D8B030D-6E8A-4147-A177-3AD203B41FA5}">
                          <a16:colId xmlns:a16="http://schemas.microsoft.com/office/drawing/2014/main" val="302657492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572521153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100014220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3627716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140958132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970338345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0151748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86694404"/>
                        </a:ext>
                      </a:extLst>
                    </a:gridCol>
                  </a:tblGrid>
                  <a:tr h="6029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T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T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ρ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c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k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505682" t="-10101" r="-30625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602260" t="-10101" r="-20452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706250" t="-10101" r="-105682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Pr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5759941"/>
                      </a:ext>
                    </a:extLst>
                  </a:tr>
                  <a:tr h="6383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°C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K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204545" t="-103810" r="-607386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302825" t="-103810" r="-503955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402825" t="-103810" r="-403955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505682" t="-103810" r="-306250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602260" t="-103810" r="-204520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706250" t="-103810" r="-105682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-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5166574"/>
                      </a:ext>
                    </a:extLst>
                  </a:tr>
                  <a:tr h="5938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36.25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309.25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993.64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4174.6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0.612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1.47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7.01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7.05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4.78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666309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1450513" y="5435607"/>
                <a:ext cx="3270639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0.25∙50∙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7.05∙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=17730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13" y="5435607"/>
                <a:ext cx="3270639" cy="6481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6508886" y="5545744"/>
                <a:ext cx="1239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=4.78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886" y="5545744"/>
                <a:ext cx="12396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0758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6" grpId="0"/>
      <p:bldP spid="22" grpId="0"/>
      <p:bldP spid="23" grpId="0"/>
      <p:bldP spid="24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322981" y="1059052"/>
                <a:ext cx="2020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lphaUcPeriod" startAt="2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it-IT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=0.25 </m:t>
                    </m:r>
                    <m:f>
                      <m:fPr>
                        <m:type m:val="lin"/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1" y="1059052"/>
                <a:ext cx="2020041" cy="369332"/>
              </a:xfrm>
              <a:prstGeom prst="rect">
                <a:avLst/>
              </a:prstGeom>
              <a:blipFill>
                <a:blip r:embed="rId2"/>
                <a:stretch>
                  <a:fillRect l="-2417" t="-116667" r="-22054" b="-18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391883" y="1768995"/>
                <a:ext cx="5533787" cy="75174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𝑅𝑒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17730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44.33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3" y="1768995"/>
                <a:ext cx="5533787" cy="751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7471615" y="1960201"/>
                <a:ext cx="2891498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𝑖𝑑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𝑃𝑟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89</m:t>
                    </m:r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615" y="1960201"/>
                <a:ext cx="28914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/>
          <a:srcRect l="28656" t="27475" r="29516" b="43160"/>
          <a:stretch/>
        </p:blipFill>
        <p:spPr>
          <a:xfrm>
            <a:off x="83300" y="3019446"/>
            <a:ext cx="8987595" cy="338479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194246" y="5414682"/>
            <a:ext cx="8581267" cy="62753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520518" y="5235388"/>
            <a:ext cx="181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Dittus</a:t>
            </a:r>
            <a:r>
              <a:rPr lang="it-IT" dirty="0" smtClean="0"/>
              <a:t> - </a:t>
            </a:r>
            <a:r>
              <a:rPr lang="it-IT" dirty="0" err="1" smtClean="0"/>
              <a:t>Boelter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68945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2913529" y="1135054"/>
                <a:ext cx="6096000" cy="31893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𝑁𝑢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=0.023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0.8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𝑃𝑟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𝑁𝑢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=107.75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=1319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𝜌</m:t>
                      </m:r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=993.64∙0.25∙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50∙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=0.49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𝑏𝑢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𝐷𝐿</m:t>
                                  </m:r>
                                </m:num>
                                <m:den>
                                  <m:acc>
                                    <m:accPr>
                                      <m:chr m:val="̇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=61.16°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529" y="1135054"/>
                <a:ext cx="6096000" cy="31893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/>
          <p:cNvSpPr txBox="1"/>
          <p:nvPr/>
        </p:nvSpPr>
        <p:spPr>
          <a:xfrm>
            <a:off x="564776" y="4706471"/>
            <a:ext cx="1052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atteso, il valore è sensibilmente superiore a quello ipotizzato, per cui si reitera ulteriormente.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7831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17831" y="929842"/>
                <a:ext cx="404142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𝑏𝑢</m:t>
                              </m:r>
                            </m:sub>
                          </m:sSub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1.16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+15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38.1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31" y="929842"/>
                <a:ext cx="4041427" cy="616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2187722" y="2760197"/>
                <a:ext cx="6096000" cy="787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𝑃𝑟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=4.60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22" y="2760197"/>
                <a:ext cx="6096000" cy="787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501" y="4371037"/>
            <a:ext cx="871804" cy="1792379"/>
          </a:xfrm>
          <a:prstGeom prst="rect">
            <a:avLst/>
          </a:prstGeom>
        </p:spPr>
      </p:pic>
      <p:sp>
        <p:nvSpPr>
          <p:cNvPr id="22" name="Fumetto 3 168">
            <a:extLst>
              <a:ext uri="{FF2B5EF4-FFF2-40B4-BE49-F238E27FC236}">
                <a16:creationId xmlns:a16="http://schemas.microsoft.com/office/drawing/2014/main" id="{9FAAA3D1-F8E9-41F3-AA63-B96661D4C6DB}"/>
              </a:ext>
            </a:extLst>
          </p:cNvPr>
          <p:cNvSpPr/>
          <p:nvPr/>
        </p:nvSpPr>
        <p:spPr>
          <a:xfrm>
            <a:off x="8382668" y="1238099"/>
            <a:ext cx="3787903" cy="2985399"/>
          </a:xfrm>
          <a:prstGeom prst="wedgeEllipseCallout">
            <a:avLst>
              <a:gd name="adj1" fmla="val 16433"/>
              <a:gd name="adj2" fmla="val 61082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Questo valore è distante dello 0.75% dl precedente e quindi la procedura può dirsi conclusa.</a:t>
            </a:r>
            <a:endParaRPr lang="it-IT" dirty="0"/>
          </a:p>
          <a:p>
            <a:pPr algn="just"/>
            <a:endParaRPr lang="it-IT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5956489"/>
                  </p:ext>
                </p:extLst>
              </p:nvPr>
            </p:nvGraphicFramePr>
            <p:xfrm>
              <a:off x="351901" y="1539604"/>
              <a:ext cx="7931821" cy="1076167"/>
            </p:xfrm>
            <a:graphic>
              <a:graphicData uri="http://schemas.openxmlformats.org/drawingml/2006/table">
                <a:tbl>
                  <a:tblPr firstRow="1" firstCol="1" bandRow="1">
                    <a:tableStyleId>{284E427A-3D55-4303-BF80-6455036E1DE7}</a:tableStyleId>
                  </a:tblPr>
                  <a:tblGrid>
                    <a:gridCol w="878201">
                      <a:extLst>
                        <a:ext uri="{9D8B030D-6E8A-4147-A177-3AD203B41FA5}">
                          <a16:colId xmlns:a16="http://schemas.microsoft.com/office/drawing/2014/main" val="844275898"/>
                        </a:ext>
                      </a:extLst>
                    </a:gridCol>
                    <a:gridCol w="878201">
                      <a:extLst>
                        <a:ext uri="{9D8B030D-6E8A-4147-A177-3AD203B41FA5}">
                          <a16:colId xmlns:a16="http://schemas.microsoft.com/office/drawing/2014/main" val="990690439"/>
                        </a:ext>
                      </a:extLst>
                    </a:gridCol>
                    <a:gridCol w="880673">
                      <a:extLst>
                        <a:ext uri="{9D8B030D-6E8A-4147-A177-3AD203B41FA5}">
                          <a16:colId xmlns:a16="http://schemas.microsoft.com/office/drawing/2014/main" val="1441792374"/>
                        </a:ext>
                      </a:extLst>
                    </a:gridCol>
                    <a:gridCol w="881497">
                      <a:extLst>
                        <a:ext uri="{9D8B030D-6E8A-4147-A177-3AD203B41FA5}">
                          <a16:colId xmlns:a16="http://schemas.microsoft.com/office/drawing/2014/main" val="3772148135"/>
                        </a:ext>
                      </a:extLst>
                    </a:gridCol>
                    <a:gridCol w="892206">
                      <a:extLst>
                        <a:ext uri="{9D8B030D-6E8A-4147-A177-3AD203B41FA5}">
                          <a16:colId xmlns:a16="http://schemas.microsoft.com/office/drawing/2014/main" val="2157095592"/>
                        </a:ext>
                      </a:extLst>
                    </a:gridCol>
                    <a:gridCol w="879849">
                      <a:extLst>
                        <a:ext uri="{9D8B030D-6E8A-4147-A177-3AD203B41FA5}">
                          <a16:colId xmlns:a16="http://schemas.microsoft.com/office/drawing/2014/main" val="2462567560"/>
                        </a:ext>
                      </a:extLst>
                    </a:gridCol>
                    <a:gridCol w="882320">
                      <a:extLst>
                        <a:ext uri="{9D8B030D-6E8A-4147-A177-3AD203B41FA5}">
                          <a16:colId xmlns:a16="http://schemas.microsoft.com/office/drawing/2014/main" val="3539947028"/>
                        </a:ext>
                      </a:extLst>
                    </a:gridCol>
                    <a:gridCol w="879849">
                      <a:extLst>
                        <a:ext uri="{9D8B030D-6E8A-4147-A177-3AD203B41FA5}">
                          <a16:colId xmlns:a16="http://schemas.microsoft.com/office/drawing/2014/main" val="2516306415"/>
                        </a:ext>
                      </a:extLst>
                    </a:gridCol>
                    <a:gridCol w="879025">
                      <a:extLst>
                        <a:ext uri="{9D8B030D-6E8A-4147-A177-3AD203B41FA5}">
                          <a16:colId xmlns:a16="http://schemas.microsoft.com/office/drawing/2014/main" val="2267176177"/>
                        </a:ext>
                      </a:extLst>
                    </a:gridCol>
                  </a:tblGrid>
                  <a:tr h="3535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T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T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ρ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c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k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  <a:sym typeface="Symbol" panose="05050102010706020507" pitchFamily="18" charset="2"/>
                            </a:rPr>
                            <a:t>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sz="1600" b="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  <a:sym typeface="Symbol" panose="05050102010706020507" pitchFamily="18" charset="2"/>
                            </a:rPr>
                            <a:t>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sz="1600" b="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ν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sz="1600" b="0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Pr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62547448"/>
                      </a:ext>
                    </a:extLst>
                  </a:tr>
                  <a:tr h="3743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°C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K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it-IT" sz="1600" b="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kg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it-IT" sz="1600" b="0" i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it-IT" sz="1600" b="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kgK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it-IT" sz="1600" b="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mK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it-IT" sz="1600" b="0" i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it-IT" sz="1600" b="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it-IT" sz="1600" b="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kg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ms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it-IT" sz="1600" b="0" i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it-IT" sz="1600" b="0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-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98414865"/>
                      </a:ext>
                    </a:extLst>
                  </a:tr>
                  <a:tr h="348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38.1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311.1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992.99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4174.6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0.614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1.48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6.77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6.82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4.60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61817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5956489"/>
                  </p:ext>
                </p:extLst>
              </p:nvPr>
            </p:nvGraphicFramePr>
            <p:xfrm>
              <a:off x="351901" y="1539604"/>
              <a:ext cx="7931821" cy="1076167"/>
            </p:xfrm>
            <a:graphic>
              <a:graphicData uri="http://schemas.openxmlformats.org/drawingml/2006/table">
                <a:tbl>
                  <a:tblPr firstRow="1" firstCol="1" bandRow="1">
                    <a:tableStyleId>{284E427A-3D55-4303-BF80-6455036E1DE7}</a:tableStyleId>
                  </a:tblPr>
                  <a:tblGrid>
                    <a:gridCol w="878201">
                      <a:extLst>
                        <a:ext uri="{9D8B030D-6E8A-4147-A177-3AD203B41FA5}">
                          <a16:colId xmlns:a16="http://schemas.microsoft.com/office/drawing/2014/main" val="844275898"/>
                        </a:ext>
                      </a:extLst>
                    </a:gridCol>
                    <a:gridCol w="878201">
                      <a:extLst>
                        <a:ext uri="{9D8B030D-6E8A-4147-A177-3AD203B41FA5}">
                          <a16:colId xmlns:a16="http://schemas.microsoft.com/office/drawing/2014/main" val="990690439"/>
                        </a:ext>
                      </a:extLst>
                    </a:gridCol>
                    <a:gridCol w="880673">
                      <a:extLst>
                        <a:ext uri="{9D8B030D-6E8A-4147-A177-3AD203B41FA5}">
                          <a16:colId xmlns:a16="http://schemas.microsoft.com/office/drawing/2014/main" val="1441792374"/>
                        </a:ext>
                      </a:extLst>
                    </a:gridCol>
                    <a:gridCol w="881497">
                      <a:extLst>
                        <a:ext uri="{9D8B030D-6E8A-4147-A177-3AD203B41FA5}">
                          <a16:colId xmlns:a16="http://schemas.microsoft.com/office/drawing/2014/main" val="3772148135"/>
                        </a:ext>
                      </a:extLst>
                    </a:gridCol>
                    <a:gridCol w="892206">
                      <a:extLst>
                        <a:ext uri="{9D8B030D-6E8A-4147-A177-3AD203B41FA5}">
                          <a16:colId xmlns:a16="http://schemas.microsoft.com/office/drawing/2014/main" val="2157095592"/>
                        </a:ext>
                      </a:extLst>
                    </a:gridCol>
                    <a:gridCol w="879849">
                      <a:extLst>
                        <a:ext uri="{9D8B030D-6E8A-4147-A177-3AD203B41FA5}">
                          <a16:colId xmlns:a16="http://schemas.microsoft.com/office/drawing/2014/main" val="2462567560"/>
                        </a:ext>
                      </a:extLst>
                    </a:gridCol>
                    <a:gridCol w="882320">
                      <a:extLst>
                        <a:ext uri="{9D8B030D-6E8A-4147-A177-3AD203B41FA5}">
                          <a16:colId xmlns:a16="http://schemas.microsoft.com/office/drawing/2014/main" val="3539947028"/>
                        </a:ext>
                      </a:extLst>
                    </a:gridCol>
                    <a:gridCol w="879849">
                      <a:extLst>
                        <a:ext uri="{9D8B030D-6E8A-4147-A177-3AD203B41FA5}">
                          <a16:colId xmlns:a16="http://schemas.microsoft.com/office/drawing/2014/main" val="2516306415"/>
                        </a:ext>
                      </a:extLst>
                    </a:gridCol>
                    <a:gridCol w="879025">
                      <a:extLst>
                        <a:ext uri="{9D8B030D-6E8A-4147-A177-3AD203B41FA5}">
                          <a16:colId xmlns:a16="http://schemas.microsoft.com/office/drawing/2014/main" val="2267176177"/>
                        </a:ext>
                      </a:extLst>
                    </a:gridCol>
                  </a:tblGrid>
                  <a:tr h="3535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T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T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ρ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c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k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07639" t="-17241" r="-308333" b="-2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603448" t="-17241" r="-206207" b="-2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703448" t="-17241" r="-106207" b="-2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Pr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62547448"/>
                      </a:ext>
                    </a:extLst>
                  </a:tr>
                  <a:tr h="3743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°C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K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3448" t="-109677" r="-606207" b="-1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03448" t="-109677" r="-506207" b="-1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00685" t="-109677" r="-402740" b="-1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07639" t="-109677" r="-308333" b="-1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603448" t="-109677" r="-206207" b="-1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703448" t="-109677" r="-106207" b="-1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-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98414865"/>
                      </a:ext>
                    </a:extLst>
                  </a:tr>
                  <a:tr h="3482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38.1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>
                              <a:effectLst/>
                            </a:rPr>
                            <a:t>311.1</a:t>
                          </a:r>
                          <a:endParaRPr lang="it-IT" sz="1600" b="0" i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992.99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4174.6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0.614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1.48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6.77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6.82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i="0" dirty="0">
                              <a:effectLst/>
                            </a:rPr>
                            <a:t>4.60</a:t>
                          </a:r>
                          <a:endParaRPr lang="it-IT" sz="1600" b="0" i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61817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2187722" y="3203088"/>
                <a:ext cx="6096000" cy="23993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0.25∙50∙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6.82∙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=18330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𝑁𝑢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=109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𝑁𝑢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=1339.2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𝑏𝑢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𝐷𝐿</m:t>
                                  </m:r>
                                </m:num>
                                <m:den>
                                  <m:acc>
                                    <m:accPr>
                                      <m:chr m:val="̇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=60.7°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22" y="3203088"/>
                <a:ext cx="6096000" cy="2399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4056529" y="5660544"/>
                <a:ext cx="3240567" cy="742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61.16−60.7</m:t>
                          </m:r>
                        </m:num>
                        <m:den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61.16+60.7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∙100=0.75%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529" y="5660544"/>
                <a:ext cx="3240567" cy="742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935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2" grpId="0" animBg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po 55"/>
          <p:cNvGrpSpPr/>
          <p:nvPr/>
        </p:nvGrpSpPr>
        <p:grpSpPr>
          <a:xfrm rot="5400000" flipH="1">
            <a:off x="11315596" y="4837033"/>
            <a:ext cx="401765" cy="1143118"/>
            <a:chOff x="5415073" y="2951545"/>
            <a:chExt cx="258332" cy="1134318"/>
          </a:xfrm>
        </p:grpSpPr>
        <p:sp>
          <p:nvSpPr>
            <p:cNvPr id="57" name="Figura a mano libera 56"/>
            <p:cNvSpPr/>
            <p:nvPr/>
          </p:nvSpPr>
          <p:spPr>
            <a:xfrm>
              <a:off x="5415073" y="3090440"/>
              <a:ext cx="258332" cy="995423"/>
            </a:xfrm>
            <a:custGeom>
              <a:avLst/>
              <a:gdLst>
                <a:gd name="connsiteX0" fmla="*/ 140775 w 258332"/>
                <a:gd name="connsiteY0" fmla="*/ 995423 h 995423"/>
                <a:gd name="connsiteX1" fmla="*/ 140775 w 258332"/>
                <a:gd name="connsiteY1" fmla="*/ 659757 h 995423"/>
                <a:gd name="connsiteX2" fmla="*/ 1879 w 258332"/>
                <a:gd name="connsiteY2" fmla="*/ 520861 h 995423"/>
                <a:gd name="connsiteX3" fmla="*/ 256522 w 258332"/>
                <a:gd name="connsiteY3" fmla="*/ 370390 h 995423"/>
                <a:gd name="connsiteX4" fmla="*/ 117626 w 258332"/>
                <a:gd name="connsiteY4" fmla="*/ 162046 h 995423"/>
                <a:gd name="connsiteX5" fmla="*/ 152350 w 258332"/>
                <a:gd name="connsiteY5" fmla="*/ 0 h 9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32" h="995423">
                  <a:moveTo>
                    <a:pt x="140775" y="995423"/>
                  </a:moveTo>
                  <a:cubicBezTo>
                    <a:pt x="152349" y="867137"/>
                    <a:pt x="163924" y="738851"/>
                    <a:pt x="140775" y="659757"/>
                  </a:cubicBezTo>
                  <a:cubicBezTo>
                    <a:pt x="117626" y="580663"/>
                    <a:pt x="-17412" y="569089"/>
                    <a:pt x="1879" y="520861"/>
                  </a:cubicBezTo>
                  <a:cubicBezTo>
                    <a:pt x="21170" y="472633"/>
                    <a:pt x="237231" y="430192"/>
                    <a:pt x="256522" y="370390"/>
                  </a:cubicBezTo>
                  <a:cubicBezTo>
                    <a:pt x="275813" y="310588"/>
                    <a:pt x="134988" y="223778"/>
                    <a:pt x="117626" y="162046"/>
                  </a:cubicBezTo>
                  <a:cubicBezTo>
                    <a:pt x="100264" y="100314"/>
                    <a:pt x="126307" y="50157"/>
                    <a:pt x="152350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Triangolo isoscele 57"/>
            <p:cNvSpPr/>
            <p:nvPr/>
          </p:nvSpPr>
          <p:spPr>
            <a:xfrm>
              <a:off x="5485288" y="2951545"/>
              <a:ext cx="129166" cy="19619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5914" t="55588" r="43017" b="24740"/>
          <a:stretch/>
        </p:blipFill>
        <p:spPr>
          <a:xfrm rot="673750">
            <a:off x="5662331" y="4435200"/>
            <a:ext cx="5681962" cy="1946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183016" y="830997"/>
                <a:ext cx="1164762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Un tubo orizzontale (diametro 60 mm, spessore trascurabile) raccoglie l’energia solare recapitatagli da un concentratore parabolico, trasferendone parte all’acqua che scorre in esso. Si viene così a creare una condizione al contorno di flusso imposto, pari a 1.5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𝑘𝑊</m:t>
                        </m:r>
                      </m:num>
                      <m:den>
                        <m:sSup>
                          <m:sSupPr>
                            <m:ctrlPr>
                              <a:rPr lang="it-IT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dirty="0" smtClean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rPr>
                  <a:t>, per la portata di acqua di 0.01 kg/s che scorre nel tubo. Assumendo condizioni completamente sviluppate D e T e sapendo che la T bulk in ingresso è 15°C, determinare:</a:t>
                </a:r>
              </a:p>
              <a:p>
                <a:endParaRPr lang="it-IT" dirty="0" smtClean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  <a:p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16" y="830997"/>
                <a:ext cx="11647623" cy="1754326"/>
              </a:xfrm>
              <a:prstGeom prst="rect">
                <a:avLst/>
              </a:prstGeom>
              <a:blipFill>
                <a:blip r:embed="rId4"/>
                <a:stretch>
                  <a:fillRect l="-419" t="-1736" r="-6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  <a:endParaRPr lang="it-IT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560623" y="4615085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ati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560574" y="5511344"/>
                <a:ext cx="11451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=15°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4" y="5511344"/>
                <a:ext cx="1145185" cy="276999"/>
              </a:xfrm>
              <a:prstGeom prst="rect">
                <a:avLst/>
              </a:prstGeom>
              <a:blipFill>
                <a:blip r:embed="rId5"/>
                <a:stretch>
                  <a:fillRect l="-4255" r="-3723" b="-195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/>
              <p:cNvSpPr txBox="1"/>
              <p:nvPr/>
            </p:nvSpPr>
            <p:spPr>
              <a:xfrm>
                <a:off x="560623" y="5139625"/>
                <a:ext cx="1232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=60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23" y="5139625"/>
                <a:ext cx="1232197" cy="276999"/>
              </a:xfrm>
              <a:prstGeom prst="rect">
                <a:avLst/>
              </a:prstGeom>
              <a:blipFill>
                <a:blip r:embed="rId6"/>
                <a:stretch>
                  <a:fillRect l="-3960" r="-1980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ttore diritto 52"/>
          <p:cNvCxnSpPr/>
          <p:nvPr/>
        </p:nvCxnSpPr>
        <p:spPr>
          <a:xfrm>
            <a:off x="5990654" y="6020878"/>
            <a:ext cx="98938" cy="1690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/>
          <p:cNvCxnSpPr/>
          <p:nvPr/>
        </p:nvCxnSpPr>
        <p:spPr>
          <a:xfrm>
            <a:off x="11144062" y="6009409"/>
            <a:ext cx="98938" cy="1690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tangolo 1"/>
              <p:cNvSpPr/>
              <p:nvPr/>
            </p:nvSpPr>
            <p:spPr>
              <a:xfrm>
                <a:off x="367804" y="1814818"/>
                <a:ext cx="6096000" cy="787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𝐿𝑎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𝐿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𝑑𝑒𝑙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𝑡𝑢𝑏𝑜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𝑝𝑒𝑟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𝑝𝑜𝑟𝑡𝑎𝑟𝑒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𝑙𝑎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𝑏𝑢</m:t>
                        </m:r>
                      </m:sub>
                    </m:sSub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=80°</m:t>
                    </m:r>
                    <m:r>
                      <a:rPr lang="it-IT" b="0" i="1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𝐶</m:t>
                    </m:r>
                  </m:oMath>
                </a14:m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04" y="1814818"/>
                <a:ext cx="6096000" cy="787652"/>
              </a:xfrm>
              <a:prstGeom prst="rect">
                <a:avLst/>
              </a:prstGeom>
              <a:blipFill>
                <a:blip r:embed="rId7"/>
                <a:stretch>
                  <a:fillRect l="-700" b="-77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tangolo 2"/>
              <p:cNvSpPr/>
              <p:nvPr/>
            </p:nvSpPr>
            <p:spPr>
              <a:xfrm>
                <a:off x="337391" y="2740196"/>
                <a:ext cx="43675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lphaUcPeriod" startAt="2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𝑡𝑒𝑚𝑝𝑒𝑟𝑎𝑡𝑢𝑟𝑎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𝑑𝑖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𝑝𝑎𝑟𝑒𝑡𝑒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𝑖𝑛𝑔𝑟𝑒𝑠𝑠𝑜</m:t>
                    </m:r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1" y="2740196"/>
                <a:ext cx="4367542" cy="369332"/>
              </a:xfrm>
              <a:prstGeom prst="rect">
                <a:avLst/>
              </a:prstGeom>
              <a:blipFill>
                <a:blip r:embed="rId8"/>
                <a:stretch>
                  <a:fillRect l="-976" t="-6667" b="-2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sellaDiTesto 38"/>
              <p:cNvSpPr txBox="1"/>
              <p:nvPr/>
            </p:nvSpPr>
            <p:spPr>
              <a:xfrm>
                <a:off x="536891" y="5942884"/>
                <a:ext cx="11346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9" name="CasellaDiTes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1" y="5942884"/>
                <a:ext cx="1134605" cy="276999"/>
              </a:xfrm>
              <a:prstGeom prst="rect">
                <a:avLst/>
              </a:prstGeom>
              <a:blipFill>
                <a:blip r:embed="rId9"/>
                <a:stretch>
                  <a:fillRect l="-3226" r="-3763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ttore diritto 43"/>
          <p:cNvCxnSpPr/>
          <p:nvPr/>
        </p:nvCxnSpPr>
        <p:spPr>
          <a:xfrm>
            <a:off x="6006827" y="6081383"/>
            <a:ext cx="522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8390307" y="5880798"/>
            <a:ext cx="2835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L</a:t>
            </a:r>
          </a:p>
        </p:txBody>
      </p:sp>
      <p:pic>
        <p:nvPicPr>
          <p:cNvPr id="51" name="Immagine 50"/>
          <p:cNvPicPr>
            <a:picLocks noChangeAspect="1"/>
          </p:cNvPicPr>
          <p:nvPr/>
        </p:nvPicPr>
        <p:blipFill rotWithShape="1">
          <a:blip r:embed="rId10"/>
          <a:srcRect l="92493" t="32144" r="4972" b="49833"/>
          <a:stretch/>
        </p:blipFill>
        <p:spPr>
          <a:xfrm>
            <a:off x="5548624" y="4994753"/>
            <a:ext cx="207576" cy="8990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ttangolo 54"/>
              <p:cNvSpPr/>
              <p:nvPr/>
            </p:nvSpPr>
            <p:spPr>
              <a:xfrm>
                <a:off x="4195543" y="5442774"/>
                <a:ext cx="19067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5" name="Rettango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543" y="5442774"/>
                <a:ext cx="19067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uppo 58"/>
          <p:cNvGrpSpPr/>
          <p:nvPr/>
        </p:nvGrpSpPr>
        <p:grpSpPr>
          <a:xfrm rot="5400000" flipH="1">
            <a:off x="4743995" y="4846962"/>
            <a:ext cx="401765" cy="1143118"/>
            <a:chOff x="5415073" y="2951545"/>
            <a:chExt cx="258332" cy="1134318"/>
          </a:xfrm>
        </p:grpSpPr>
        <p:sp>
          <p:nvSpPr>
            <p:cNvPr id="60" name="Figura a mano libera 59"/>
            <p:cNvSpPr/>
            <p:nvPr/>
          </p:nvSpPr>
          <p:spPr>
            <a:xfrm>
              <a:off x="5415073" y="3090440"/>
              <a:ext cx="258332" cy="995423"/>
            </a:xfrm>
            <a:custGeom>
              <a:avLst/>
              <a:gdLst>
                <a:gd name="connsiteX0" fmla="*/ 140775 w 258332"/>
                <a:gd name="connsiteY0" fmla="*/ 995423 h 995423"/>
                <a:gd name="connsiteX1" fmla="*/ 140775 w 258332"/>
                <a:gd name="connsiteY1" fmla="*/ 659757 h 995423"/>
                <a:gd name="connsiteX2" fmla="*/ 1879 w 258332"/>
                <a:gd name="connsiteY2" fmla="*/ 520861 h 995423"/>
                <a:gd name="connsiteX3" fmla="*/ 256522 w 258332"/>
                <a:gd name="connsiteY3" fmla="*/ 370390 h 995423"/>
                <a:gd name="connsiteX4" fmla="*/ 117626 w 258332"/>
                <a:gd name="connsiteY4" fmla="*/ 162046 h 995423"/>
                <a:gd name="connsiteX5" fmla="*/ 152350 w 258332"/>
                <a:gd name="connsiteY5" fmla="*/ 0 h 9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32" h="995423">
                  <a:moveTo>
                    <a:pt x="140775" y="995423"/>
                  </a:moveTo>
                  <a:cubicBezTo>
                    <a:pt x="152349" y="867137"/>
                    <a:pt x="163924" y="738851"/>
                    <a:pt x="140775" y="659757"/>
                  </a:cubicBezTo>
                  <a:cubicBezTo>
                    <a:pt x="117626" y="580663"/>
                    <a:pt x="-17412" y="569089"/>
                    <a:pt x="1879" y="520861"/>
                  </a:cubicBezTo>
                  <a:cubicBezTo>
                    <a:pt x="21170" y="472633"/>
                    <a:pt x="237231" y="430192"/>
                    <a:pt x="256522" y="370390"/>
                  </a:cubicBezTo>
                  <a:cubicBezTo>
                    <a:pt x="275813" y="310588"/>
                    <a:pt x="134988" y="223778"/>
                    <a:pt x="117626" y="162046"/>
                  </a:cubicBezTo>
                  <a:cubicBezTo>
                    <a:pt x="100264" y="100314"/>
                    <a:pt x="126307" y="50157"/>
                    <a:pt x="152350" y="0"/>
                  </a:cubicBezTo>
                </a:path>
              </a:pathLst>
            </a:cu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Triangolo isoscele 60"/>
            <p:cNvSpPr/>
            <p:nvPr/>
          </p:nvSpPr>
          <p:spPr>
            <a:xfrm>
              <a:off x="5485288" y="2951545"/>
              <a:ext cx="129166" cy="19619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5120256" y="4725040"/>
            <a:ext cx="15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IN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11131767" y="4630396"/>
            <a:ext cx="15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OUT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3" name="Immagine 62"/>
          <p:cNvPicPr>
            <a:picLocks noChangeAspect="1"/>
          </p:cNvPicPr>
          <p:nvPr/>
        </p:nvPicPr>
        <p:blipFill rotWithShape="1">
          <a:blip r:embed="rId10"/>
          <a:srcRect l="65778" t="31661" r="28647" b="50087"/>
          <a:stretch/>
        </p:blipFill>
        <p:spPr>
          <a:xfrm>
            <a:off x="3682570" y="4748030"/>
            <a:ext cx="726109" cy="13371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ttangolo 31"/>
              <p:cNvSpPr/>
              <p:nvPr/>
            </p:nvSpPr>
            <p:spPr>
              <a:xfrm>
                <a:off x="339031" y="3182241"/>
                <a:ext cx="41725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lphaUcPeriod" startAt="3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𝑡𝑒𝑚𝑝𝑒𝑟𝑎𝑡𝑢𝑟𝑎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𝑑𝑖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𝑝𝑎𝑟𝑒𝑡𝑒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𝑖𝑢𝑠𝑐𝑖𝑡𝑎</m:t>
                    </m:r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32" name="Rettango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1" y="3182241"/>
                <a:ext cx="4172553" cy="369332"/>
              </a:xfrm>
              <a:prstGeom prst="rect">
                <a:avLst/>
              </a:prstGeom>
              <a:blipFill>
                <a:blip r:embed="rId12"/>
                <a:stretch>
                  <a:fillRect l="-1170" t="-6557" b="-213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ttangolo 32"/>
              <p:cNvSpPr/>
              <p:nvPr/>
            </p:nvSpPr>
            <p:spPr>
              <a:xfrm>
                <a:off x="337391" y="3738029"/>
                <a:ext cx="8935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lphaUcPeriod" startAt="4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𝑖𝑙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𝑓𝑙𝑢𝑠𝑠𝑜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𝑡𝑒𝑟𝑚𝑖𝑐𝑜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𝑡𝑟𝑎𝑠𝑓𝑒𝑟𝑖𝑡𝑜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𝑎𝑟𝑖𝑎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𝑒𝑠𝑡𝑒𝑟𝑛𝑎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𝑠𝑡𝑎𝑔𝑛𝑎𝑛𝑡𝑒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𝑎𝑙𝑙𝑎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𝑡𝑒𝑚𝑝𝑒𝑟𝑎𝑡𝑢𝑟𝑎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𝑑𝑖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20°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33" name="Rettango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1" y="3738029"/>
                <a:ext cx="8935844" cy="369332"/>
              </a:xfrm>
              <a:prstGeom prst="rect">
                <a:avLst/>
              </a:prstGeom>
              <a:blipFill>
                <a:blip r:embed="rId13"/>
                <a:stretch>
                  <a:fillRect l="-477" t="-6557" b="-213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2 5"/>
          <p:cNvCxnSpPr/>
          <p:nvPr/>
        </p:nvCxnSpPr>
        <p:spPr>
          <a:xfrm flipH="1">
            <a:off x="8775513" y="4260915"/>
            <a:ext cx="841345" cy="648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8559735" y="4242120"/>
                <a:ext cx="951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735" y="4242120"/>
                <a:ext cx="951813" cy="369332"/>
              </a:xfrm>
              <a:prstGeom prst="rect">
                <a:avLst/>
              </a:prstGeom>
              <a:blipFill>
                <a:blip r:embed="rId1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524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" grpId="0"/>
      <p:bldP spid="10" grpId="0"/>
      <p:bldP spid="2" grpId="0"/>
      <p:bldP spid="3" grpId="0"/>
      <p:bldP spid="39" grpId="0"/>
      <p:bldP spid="46" grpId="0" animBg="1"/>
      <p:bldP spid="55" grpId="0"/>
      <p:bldP spid="14" grpId="0"/>
      <p:bldP spid="62" grpId="0"/>
      <p:bldP spid="32" grpId="0"/>
      <p:bldP spid="3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2</a:t>
            </a:r>
            <a:endParaRPr lang="it-IT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501" y="4371037"/>
            <a:ext cx="871804" cy="1792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/>
              <p:nvPr/>
            </p:nvSpPr>
            <p:spPr>
              <a:xfrm>
                <a:off x="7912172" y="1150773"/>
                <a:ext cx="3787903" cy="2985399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it-IT" dirty="0" smtClean="0">
                    <a:solidFill>
                      <a:schemeClr val="bg1"/>
                    </a:solidFill>
                  </a:rPr>
                  <a:t>Le proprietà dell’acqua liquida vanno valutate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𝑏𝑢</m:t>
                            </m:r>
                          </m:sub>
                        </m:sSub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dirty="0"/>
              </a:p>
              <a:p>
                <a:pPr algn="just"/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72" y="1150773"/>
                <a:ext cx="3787903" cy="2985399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532984" y="1057173"/>
            <a:ext cx="709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Essendo assegnate le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Tb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in ingresso e in uscita non c’è bisogno di alcuna iterazione.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30977" y="1905119"/>
                <a:ext cx="3736856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𝑏𝑢</m:t>
                              </m:r>
                            </m:sub>
                          </m:sSub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15+80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=47.5°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77" y="1905119"/>
                <a:ext cx="3736856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b="31015"/>
          <a:stretch/>
        </p:blipFill>
        <p:spPr>
          <a:xfrm>
            <a:off x="357950" y="2634822"/>
            <a:ext cx="8059611" cy="352859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1192305" y="5267226"/>
            <a:ext cx="6929719" cy="46122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6660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it-IT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8402" y="3248731"/>
            <a:ext cx="975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Imponendo che l’energia si conservi, con riferimento al VC che comprende tutta l’acqua tra la sezione di ingresso e uscita si può scrivere: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a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2836578"/>
                  </p:ext>
                </p:extLst>
              </p:nvPr>
            </p:nvGraphicFramePr>
            <p:xfrm>
              <a:off x="768402" y="1052259"/>
              <a:ext cx="9677652" cy="1835169"/>
            </p:xfrm>
            <a:graphic>
              <a:graphicData uri="http://schemas.openxmlformats.org/drawingml/2006/table">
                <a:tbl>
                  <a:tblPr firstRow="1" firstCol="1" bandRow="1">
                    <a:tableStyleId>{284E427A-3D55-4303-BF80-6455036E1DE7}</a:tableStyleId>
                  </a:tblPr>
                  <a:tblGrid>
                    <a:gridCol w="1074513">
                      <a:extLst>
                        <a:ext uri="{9D8B030D-6E8A-4147-A177-3AD203B41FA5}">
                          <a16:colId xmlns:a16="http://schemas.microsoft.com/office/drawing/2014/main" val="2399204315"/>
                        </a:ext>
                      </a:extLst>
                    </a:gridCol>
                    <a:gridCol w="1074513">
                      <a:extLst>
                        <a:ext uri="{9D8B030D-6E8A-4147-A177-3AD203B41FA5}">
                          <a16:colId xmlns:a16="http://schemas.microsoft.com/office/drawing/2014/main" val="302657492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572521153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100014220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3627716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140958132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970338345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0151748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86694404"/>
                        </a:ext>
                      </a:extLst>
                    </a:gridCol>
                  </a:tblGrid>
                  <a:tr h="6029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T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T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ρ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c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k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  <a:sym typeface="Symbol" panose="05050102010706020507" pitchFamily="18" charset="2"/>
                            </a:rPr>
                            <a:t>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  <a:sym typeface="Symbol" panose="05050102010706020507" pitchFamily="18" charset="2"/>
                            </a:rPr>
                            <a:t>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ν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Pr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5759941"/>
                      </a:ext>
                    </a:extLst>
                  </a:tr>
                  <a:tr h="6383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°C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K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𝑘𝑔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𝑘𝑔𝐾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𝑚𝐾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𝑘𝑔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𝑚𝑠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-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5166574"/>
                      </a:ext>
                    </a:extLst>
                  </a:tr>
                  <a:tr h="5938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47.5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320.5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</a:rPr>
                            <a:t>989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</a:rPr>
                            <a:t>4176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</a:rPr>
                            <a:t>0.627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</a:rPr>
                            <a:t>1.52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7.01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5.79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3.9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666309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a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2836578"/>
                  </p:ext>
                </p:extLst>
              </p:nvPr>
            </p:nvGraphicFramePr>
            <p:xfrm>
              <a:off x="768402" y="1052259"/>
              <a:ext cx="9677652" cy="1835169"/>
            </p:xfrm>
            <a:graphic>
              <a:graphicData uri="http://schemas.openxmlformats.org/drawingml/2006/table">
                <a:tbl>
                  <a:tblPr firstRow="1" firstCol="1" bandRow="1">
                    <a:tableStyleId>{284E427A-3D55-4303-BF80-6455036E1DE7}</a:tableStyleId>
                  </a:tblPr>
                  <a:tblGrid>
                    <a:gridCol w="1074513">
                      <a:extLst>
                        <a:ext uri="{9D8B030D-6E8A-4147-A177-3AD203B41FA5}">
                          <a16:colId xmlns:a16="http://schemas.microsoft.com/office/drawing/2014/main" val="2399204315"/>
                        </a:ext>
                      </a:extLst>
                    </a:gridCol>
                    <a:gridCol w="1074513">
                      <a:extLst>
                        <a:ext uri="{9D8B030D-6E8A-4147-A177-3AD203B41FA5}">
                          <a16:colId xmlns:a16="http://schemas.microsoft.com/office/drawing/2014/main" val="302657492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572521153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100014220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3627716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140958132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970338345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0151748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86694404"/>
                        </a:ext>
                      </a:extLst>
                    </a:gridCol>
                  </a:tblGrid>
                  <a:tr h="6029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T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T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ρ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c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k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02825" t="-10101" r="-30452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06250" t="-10101" r="-20625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02260" t="-10101" r="-105085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Pr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5759941"/>
                      </a:ext>
                    </a:extLst>
                  </a:tr>
                  <a:tr h="6383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°C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K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5114" t="-103810" r="-607386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3390" t="-103810" r="-503955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05682" t="-103810" r="-406818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02825" t="-103810" r="-304520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06250" t="-103810" r="-206250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02260" t="-103810" r="-105085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-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5166574"/>
                      </a:ext>
                    </a:extLst>
                  </a:tr>
                  <a:tr h="5938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47.5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320.5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</a:rPr>
                            <a:t>989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</a:rPr>
                            <a:t>4176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</a:rPr>
                            <a:t>0.627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</a:rPr>
                            <a:t>1.52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7.01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5.79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3.9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666309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768852" y="4180144"/>
                <a:ext cx="3379643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𝑏𝑢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</m:sub>
                          </m:sSub>
                        </m:e>
                      </m:d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52" y="4180144"/>
                <a:ext cx="3379643" cy="379848"/>
              </a:xfrm>
              <a:prstGeom prst="rect">
                <a:avLst/>
              </a:prstGeom>
              <a:blipFill>
                <a:blip r:embed="rId3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5088455" y="4055140"/>
                <a:ext cx="5597879" cy="676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it-IT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𝑏𝑢</m:t>
                                  </m:r>
                                </m:sub>
                              </m:sSub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𝑏𝑖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0.01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∙4176∙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80−15</m:t>
                              </m:r>
                            </m:e>
                          </m:d>
                        </m:num>
                        <m:den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∙60∙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∙1.5∙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=9.6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455" y="4055140"/>
                <a:ext cx="5597879" cy="6765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5460934" y="5352207"/>
                <a:ext cx="513026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934" y="5352207"/>
                <a:ext cx="513026" cy="616387"/>
              </a:xfrm>
              <a:prstGeom prst="rect">
                <a:avLst/>
              </a:prstGeom>
              <a:blipFill>
                <a:blip r:embed="rId5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6022022" y="5377094"/>
                <a:ext cx="677943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022" y="5377094"/>
                <a:ext cx="677943" cy="616387"/>
              </a:xfrm>
              <a:prstGeom prst="rect">
                <a:avLst/>
              </a:prstGeom>
              <a:blipFill>
                <a:blip r:embed="rId6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/>
              <p:cNvSpPr txBox="1"/>
              <p:nvPr/>
            </p:nvSpPr>
            <p:spPr>
              <a:xfrm>
                <a:off x="6699965" y="5343615"/>
                <a:ext cx="3945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65" y="5343615"/>
                <a:ext cx="394595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/>
              <p:cNvSpPr txBox="1"/>
              <p:nvPr/>
            </p:nvSpPr>
            <p:spPr>
              <a:xfrm>
                <a:off x="6705322" y="5683003"/>
                <a:ext cx="4372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322" y="5683003"/>
                <a:ext cx="43729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/>
              <p:cNvSpPr txBox="1"/>
              <p:nvPr/>
            </p:nvSpPr>
            <p:spPr>
              <a:xfrm>
                <a:off x="7190683" y="5343615"/>
                <a:ext cx="658770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683" y="5343615"/>
                <a:ext cx="658770" cy="6249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po 10"/>
          <p:cNvGrpSpPr/>
          <p:nvPr/>
        </p:nvGrpSpPr>
        <p:grpSpPr>
          <a:xfrm>
            <a:off x="6114593" y="5844871"/>
            <a:ext cx="257513" cy="234840"/>
            <a:chOff x="2034073" y="4988997"/>
            <a:chExt cx="806385" cy="667107"/>
          </a:xfrm>
        </p:grpSpPr>
        <p:cxnSp>
          <p:nvCxnSpPr>
            <p:cNvPr id="10" name="Connettore diritto 9"/>
            <p:cNvCxnSpPr/>
            <p:nvPr/>
          </p:nvCxnSpPr>
          <p:spPr>
            <a:xfrm>
              <a:off x="2076887" y="502448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 flipH="1">
              <a:off x="2034073" y="4988997"/>
              <a:ext cx="763572" cy="6316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o 20"/>
          <p:cNvGrpSpPr/>
          <p:nvPr/>
        </p:nvGrpSpPr>
        <p:grpSpPr>
          <a:xfrm>
            <a:off x="6796112" y="5719947"/>
            <a:ext cx="257513" cy="234840"/>
            <a:chOff x="2034073" y="4988997"/>
            <a:chExt cx="806385" cy="667107"/>
          </a:xfrm>
        </p:grpSpPr>
        <p:cxnSp>
          <p:nvCxnSpPr>
            <p:cNvPr id="22" name="Connettore diritto 21"/>
            <p:cNvCxnSpPr/>
            <p:nvPr/>
          </p:nvCxnSpPr>
          <p:spPr>
            <a:xfrm>
              <a:off x="2076887" y="502448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/>
            <p:cNvCxnSpPr/>
            <p:nvPr/>
          </p:nvCxnSpPr>
          <p:spPr>
            <a:xfrm flipH="1">
              <a:off x="2034073" y="498899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o 23"/>
          <p:cNvGrpSpPr/>
          <p:nvPr/>
        </p:nvGrpSpPr>
        <p:grpSpPr>
          <a:xfrm>
            <a:off x="7581718" y="5398552"/>
            <a:ext cx="257513" cy="234840"/>
            <a:chOff x="2034073" y="4988997"/>
            <a:chExt cx="806385" cy="667107"/>
          </a:xfrm>
        </p:grpSpPr>
        <p:cxnSp>
          <p:nvCxnSpPr>
            <p:cNvPr id="26" name="Connettore diritto 25"/>
            <p:cNvCxnSpPr/>
            <p:nvPr/>
          </p:nvCxnSpPr>
          <p:spPr>
            <a:xfrm>
              <a:off x="2076887" y="502448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/>
            <p:cNvCxnSpPr/>
            <p:nvPr/>
          </p:nvCxnSpPr>
          <p:spPr>
            <a:xfrm flipH="1">
              <a:off x="2034073" y="498899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o 27"/>
          <p:cNvGrpSpPr/>
          <p:nvPr/>
        </p:nvGrpSpPr>
        <p:grpSpPr>
          <a:xfrm>
            <a:off x="5577332" y="5768349"/>
            <a:ext cx="257513" cy="234840"/>
            <a:chOff x="2034073" y="4988997"/>
            <a:chExt cx="806385" cy="667107"/>
          </a:xfrm>
        </p:grpSpPr>
        <p:cxnSp>
          <p:nvCxnSpPr>
            <p:cNvPr id="29" name="Connettore diritto 28"/>
            <p:cNvCxnSpPr/>
            <p:nvPr/>
          </p:nvCxnSpPr>
          <p:spPr>
            <a:xfrm>
              <a:off x="2076887" y="502448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/>
            <p:cNvCxnSpPr/>
            <p:nvPr/>
          </p:nvCxnSpPr>
          <p:spPr>
            <a:xfrm flipH="1">
              <a:off x="2034073" y="498899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/>
          <p:cNvGrpSpPr/>
          <p:nvPr/>
        </p:nvGrpSpPr>
        <p:grpSpPr>
          <a:xfrm>
            <a:off x="5563660" y="5374309"/>
            <a:ext cx="257513" cy="234840"/>
            <a:chOff x="2034073" y="4988997"/>
            <a:chExt cx="806385" cy="667107"/>
          </a:xfrm>
        </p:grpSpPr>
        <p:cxnSp>
          <p:nvCxnSpPr>
            <p:cNvPr id="32" name="Connettore diritto 31"/>
            <p:cNvCxnSpPr/>
            <p:nvPr/>
          </p:nvCxnSpPr>
          <p:spPr>
            <a:xfrm>
              <a:off x="2076887" y="502448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/>
            <p:cNvCxnSpPr/>
            <p:nvPr/>
          </p:nvCxnSpPr>
          <p:spPr>
            <a:xfrm flipH="1">
              <a:off x="2034073" y="498899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o 33"/>
          <p:cNvGrpSpPr/>
          <p:nvPr/>
        </p:nvGrpSpPr>
        <p:grpSpPr>
          <a:xfrm>
            <a:off x="6809784" y="5372900"/>
            <a:ext cx="257513" cy="234840"/>
            <a:chOff x="2034073" y="4988997"/>
            <a:chExt cx="806385" cy="667107"/>
          </a:xfrm>
        </p:grpSpPr>
        <p:cxnSp>
          <p:nvCxnSpPr>
            <p:cNvPr id="35" name="Connettore diritto 34"/>
            <p:cNvCxnSpPr/>
            <p:nvPr/>
          </p:nvCxnSpPr>
          <p:spPr>
            <a:xfrm>
              <a:off x="2076887" y="502448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/>
            <p:cNvCxnSpPr/>
            <p:nvPr/>
          </p:nvCxnSpPr>
          <p:spPr>
            <a:xfrm flipH="1">
              <a:off x="2034073" y="498899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o 36"/>
          <p:cNvGrpSpPr/>
          <p:nvPr/>
        </p:nvGrpSpPr>
        <p:grpSpPr>
          <a:xfrm>
            <a:off x="6358233" y="5763373"/>
            <a:ext cx="249957" cy="222347"/>
            <a:chOff x="2076883" y="4951644"/>
            <a:chExt cx="782724" cy="631619"/>
          </a:xfrm>
        </p:grpSpPr>
        <p:cxnSp>
          <p:nvCxnSpPr>
            <p:cNvPr id="38" name="Connettore diritto 37"/>
            <p:cNvCxnSpPr/>
            <p:nvPr/>
          </p:nvCxnSpPr>
          <p:spPr>
            <a:xfrm>
              <a:off x="2076886" y="5024488"/>
              <a:ext cx="782721" cy="4525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/>
            <p:cNvCxnSpPr/>
            <p:nvPr/>
          </p:nvCxnSpPr>
          <p:spPr>
            <a:xfrm flipH="1">
              <a:off x="2076883" y="4951644"/>
              <a:ext cx="763572" cy="6316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o 39"/>
          <p:cNvGrpSpPr/>
          <p:nvPr/>
        </p:nvGrpSpPr>
        <p:grpSpPr>
          <a:xfrm>
            <a:off x="7446125" y="5809307"/>
            <a:ext cx="257513" cy="234840"/>
            <a:chOff x="2034073" y="4988997"/>
            <a:chExt cx="806385" cy="667107"/>
          </a:xfrm>
        </p:grpSpPr>
        <p:cxnSp>
          <p:nvCxnSpPr>
            <p:cNvPr id="41" name="Connettore diritto 40"/>
            <p:cNvCxnSpPr/>
            <p:nvPr/>
          </p:nvCxnSpPr>
          <p:spPr>
            <a:xfrm>
              <a:off x="2076887" y="502448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diritto 41"/>
            <p:cNvCxnSpPr/>
            <p:nvPr/>
          </p:nvCxnSpPr>
          <p:spPr>
            <a:xfrm flipH="1">
              <a:off x="2034073" y="498899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o 42"/>
          <p:cNvGrpSpPr/>
          <p:nvPr/>
        </p:nvGrpSpPr>
        <p:grpSpPr>
          <a:xfrm>
            <a:off x="6273429" y="5400407"/>
            <a:ext cx="257513" cy="234840"/>
            <a:chOff x="2034073" y="4988997"/>
            <a:chExt cx="806385" cy="667107"/>
          </a:xfrm>
        </p:grpSpPr>
        <p:cxnSp>
          <p:nvCxnSpPr>
            <p:cNvPr id="44" name="Connettore diritto 43"/>
            <p:cNvCxnSpPr/>
            <p:nvPr/>
          </p:nvCxnSpPr>
          <p:spPr>
            <a:xfrm>
              <a:off x="2076887" y="502448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diritto 44"/>
            <p:cNvCxnSpPr/>
            <p:nvPr/>
          </p:nvCxnSpPr>
          <p:spPr>
            <a:xfrm flipH="1">
              <a:off x="2034073" y="4988997"/>
              <a:ext cx="763571" cy="631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tangolo 12"/>
              <p:cNvSpPr/>
              <p:nvPr/>
            </p:nvSpPr>
            <p:spPr>
              <a:xfrm>
                <a:off x="8216594" y="5408885"/>
                <a:ext cx="60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594" y="5408885"/>
                <a:ext cx="607026" cy="369332"/>
              </a:xfrm>
              <a:prstGeom prst="rect">
                <a:avLst/>
              </a:prstGeom>
              <a:blipFill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428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" grpId="0"/>
      <p:bldP spid="3" grpId="0"/>
      <p:bldP spid="4" grpId="0"/>
      <p:bldP spid="6" grpId="0"/>
      <p:bldP spid="7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it-IT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2567" y="1163139"/>
            <a:ext cx="975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Avendo supposto il completo sviluppo D e T ne consegue che: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3884257" y="1956052"/>
                <a:ext cx="3244478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𝑐𝑜𝑠𝑡𝑎𝑛𝑡𝑒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57" y="1956052"/>
                <a:ext cx="3244478" cy="5683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/>
          <p:cNvSpPr txBox="1"/>
          <p:nvPr/>
        </p:nvSpPr>
        <p:spPr>
          <a:xfrm>
            <a:off x="391884" y="2918384"/>
            <a:ext cx="975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Trattandosi di convezione forzata: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4029450" y="2951632"/>
                <a:ext cx="16080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450" y="2951632"/>
                <a:ext cx="1608069" cy="276999"/>
              </a:xfrm>
              <a:prstGeom prst="rect">
                <a:avLst/>
              </a:prstGeom>
              <a:blipFill>
                <a:blip r:embed="rId3"/>
                <a:stretch>
                  <a:fillRect l="-3030" r="-4545" b="-347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tangolo 3"/>
              <p:cNvSpPr/>
              <p:nvPr/>
            </p:nvSpPr>
            <p:spPr>
              <a:xfrm>
                <a:off x="4240084" y="3461931"/>
                <a:ext cx="1186800" cy="788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</m:acc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</m:den>
                      </m:f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084" y="3461931"/>
                <a:ext cx="1186800" cy="7882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/>
              <p:cNvSpPr txBox="1"/>
              <p:nvPr/>
            </p:nvSpPr>
            <p:spPr>
              <a:xfrm>
                <a:off x="3327342" y="4444926"/>
                <a:ext cx="5190973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∙0.01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989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60∙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=3.57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342" y="4444926"/>
                <a:ext cx="5190973" cy="5683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9851380" y="3708170"/>
            <a:ext cx="19722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Moto laminare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tangolo 7"/>
              <p:cNvSpPr/>
              <p:nvPr/>
            </p:nvSpPr>
            <p:spPr>
              <a:xfrm>
                <a:off x="3683169" y="5489266"/>
                <a:ext cx="111383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169" y="5489266"/>
                <a:ext cx="1113830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18"/>
              <p:cNvSpPr/>
              <p:nvPr/>
            </p:nvSpPr>
            <p:spPr>
              <a:xfrm>
                <a:off x="5125462" y="5489266"/>
                <a:ext cx="4006546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𝑁𝑢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4.36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∙0.627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45.6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62" y="5489266"/>
                <a:ext cx="4006546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tangolo 8"/>
              <p:cNvSpPr/>
              <p:nvPr/>
            </p:nvSpPr>
            <p:spPr>
              <a:xfrm>
                <a:off x="5269965" y="3525210"/>
                <a:ext cx="4343561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3.57</m:t>
                          </m:r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60∙</m:t>
                              </m:r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5.79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370</m:t>
                      </m:r>
                      <m:r>
                        <a:rPr lang="it-I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&lt;2300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965" y="3525210"/>
                <a:ext cx="4343561" cy="6481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9"/>
          <a:srcRect l="28656" t="27475" r="29516" b="43160"/>
          <a:stretch/>
        </p:blipFill>
        <p:spPr>
          <a:xfrm>
            <a:off x="72585" y="763412"/>
            <a:ext cx="8987595" cy="3384790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1994706" y="1482904"/>
            <a:ext cx="3355942" cy="46122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918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3" grpId="0"/>
      <p:bldP spid="4" grpId="0"/>
      <p:bldP spid="6" grpId="0"/>
      <p:bldP spid="7" grpId="0" animBg="1"/>
      <p:bldP spid="8" grpId="0"/>
      <p:bldP spid="19" grpId="0"/>
      <p:bldP spid="9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po 55"/>
          <p:cNvGrpSpPr/>
          <p:nvPr/>
        </p:nvGrpSpPr>
        <p:grpSpPr>
          <a:xfrm rot="5400000" flipH="1">
            <a:off x="9741594" y="2997650"/>
            <a:ext cx="401765" cy="1143118"/>
            <a:chOff x="5415073" y="2951545"/>
            <a:chExt cx="258332" cy="1134318"/>
          </a:xfrm>
        </p:grpSpPr>
        <p:sp>
          <p:nvSpPr>
            <p:cNvPr id="57" name="Figura a mano libera 56"/>
            <p:cNvSpPr/>
            <p:nvPr/>
          </p:nvSpPr>
          <p:spPr>
            <a:xfrm>
              <a:off x="5415073" y="3090440"/>
              <a:ext cx="258332" cy="995423"/>
            </a:xfrm>
            <a:custGeom>
              <a:avLst/>
              <a:gdLst>
                <a:gd name="connsiteX0" fmla="*/ 140775 w 258332"/>
                <a:gd name="connsiteY0" fmla="*/ 995423 h 995423"/>
                <a:gd name="connsiteX1" fmla="*/ 140775 w 258332"/>
                <a:gd name="connsiteY1" fmla="*/ 659757 h 995423"/>
                <a:gd name="connsiteX2" fmla="*/ 1879 w 258332"/>
                <a:gd name="connsiteY2" fmla="*/ 520861 h 995423"/>
                <a:gd name="connsiteX3" fmla="*/ 256522 w 258332"/>
                <a:gd name="connsiteY3" fmla="*/ 370390 h 995423"/>
                <a:gd name="connsiteX4" fmla="*/ 117626 w 258332"/>
                <a:gd name="connsiteY4" fmla="*/ 162046 h 995423"/>
                <a:gd name="connsiteX5" fmla="*/ 152350 w 258332"/>
                <a:gd name="connsiteY5" fmla="*/ 0 h 9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32" h="995423">
                  <a:moveTo>
                    <a:pt x="140775" y="995423"/>
                  </a:moveTo>
                  <a:cubicBezTo>
                    <a:pt x="152349" y="867137"/>
                    <a:pt x="163924" y="738851"/>
                    <a:pt x="140775" y="659757"/>
                  </a:cubicBezTo>
                  <a:cubicBezTo>
                    <a:pt x="117626" y="580663"/>
                    <a:pt x="-17412" y="569089"/>
                    <a:pt x="1879" y="520861"/>
                  </a:cubicBezTo>
                  <a:cubicBezTo>
                    <a:pt x="21170" y="472633"/>
                    <a:pt x="237231" y="430192"/>
                    <a:pt x="256522" y="370390"/>
                  </a:cubicBezTo>
                  <a:cubicBezTo>
                    <a:pt x="275813" y="310588"/>
                    <a:pt x="134988" y="223778"/>
                    <a:pt x="117626" y="162046"/>
                  </a:cubicBezTo>
                  <a:cubicBezTo>
                    <a:pt x="100264" y="100314"/>
                    <a:pt x="126307" y="50157"/>
                    <a:pt x="152350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Triangolo isoscele 57"/>
            <p:cNvSpPr/>
            <p:nvPr/>
          </p:nvSpPr>
          <p:spPr>
            <a:xfrm>
              <a:off x="5485288" y="2951545"/>
              <a:ext cx="129166" cy="19619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5914" t="55588" r="43017" b="24740"/>
          <a:stretch/>
        </p:blipFill>
        <p:spPr>
          <a:xfrm rot="673750">
            <a:off x="3694325" y="2595817"/>
            <a:ext cx="5681962" cy="194678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3016" y="830997"/>
            <a:ext cx="11647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Del vapore acqueo condensa sulla superficie esterna di un tubo mantenendone la temperatura superficiale interna a 100°C. il tubo </a:t>
            </a:r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è lungo L= </a:t>
            </a:r>
            <a:r>
              <a:rPr lang="it-IT" dirty="0" smtClean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6 m, il diametro interno è</a:t>
            </a:r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 D = </a:t>
            </a:r>
            <a:r>
              <a:rPr lang="it-IT" dirty="0" smtClean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50 mm  ed è attraversato da acqua allo stato liquido entrante nel tubo stesso a 15°C. Si calcoli la temperatura bulk all’uscita e la potenza ceduta dalla parete al fluido nei casi:</a:t>
            </a:r>
          </a:p>
          <a:p>
            <a:endParaRPr lang="it-IT" dirty="0">
              <a:solidFill>
                <a:srgbClr val="808080"/>
              </a:solidFill>
              <a:latin typeface="Calibri" pitchFamily="34" charset="0"/>
              <a:cs typeface="Arial" pitchFamily="34" charset="0"/>
            </a:endParaRPr>
          </a:p>
          <a:p>
            <a:endParaRPr lang="it-IT" dirty="0" smtClean="0">
              <a:solidFill>
                <a:srgbClr val="808080"/>
              </a:solidFill>
              <a:latin typeface="Calibri" pitchFamily="34" charset="0"/>
              <a:cs typeface="Arial" pitchFamily="34" charset="0"/>
            </a:endParaRPr>
          </a:p>
          <a:p>
            <a:endParaRPr lang="it-IT" dirty="0">
              <a:solidFill>
                <a:srgbClr val="80808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2103387" y="4317373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ati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114444" y="5444299"/>
                <a:ext cx="11451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=15°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44" y="5444299"/>
                <a:ext cx="1145185" cy="276999"/>
              </a:xfrm>
              <a:prstGeom prst="rect">
                <a:avLst/>
              </a:prstGeom>
              <a:blipFill>
                <a:blip r:embed="rId3"/>
                <a:stretch>
                  <a:fillRect l="-4255" r="-3191" b="-195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3933873" y="4952178"/>
                <a:ext cx="871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873" y="4952178"/>
                <a:ext cx="871136" cy="276999"/>
              </a:xfrm>
              <a:prstGeom prst="rect">
                <a:avLst/>
              </a:prstGeom>
              <a:blipFill>
                <a:blip r:embed="rId4"/>
                <a:stretch>
                  <a:fillRect l="-4895" r="-2797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2141889" y="4948884"/>
                <a:ext cx="1232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889" y="4948884"/>
                <a:ext cx="1232197" cy="276999"/>
              </a:xfrm>
              <a:prstGeom prst="rect">
                <a:avLst/>
              </a:prstGeom>
              <a:blipFill>
                <a:blip r:embed="rId5"/>
                <a:stretch>
                  <a:fillRect l="-3465" r="-198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ttore diritto 52"/>
          <p:cNvCxnSpPr/>
          <p:nvPr/>
        </p:nvCxnSpPr>
        <p:spPr>
          <a:xfrm>
            <a:off x="3983750" y="4105471"/>
            <a:ext cx="98938" cy="1690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/>
          <p:cNvCxnSpPr/>
          <p:nvPr/>
        </p:nvCxnSpPr>
        <p:spPr>
          <a:xfrm>
            <a:off x="9146076" y="4105471"/>
            <a:ext cx="98938" cy="1690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74884" y="1663133"/>
                <a:ext cx="6096000" cy="787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UcPeriod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𝑈</m:t>
                        </m:r>
                      </m:e>
                    </m:acc>
                    <m:r>
                      <a:rPr lang="it-IT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=0.025 </m:t>
                    </m:r>
                    <m:f>
                      <m:fPr>
                        <m:type m:val="lin"/>
                        <m:ctrlPr>
                          <a:rPr lang="it-IT" i="1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</m:t>
                        </m:r>
                      </m:num>
                      <m:den>
                        <m:r>
                          <a:rPr lang="it-IT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𝑠</m:t>
                        </m:r>
                      </m:den>
                    </m:f>
                  </m:oMath>
                </a14:m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84" y="1663133"/>
                <a:ext cx="6096000" cy="787652"/>
              </a:xfrm>
              <a:prstGeom prst="rect">
                <a:avLst/>
              </a:prstGeom>
              <a:blipFill>
                <a:blip r:embed="rId6"/>
                <a:stretch>
                  <a:fillRect l="-800" t="-3876" b="-81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67804" y="2618911"/>
                <a:ext cx="2020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lphaUcPeriod" startAt="2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it-IT" i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=0.25 </m:t>
                    </m:r>
                    <m:f>
                      <m:fPr>
                        <m:type m:val="lin"/>
                        <m:ctrlPr>
                          <a:rPr lang="it-IT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it-IT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04" y="2618911"/>
                <a:ext cx="2020041" cy="369332"/>
              </a:xfrm>
              <a:prstGeom prst="rect">
                <a:avLst/>
              </a:prstGeom>
              <a:blipFill>
                <a:blip r:embed="rId7"/>
                <a:stretch>
                  <a:fillRect l="-2108" t="-116667" r="-21988" b="-18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/>
              <p:cNvSpPr txBox="1"/>
              <p:nvPr/>
            </p:nvSpPr>
            <p:spPr>
              <a:xfrm>
                <a:off x="3896749" y="5444299"/>
                <a:ext cx="1242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=100°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9" name="CasellaDiTes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749" y="5444299"/>
                <a:ext cx="1242776" cy="276999"/>
              </a:xfrm>
              <a:prstGeom prst="rect">
                <a:avLst/>
              </a:prstGeom>
              <a:blipFill>
                <a:blip r:embed="rId8"/>
                <a:stretch>
                  <a:fillRect l="-3431" r="-3431" b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ttore diritto 43"/>
          <p:cNvCxnSpPr/>
          <p:nvPr/>
        </p:nvCxnSpPr>
        <p:spPr>
          <a:xfrm>
            <a:off x="4015306" y="4184150"/>
            <a:ext cx="522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6543323" y="4024611"/>
            <a:ext cx="2835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808080"/>
                </a:solidFill>
                <a:latin typeface="Calibri" pitchFamily="34" charset="0"/>
                <a:cs typeface="Arial" pitchFamily="34" charset="0"/>
              </a:rPr>
              <a:t>L</a:t>
            </a:r>
          </a:p>
        </p:txBody>
      </p:sp>
      <p:pic>
        <p:nvPicPr>
          <p:cNvPr id="51" name="Immagine 50"/>
          <p:cNvPicPr>
            <a:picLocks noChangeAspect="1"/>
          </p:cNvPicPr>
          <p:nvPr/>
        </p:nvPicPr>
        <p:blipFill rotWithShape="1">
          <a:blip r:embed="rId9"/>
          <a:srcRect l="92493" t="32144" r="4972" b="49833"/>
          <a:stretch/>
        </p:blipFill>
        <p:spPr>
          <a:xfrm>
            <a:off x="3583095" y="3206380"/>
            <a:ext cx="207576" cy="899091"/>
          </a:xfrm>
          <a:prstGeom prst="rect">
            <a:avLst/>
          </a:prstGeom>
        </p:spPr>
      </p:pic>
      <p:cxnSp>
        <p:nvCxnSpPr>
          <p:cNvPr id="54" name="Connettore 4 53"/>
          <p:cNvCxnSpPr/>
          <p:nvPr/>
        </p:nvCxnSpPr>
        <p:spPr>
          <a:xfrm flipV="1">
            <a:off x="3896749" y="3136480"/>
            <a:ext cx="628924" cy="279839"/>
          </a:xfrm>
          <a:prstGeom prst="bentConnector3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/>
              <p:cNvSpPr/>
              <p:nvPr/>
            </p:nvSpPr>
            <p:spPr>
              <a:xfrm>
                <a:off x="4211211" y="2748838"/>
                <a:ext cx="5397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5" name="Rettango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211" y="2748838"/>
                <a:ext cx="53976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uppo 58"/>
          <p:cNvGrpSpPr/>
          <p:nvPr/>
        </p:nvGrpSpPr>
        <p:grpSpPr>
          <a:xfrm rot="5400000" flipH="1">
            <a:off x="2789467" y="3040009"/>
            <a:ext cx="401765" cy="1143118"/>
            <a:chOff x="5415073" y="2951545"/>
            <a:chExt cx="258332" cy="1134318"/>
          </a:xfrm>
        </p:grpSpPr>
        <p:sp>
          <p:nvSpPr>
            <p:cNvPr id="60" name="Figura a mano libera 59"/>
            <p:cNvSpPr/>
            <p:nvPr/>
          </p:nvSpPr>
          <p:spPr>
            <a:xfrm>
              <a:off x="5415073" y="3090440"/>
              <a:ext cx="258332" cy="995423"/>
            </a:xfrm>
            <a:custGeom>
              <a:avLst/>
              <a:gdLst>
                <a:gd name="connsiteX0" fmla="*/ 140775 w 258332"/>
                <a:gd name="connsiteY0" fmla="*/ 995423 h 995423"/>
                <a:gd name="connsiteX1" fmla="*/ 140775 w 258332"/>
                <a:gd name="connsiteY1" fmla="*/ 659757 h 995423"/>
                <a:gd name="connsiteX2" fmla="*/ 1879 w 258332"/>
                <a:gd name="connsiteY2" fmla="*/ 520861 h 995423"/>
                <a:gd name="connsiteX3" fmla="*/ 256522 w 258332"/>
                <a:gd name="connsiteY3" fmla="*/ 370390 h 995423"/>
                <a:gd name="connsiteX4" fmla="*/ 117626 w 258332"/>
                <a:gd name="connsiteY4" fmla="*/ 162046 h 995423"/>
                <a:gd name="connsiteX5" fmla="*/ 152350 w 258332"/>
                <a:gd name="connsiteY5" fmla="*/ 0 h 9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32" h="995423">
                  <a:moveTo>
                    <a:pt x="140775" y="995423"/>
                  </a:moveTo>
                  <a:cubicBezTo>
                    <a:pt x="152349" y="867137"/>
                    <a:pt x="163924" y="738851"/>
                    <a:pt x="140775" y="659757"/>
                  </a:cubicBezTo>
                  <a:cubicBezTo>
                    <a:pt x="117626" y="580663"/>
                    <a:pt x="-17412" y="569089"/>
                    <a:pt x="1879" y="520861"/>
                  </a:cubicBezTo>
                  <a:cubicBezTo>
                    <a:pt x="21170" y="472633"/>
                    <a:pt x="237231" y="430192"/>
                    <a:pt x="256522" y="370390"/>
                  </a:cubicBezTo>
                  <a:cubicBezTo>
                    <a:pt x="275813" y="310588"/>
                    <a:pt x="134988" y="223778"/>
                    <a:pt x="117626" y="162046"/>
                  </a:cubicBezTo>
                  <a:cubicBezTo>
                    <a:pt x="100264" y="100314"/>
                    <a:pt x="126307" y="50157"/>
                    <a:pt x="152350" y="0"/>
                  </a:cubicBezTo>
                </a:path>
              </a:pathLst>
            </a:cu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Triangolo isoscele 60"/>
            <p:cNvSpPr/>
            <p:nvPr/>
          </p:nvSpPr>
          <p:spPr>
            <a:xfrm>
              <a:off x="5485288" y="2951545"/>
              <a:ext cx="129166" cy="19619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2843129" y="2840145"/>
            <a:ext cx="15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IN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9532126" y="2850969"/>
            <a:ext cx="15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OUT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3" name="Immagine 62"/>
          <p:cNvPicPr>
            <a:picLocks noChangeAspect="1"/>
          </p:cNvPicPr>
          <p:nvPr/>
        </p:nvPicPr>
        <p:blipFill rotWithShape="1">
          <a:blip r:embed="rId9"/>
          <a:srcRect l="65778" t="31661" r="28647" b="50087"/>
          <a:stretch/>
        </p:blipFill>
        <p:spPr>
          <a:xfrm>
            <a:off x="1671496" y="3042440"/>
            <a:ext cx="726109" cy="13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5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" grpId="0"/>
      <p:bldP spid="23" grpId="0"/>
      <p:bldP spid="10" grpId="0"/>
      <p:bldP spid="2" grpId="0"/>
      <p:bldP spid="3" grpId="0"/>
      <p:bldP spid="39" grpId="0"/>
      <p:bldP spid="14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it-IT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/>
              <p:cNvSpPr txBox="1"/>
              <p:nvPr/>
            </p:nvSpPr>
            <p:spPr>
              <a:xfrm>
                <a:off x="1273954" y="1173367"/>
                <a:ext cx="3244478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𝑐𝑜𝑠𝑡𝑎𝑛𝑡𝑒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954" y="1173367"/>
                <a:ext cx="3244478" cy="5683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/>
              <p:cNvSpPr txBox="1"/>
              <p:nvPr/>
            </p:nvSpPr>
            <p:spPr>
              <a:xfrm>
                <a:off x="1273954" y="2056157"/>
                <a:ext cx="2571410" cy="602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45.6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32.89°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954" y="2056157"/>
                <a:ext cx="2571410" cy="602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1220735" y="3012913"/>
                <a:ext cx="262462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𝑤𝑖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47.89</m:t>
                      </m:r>
                      <m:r>
                        <a:rPr lang="it-IT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it-IT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35" y="3012913"/>
                <a:ext cx="2624629" cy="568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sellaDiTesto 19"/>
              <p:cNvSpPr txBox="1"/>
              <p:nvPr/>
            </p:nvSpPr>
            <p:spPr>
              <a:xfrm>
                <a:off x="1205395" y="3765726"/>
                <a:ext cx="2839752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𝑤𝑢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𝑏𝑢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=112.89°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95" y="3765726"/>
                <a:ext cx="2839752" cy="5683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/>
              <p:cNvSpPr txBox="1"/>
              <p:nvPr/>
            </p:nvSpPr>
            <p:spPr>
              <a:xfrm>
                <a:off x="5849185" y="4559128"/>
                <a:ext cx="2559099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𝑤𝑖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𝑤𝑢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=80.4°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185" y="4559128"/>
                <a:ext cx="2559099" cy="516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3501" y="4371037"/>
            <a:ext cx="871804" cy="1792379"/>
          </a:xfrm>
          <a:prstGeom prst="rect">
            <a:avLst/>
          </a:prstGeom>
        </p:spPr>
      </p:pic>
      <p:sp>
        <p:nvSpPr>
          <p:cNvPr id="14" name="Fumetto 3 168">
            <a:extLst>
              <a:ext uri="{FF2B5EF4-FFF2-40B4-BE49-F238E27FC236}">
                <a16:creationId xmlns:a16="http://schemas.microsoft.com/office/drawing/2014/main" id="{9FAAA3D1-F8E9-41F3-AA63-B96661D4C6DB}"/>
              </a:ext>
            </a:extLst>
          </p:cNvPr>
          <p:cNvSpPr/>
          <p:nvPr/>
        </p:nvSpPr>
        <p:spPr>
          <a:xfrm>
            <a:off x="8608865" y="1150774"/>
            <a:ext cx="3091210" cy="2780204"/>
          </a:xfrm>
          <a:prstGeom prst="wedgeEllipseCallout">
            <a:avLst>
              <a:gd name="adj1" fmla="val 16433"/>
              <a:gd name="adj2" fmla="val 61082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Tornando al rapporto…</a:t>
            </a:r>
            <a:endParaRPr lang="it-IT" dirty="0"/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4241323" y="3135038"/>
                <a:ext cx="43675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lphaUcPeriod" startAt="2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it-IT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𝑡𝑒𝑚𝑝𝑒𝑟𝑎𝑡𝑢𝑟𝑎</m:t>
                    </m:r>
                    <m:r>
                      <a:rPr lang="it-IT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𝑑𝑖</m:t>
                    </m:r>
                    <m:r>
                      <a:rPr lang="it-IT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𝑝𝑎𝑟𝑒𝑡𝑒</m:t>
                    </m:r>
                    <m:r>
                      <a:rPr lang="it-IT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it-IT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𝑖𝑛𝑔𝑟𝑒𝑠𝑠𝑜</m:t>
                    </m:r>
                  </m:oMath>
                </a14:m>
                <a:endParaRPr lang="it-IT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323" y="3135038"/>
                <a:ext cx="4367542" cy="369332"/>
              </a:xfrm>
              <a:prstGeom prst="rect">
                <a:avLst/>
              </a:prstGeom>
              <a:blipFill>
                <a:blip r:embed="rId8"/>
                <a:stretch>
                  <a:fillRect l="-1117" t="-6557" b="-213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tangolo 17"/>
              <p:cNvSpPr/>
              <p:nvPr/>
            </p:nvSpPr>
            <p:spPr>
              <a:xfrm>
                <a:off x="4241323" y="3815463"/>
                <a:ext cx="41725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lphaUcPeriod" startAt="3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𝑡𝑒𝑚𝑝𝑒𝑟𝑎𝑡𝑢𝑟𝑎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𝑑𝑖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𝑝𝑎𝑟𝑒𝑡𝑒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𝑖𝑢𝑠𝑐𝑖𝑡𝑎</m:t>
                    </m:r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323" y="3815463"/>
                <a:ext cx="4172553" cy="369332"/>
              </a:xfrm>
              <a:prstGeom prst="rect">
                <a:avLst/>
              </a:prstGeom>
              <a:blipFill>
                <a:blip r:embed="rId9"/>
                <a:stretch>
                  <a:fillRect l="-1170" t="-6667" b="-2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1098779" y="4492493"/>
            <a:ext cx="487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È noto dalla teoria che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(x) varia linearmente lungo il condotto, ha pertanto senso assumere: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40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9" grpId="0"/>
      <p:bldP spid="20" grpId="0"/>
      <p:bldP spid="10" grpId="0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it-IT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391884" y="947295"/>
                <a:ext cx="8935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lphaUcPeriod" startAt="4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𝑖𝑙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𝑓𝑙𝑢𝑠𝑠𝑜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𝑡𝑒𝑟𝑚𝑖𝑐𝑜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𝑡𝑟𝑎𝑠𝑓𝑒𝑟𝑖𝑡𝑜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𝑎𝑟𝑖𝑎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𝑒𝑠𝑡𝑒𝑟𝑛𝑎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𝑠𝑡𝑎𝑔𝑛𝑎𝑛𝑡𝑒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𝑎𝑙𝑙𝑎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𝑡𝑒𝑚𝑝𝑒𝑟𝑎𝑡𝑢𝑟𝑎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𝑑𝑖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20°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947295"/>
                <a:ext cx="8935844" cy="369332"/>
              </a:xfrm>
              <a:prstGeom prst="rect">
                <a:avLst/>
              </a:prstGeom>
              <a:blipFill>
                <a:blip r:embed="rId2"/>
                <a:stretch>
                  <a:fillRect l="-477" t="-6557" b="-213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641023" y="1866507"/>
            <a:ext cx="9719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temperatura di parete coincide con quella di parete lato aria.</a:t>
            </a:r>
          </a:p>
          <a:p>
            <a:r>
              <a:rPr lang="it-IT" dirty="0" smtClean="0"/>
              <a:t>Si può dunque valutare lo scambio termico in convezione naturale tra tubo ed aria, indotto dal salto termico: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641023" y="2914030"/>
                <a:ext cx="3288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80.4−20=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60.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3" y="2914030"/>
                <a:ext cx="328897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o 23"/>
          <p:cNvGrpSpPr/>
          <p:nvPr/>
        </p:nvGrpSpPr>
        <p:grpSpPr>
          <a:xfrm>
            <a:off x="1997984" y="4354612"/>
            <a:ext cx="8692011" cy="1159984"/>
            <a:chOff x="860217" y="4988214"/>
            <a:chExt cx="3719512" cy="465138"/>
          </a:xfrm>
        </p:grpSpPr>
        <p:grpSp>
          <p:nvGrpSpPr>
            <p:cNvPr id="25" name="Gruppo 24"/>
            <p:cNvGrpSpPr/>
            <p:nvPr/>
          </p:nvGrpSpPr>
          <p:grpSpPr>
            <a:xfrm>
              <a:off x="860217" y="4988214"/>
              <a:ext cx="3719512" cy="465138"/>
              <a:chOff x="860217" y="4988214"/>
              <a:chExt cx="3719512" cy="46513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 Box 1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3492" y="4993386"/>
                    <a:ext cx="407987" cy="285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it-IT" sz="1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accPr>
                          <m:e>
                            <m:r>
                              <a:rPr kumimoji="0" lang="it-IT" sz="12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𝑇</m:t>
                            </m:r>
                          </m:e>
                        </m:acc>
                      </m:oMath>
                    </a14:m>
                    <a:r>
                      <a:rPr lang="it-IT" sz="1200" baseline="-300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Times New Roman" pitchFamily="18" charset="0"/>
                        <a:cs typeface="Calibri" pitchFamily="34" charset="0"/>
                      </a:rPr>
                      <a:t>W</a:t>
                    </a:r>
                    <a:endParaRPr kumimoji="0" lang="it-IT" sz="1800" b="0" i="0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>
              <p:sp>
                <p:nvSpPr>
                  <p:cNvPr id="29" name="Text Box 1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663492" y="4993386"/>
                    <a:ext cx="407987" cy="2857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 Box 1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5704" y="4988214"/>
                    <a:ext cx="354013" cy="3143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̿"/>
                              <m:ctrlPr>
                                <a:rPr kumimoji="0" lang="it-IT" sz="12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accPr>
                            <m:e>
                              <m:r>
                                <a:rPr kumimoji="0" lang="it-IT" sz="12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𝑇</m:t>
                              </m:r>
                            </m:e>
                          </m:acc>
                          <m:r>
                            <a:rPr kumimoji="0" lang="it-IT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𝑏</m:t>
                          </m:r>
                        </m:oMath>
                      </m:oMathPara>
                    </a14:m>
                    <a:endParaRPr kumimoji="0" lang="it-IT" sz="1800" b="0" i="0" u="none" strike="noStrike" cap="none" normalizeH="0" baseline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>
              <p:sp>
                <p:nvSpPr>
                  <p:cNvPr id="30" name="Text Box 1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55704" y="4988214"/>
                    <a:ext cx="354013" cy="31432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Text Box 165"/>
              <p:cNvSpPr txBox="1">
                <a:spLocks noChangeArrowheads="1"/>
              </p:cNvSpPr>
              <p:nvPr/>
            </p:nvSpPr>
            <p:spPr bwMode="auto">
              <a:xfrm>
                <a:off x="860217" y="4999327"/>
                <a:ext cx="354012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2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T</a:t>
                </a:r>
                <a:r>
                  <a:rPr lang="it-IT" sz="1200" baseline="-30000" dirty="0" err="1" smtClean="0">
                    <a:solidFill>
                      <a:srgbClr val="FF0000"/>
                    </a:solidFill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aria</a:t>
                </a:r>
                <a:endParaRPr kumimoji="0" lang="it-IT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AutoShape 158"/>
              <p:cNvSpPr>
                <a:spLocks noChangeShapeType="1"/>
              </p:cNvSpPr>
              <p:nvPr/>
            </p:nvSpPr>
            <p:spPr bwMode="auto">
              <a:xfrm flipH="1">
                <a:off x="1358709" y="5136261"/>
                <a:ext cx="30003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" name="AutoShape 157"/>
              <p:cNvSpPr>
                <a:spLocks noChangeShapeType="1"/>
              </p:cNvSpPr>
              <p:nvPr/>
            </p:nvSpPr>
            <p:spPr bwMode="auto">
              <a:xfrm>
                <a:off x="2014339" y="5136261"/>
                <a:ext cx="30003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grpSp>
            <p:nvGrpSpPr>
              <p:cNvPr id="36" name="Gruppo 35"/>
              <p:cNvGrpSpPr/>
              <p:nvPr/>
            </p:nvGrpSpPr>
            <p:grpSpPr>
              <a:xfrm>
                <a:off x="1017379" y="5194589"/>
                <a:ext cx="781050" cy="258763"/>
                <a:chOff x="1017379" y="5194589"/>
                <a:chExt cx="781050" cy="258763"/>
              </a:xfrm>
            </p:grpSpPr>
            <p:grpSp>
              <p:nvGrpSpPr>
                <p:cNvPr id="89" name="Group 138"/>
                <p:cNvGrpSpPr>
                  <a:grpSpLocks/>
                </p:cNvGrpSpPr>
                <p:nvPr/>
              </p:nvGrpSpPr>
              <p:grpSpPr bwMode="auto">
                <a:xfrm>
                  <a:off x="1280904" y="5194589"/>
                  <a:ext cx="354013" cy="258763"/>
                  <a:chOff x="12645" y="3170"/>
                  <a:chExt cx="5956" cy="2571"/>
                </a:xfrm>
              </p:grpSpPr>
              <p:grpSp>
                <p:nvGrpSpPr>
                  <p:cNvPr id="92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2645" y="3170"/>
                    <a:ext cx="2978" cy="2569"/>
                    <a:chOff x="12645" y="3170"/>
                    <a:chExt cx="2978" cy="2569"/>
                  </a:xfrm>
                </p:grpSpPr>
                <p:grpSp>
                  <p:nvGrpSpPr>
                    <p:cNvPr id="102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45" y="3170"/>
                      <a:ext cx="1489" cy="2568"/>
                      <a:chOff x="12645" y="3170"/>
                      <a:chExt cx="1489" cy="2568"/>
                    </a:xfrm>
                  </p:grpSpPr>
                  <p:sp>
                    <p:nvSpPr>
                      <p:cNvPr id="107" name="AutoShape 15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645" y="3170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08" name="AutoShape 1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12" y="3171"/>
                        <a:ext cx="762" cy="256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09" name="AutoShape 15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774" y="4448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103" name="Group 1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34" y="3171"/>
                      <a:ext cx="1489" cy="2568"/>
                      <a:chOff x="12645" y="3170"/>
                      <a:chExt cx="1489" cy="2568"/>
                    </a:xfrm>
                  </p:grpSpPr>
                  <p:sp>
                    <p:nvSpPr>
                      <p:cNvPr id="104" name="AutoShape 15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645" y="3170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05" name="AutoShape 1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12" y="3171"/>
                        <a:ext cx="762" cy="256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06" name="AutoShape 1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774" y="4448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</p:grpSp>
              </p:grpSp>
              <p:grpSp>
                <p:nvGrpSpPr>
                  <p:cNvPr id="93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5623" y="3172"/>
                    <a:ext cx="2978" cy="2569"/>
                    <a:chOff x="12645" y="3170"/>
                    <a:chExt cx="2978" cy="2569"/>
                  </a:xfrm>
                </p:grpSpPr>
                <p:grpSp>
                  <p:nvGrpSpPr>
                    <p:cNvPr id="94" name="Group 1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45" y="3170"/>
                      <a:ext cx="1489" cy="2568"/>
                      <a:chOff x="12645" y="3170"/>
                      <a:chExt cx="1489" cy="2568"/>
                    </a:xfrm>
                  </p:grpSpPr>
                  <p:sp>
                    <p:nvSpPr>
                      <p:cNvPr id="99" name="AutoShape 1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645" y="3170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00" name="AutoShape 1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12" y="3171"/>
                        <a:ext cx="762" cy="256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01" name="AutoShape 1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774" y="4448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95" name="Group 1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34" y="3171"/>
                      <a:ext cx="1489" cy="2568"/>
                      <a:chOff x="12645" y="3170"/>
                      <a:chExt cx="1489" cy="2568"/>
                    </a:xfrm>
                  </p:grpSpPr>
                  <p:sp>
                    <p:nvSpPr>
                      <p:cNvPr id="96" name="AutoShape 14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645" y="3170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97" name="AutoShape 1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12" y="3171"/>
                        <a:ext cx="762" cy="256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98" name="AutoShape 1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774" y="4448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  <p:sp>
              <p:nvSpPr>
                <p:cNvPr id="90" name="AutoShape 99"/>
                <p:cNvSpPr>
                  <a:spLocks noChangeShapeType="1"/>
                </p:cNvSpPr>
                <p:nvPr/>
              </p:nvSpPr>
              <p:spPr bwMode="auto">
                <a:xfrm>
                  <a:off x="1633329" y="5320002"/>
                  <a:ext cx="16510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91" name="AutoShape 97"/>
                <p:cNvSpPr>
                  <a:spLocks noChangeShapeType="1"/>
                </p:cNvSpPr>
                <p:nvPr/>
              </p:nvSpPr>
              <p:spPr bwMode="auto">
                <a:xfrm>
                  <a:off x="1017379" y="5327939"/>
                  <a:ext cx="25876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37" name="AutoShape 95"/>
              <p:cNvSpPr>
                <a:spLocks noChangeArrowheads="1"/>
              </p:cNvSpPr>
              <p:nvPr/>
            </p:nvSpPr>
            <p:spPr bwMode="auto">
              <a:xfrm>
                <a:off x="990392" y="5280314"/>
                <a:ext cx="90487" cy="90488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" name="AutoShape 94"/>
              <p:cNvSpPr>
                <a:spLocks noChangeArrowheads="1"/>
              </p:cNvSpPr>
              <p:nvPr/>
            </p:nvSpPr>
            <p:spPr bwMode="auto">
              <a:xfrm>
                <a:off x="1803192" y="5285077"/>
                <a:ext cx="90487" cy="90487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" name="AutoShape 93"/>
              <p:cNvSpPr>
                <a:spLocks noChangeArrowheads="1"/>
              </p:cNvSpPr>
              <p:nvPr/>
            </p:nvSpPr>
            <p:spPr bwMode="auto">
              <a:xfrm>
                <a:off x="2989054" y="5275552"/>
                <a:ext cx="90488" cy="90487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grpSp>
            <p:nvGrpSpPr>
              <p:cNvPr id="46" name="Gruppo 45"/>
              <p:cNvGrpSpPr/>
              <p:nvPr/>
            </p:nvGrpSpPr>
            <p:grpSpPr>
              <a:xfrm>
                <a:off x="1893679" y="5194589"/>
                <a:ext cx="1095375" cy="258763"/>
                <a:chOff x="1893679" y="5194589"/>
                <a:chExt cx="1095375" cy="258763"/>
              </a:xfrm>
            </p:grpSpPr>
            <p:grpSp>
              <p:nvGrpSpPr>
                <p:cNvPr id="48" name="Group 119"/>
                <p:cNvGrpSpPr>
                  <a:grpSpLocks/>
                </p:cNvGrpSpPr>
                <p:nvPr/>
              </p:nvGrpSpPr>
              <p:grpSpPr bwMode="auto">
                <a:xfrm>
                  <a:off x="2269917" y="5194589"/>
                  <a:ext cx="354012" cy="258763"/>
                  <a:chOff x="12645" y="3170"/>
                  <a:chExt cx="5956" cy="2571"/>
                </a:xfrm>
              </p:grpSpPr>
              <p:grpSp>
                <p:nvGrpSpPr>
                  <p:cNvPr id="51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12645" y="3170"/>
                    <a:ext cx="2978" cy="2569"/>
                    <a:chOff x="12645" y="3170"/>
                    <a:chExt cx="2978" cy="2569"/>
                  </a:xfrm>
                </p:grpSpPr>
                <p:grpSp>
                  <p:nvGrpSpPr>
                    <p:cNvPr id="61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45" y="3170"/>
                      <a:ext cx="1489" cy="2568"/>
                      <a:chOff x="12645" y="3170"/>
                      <a:chExt cx="1489" cy="2568"/>
                    </a:xfrm>
                  </p:grpSpPr>
                  <p:sp>
                    <p:nvSpPr>
                      <p:cNvPr id="66" name="AutoShape 1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645" y="3170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7" name="AutoShape 1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12" y="3171"/>
                        <a:ext cx="762" cy="256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8" name="AutoShape 1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774" y="4448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62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34" y="3171"/>
                      <a:ext cx="1489" cy="2568"/>
                      <a:chOff x="12645" y="3170"/>
                      <a:chExt cx="1489" cy="2568"/>
                    </a:xfrm>
                  </p:grpSpPr>
                  <p:sp>
                    <p:nvSpPr>
                      <p:cNvPr id="63" name="AutoShape 1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645" y="3170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4" name="AutoShap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12" y="3171"/>
                        <a:ext cx="762" cy="256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5" name="AutoShape 13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774" y="4448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</p:grpSp>
              </p:grpSp>
              <p:grpSp>
                <p:nvGrpSpPr>
                  <p:cNvPr id="52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15623" y="3172"/>
                    <a:ext cx="2978" cy="2569"/>
                    <a:chOff x="12645" y="3170"/>
                    <a:chExt cx="2978" cy="2569"/>
                  </a:xfrm>
                </p:grpSpPr>
                <p:grpSp>
                  <p:nvGrpSpPr>
                    <p:cNvPr id="53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45" y="3170"/>
                      <a:ext cx="1489" cy="2568"/>
                      <a:chOff x="12645" y="3170"/>
                      <a:chExt cx="1489" cy="2568"/>
                    </a:xfrm>
                  </p:grpSpPr>
                  <p:sp>
                    <p:nvSpPr>
                      <p:cNvPr id="58" name="AutoShape 1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645" y="3170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59" name="AutoShape 1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12" y="3171"/>
                        <a:ext cx="762" cy="256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0" name="AutoShape 1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774" y="4448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54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34" y="3171"/>
                      <a:ext cx="1489" cy="2568"/>
                      <a:chOff x="12645" y="3170"/>
                      <a:chExt cx="1489" cy="2568"/>
                    </a:xfrm>
                  </p:grpSpPr>
                  <p:sp>
                    <p:nvSpPr>
                      <p:cNvPr id="55" name="AutoShape 1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645" y="3170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56" name="AutoShape 1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12" y="3171"/>
                        <a:ext cx="762" cy="256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57" name="AutoShape 1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774" y="4448"/>
                        <a:ext cx="360" cy="128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  <p:sp>
              <p:nvSpPr>
                <p:cNvPr id="49" name="AutoShape 98"/>
                <p:cNvSpPr>
                  <a:spLocks noChangeShapeType="1"/>
                </p:cNvSpPr>
                <p:nvPr/>
              </p:nvSpPr>
              <p:spPr bwMode="auto">
                <a:xfrm>
                  <a:off x="2623929" y="5323177"/>
                  <a:ext cx="3651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" name="AutoShape 91"/>
                <p:cNvSpPr>
                  <a:spLocks noChangeShapeType="1"/>
                </p:cNvSpPr>
                <p:nvPr/>
              </p:nvSpPr>
              <p:spPr bwMode="auto">
                <a:xfrm>
                  <a:off x="1893679" y="5327939"/>
                  <a:ext cx="37782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42" name="Rectangle 179"/>
              <p:cNvSpPr>
                <a:spLocks noChangeArrowheads="1"/>
              </p:cNvSpPr>
              <p:nvPr/>
            </p:nvSpPr>
            <p:spPr bwMode="auto">
              <a:xfrm>
                <a:off x="4579729" y="5070764"/>
                <a:ext cx="0" cy="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" name="Rectangle 187"/>
              <p:cNvSpPr>
                <a:spLocks noChangeArrowheads="1"/>
              </p:cNvSpPr>
              <p:nvPr/>
            </p:nvSpPr>
            <p:spPr bwMode="auto">
              <a:xfrm>
                <a:off x="4579729" y="5375564"/>
                <a:ext cx="0" cy="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26" name="Arco 25"/>
            <p:cNvSpPr/>
            <p:nvPr/>
          </p:nvSpPr>
          <p:spPr>
            <a:xfrm>
              <a:off x="1803165" y="5282966"/>
              <a:ext cx="90000" cy="90000"/>
            </a:xfrm>
            <a:prstGeom prst="arc">
              <a:avLst>
                <a:gd name="adj1" fmla="val 16200000"/>
                <a:gd name="adj2" fmla="val 5459720"/>
              </a:avLst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1" name="AutoShape 157"/>
          <p:cNvSpPr>
            <a:spLocks noChangeShapeType="1"/>
          </p:cNvSpPr>
          <p:nvPr/>
        </p:nvSpPr>
        <p:spPr bwMode="auto">
          <a:xfrm rot="5400000">
            <a:off x="4102512" y="4067246"/>
            <a:ext cx="42124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/>
              <p:cNvSpPr txBox="1"/>
              <p:nvPr/>
            </p:nvSpPr>
            <p:spPr>
              <a:xfrm>
                <a:off x="4679336" y="4233776"/>
                <a:ext cx="732508" cy="315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𝑎𝑐𝑞𝑢𝑎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36" y="4233776"/>
                <a:ext cx="732508" cy="315279"/>
              </a:xfrm>
              <a:prstGeom prst="rect">
                <a:avLst/>
              </a:prstGeom>
              <a:blipFill>
                <a:blip r:embed="rId6"/>
                <a:stretch>
                  <a:fillRect l="-9167" t="-11765" r="-2500" b="-215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CasellaDiTesto 111"/>
              <p:cNvSpPr txBox="1"/>
              <p:nvPr/>
            </p:nvSpPr>
            <p:spPr>
              <a:xfrm>
                <a:off x="3269187" y="4309521"/>
                <a:ext cx="586635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𝑎𝑟𝑖𝑎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12" name="CasellaDiTesto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87" y="4309521"/>
                <a:ext cx="586635" cy="287515"/>
              </a:xfrm>
              <a:prstGeom prst="rect">
                <a:avLst/>
              </a:prstGeom>
              <a:blipFill>
                <a:blip r:embed="rId7"/>
                <a:stretch>
                  <a:fillRect l="-11340" t="-12766" r="-3093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CasellaDiTesto 112"/>
              <p:cNvSpPr txBox="1"/>
              <p:nvPr/>
            </p:nvSpPr>
            <p:spPr>
              <a:xfrm>
                <a:off x="4033764" y="3400585"/>
                <a:ext cx="558743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𝑠𝑜𝑙𝑒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13" name="CasellaDiTesto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764" y="3400585"/>
                <a:ext cx="558743" cy="287515"/>
              </a:xfrm>
              <a:prstGeom prst="rect">
                <a:avLst/>
              </a:prstGeom>
              <a:blipFill>
                <a:blip r:embed="rId8"/>
                <a:stretch>
                  <a:fillRect l="-12088" t="-12766" r="-4396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" name="Immagine 113"/>
          <p:cNvPicPr>
            <a:picLocks noChangeAspect="1"/>
          </p:cNvPicPr>
          <p:nvPr/>
        </p:nvPicPr>
        <p:blipFill rotWithShape="1">
          <a:blip r:embed="rId9"/>
          <a:srcRect l="25914" t="55588" r="43017" b="24740"/>
          <a:stretch/>
        </p:blipFill>
        <p:spPr>
          <a:xfrm rot="673750">
            <a:off x="7719778" y="4397478"/>
            <a:ext cx="4312313" cy="14775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CasellaDiTesto 114"/>
              <p:cNvSpPr txBox="1"/>
              <p:nvPr/>
            </p:nvSpPr>
            <p:spPr>
              <a:xfrm>
                <a:off x="9540727" y="3695282"/>
                <a:ext cx="717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5" name="CasellaDiTesto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727" y="3695282"/>
                <a:ext cx="717422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Connettore 2 115"/>
          <p:cNvCxnSpPr/>
          <p:nvPr/>
        </p:nvCxnSpPr>
        <p:spPr>
          <a:xfrm flipH="1">
            <a:off x="9540727" y="4075027"/>
            <a:ext cx="841345" cy="648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7" name="Arc 11"/>
          <p:cNvSpPr>
            <a:spLocks/>
          </p:cNvSpPr>
          <p:nvPr/>
        </p:nvSpPr>
        <p:spPr bwMode="auto">
          <a:xfrm rot="17109110" flipH="1" flipV="1">
            <a:off x="10720129" y="4008089"/>
            <a:ext cx="440083" cy="123679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/>
              <p:cNvSpPr txBox="1"/>
              <p:nvPr/>
            </p:nvSpPr>
            <p:spPr>
              <a:xfrm>
                <a:off x="10589950" y="4309521"/>
                <a:ext cx="79675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</m:sub>
                      </m:sSub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𝑒𝑠𝑡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9950" y="4309521"/>
                <a:ext cx="796757" cy="289182"/>
              </a:xfrm>
              <a:prstGeom prst="rect">
                <a:avLst/>
              </a:prstGeom>
              <a:blipFill>
                <a:blip r:embed="rId11"/>
                <a:stretch>
                  <a:fillRect l="-5344" r="-763" b="-127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Connettore 2 117"/>
          <p:cNvCxnSpPr/>
          <p:nvPr/>
        </p:nvCxnSpPr>
        <p:spPr>
          <a:xfrm flipH="1">
            <a:off x="8970113" y="4798177"/>
            <a:ext cx="450434" cy="441456"/>
          </a:xfrm>
          <a:prstGeom prst="straightConnector1">
            <a:avLst/>
          </a:prstGeom>
          <a:ln w="38100">
            <a:solidFill>
              <a:srgbClr val="0033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189303" y="5028152"/>
            <a:ext cx="1445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33CC"/>
                </a:solidFill>
              </a:rPr>
              <a:t>ACQUA</a:t>
            </a:r>
            <a:endParaRPr lang="it-IT" sz="1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 Box 167"/>
              <p:cNvSpPr txBox="1">
                <a:spLocks noChangeArrowheads="1"/>
              </p:cNvSpPr>
              <p:nvPr/>
            </p:nvSpPr>
            <p:spPr bwMode="auto">
              <a:xfrm>
                <a:off x="8419565" y="4381294"/>
                <a:ext cx="902299" cy="712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it-IT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accPr>
                      <m:e>
                        <m:r>
                          <a:rPr kumimoji="0" lang="it-IT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it-IT" sz="1600" baseline="-30000" dirty="0" smtClean="0">
                    <a:solidFill>
                      <a:srgbClr val="FF0000"/>
                    </a:solidFill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W</a:t>
                </a:r>
                <a:endParaRPr kumimoji="0" lang="it-IT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9" name="Text 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9565" y="4381294"/>
                <a:ext cx="902299" cy="7126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4 11"/>
          <p:cNvCxnSpPr/>
          <p:nvPr/>
        </p:nvCxnSpPr>
        <p:spPr>
          <a:xfrm rot="10800000" flipV="1">
            <a:off x="8631294" y="4674662"/>
            <a:ext cx="300523" cy="194617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2 125"/>
          <p:cNvCxnSpPr/>
          <p:nvPr/>
        </p:nvCxnSpPr>
        <p:spPr>
          <a:xfrm rot="5400000" flipH="1">
            <a:off x="8859167" y="4200065"/>
            <a:ext cx="450434" cy="44145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sellaDiTesto 126"/>
          <p:cNvSpPr txBox="1"/>
          <p:nvPr/>
        </p:nvSpPr>
        <p:spPr>
          <a:xfrm>
            <a:off x="8247174" y="3900732"/>
            <a:ext cx="1445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ARIA</a:t>
            </a:r>
            <a:endParaRPr lang="it-I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679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17" grpId="0"/>
      <p:bldP spid="111" grpId="0" animBg="1"/>
      <p:bldP spid="7" grpId="0"/>
      <p:bldP spid="112" grpId="0"/>
      <p:bldP spid="113" grpId="0"/>
      <p:bldP spid="115" grpId="0"/>
      <p:bldP spid="117" grpId="0" animBg="1"/>
      <p:bldP spid="8" grpId="0"/>
      <p:bldP spid="10" grpId="0"/>
      <p:bldP spid="119" grpId="0"/>
      <p:bldP spid="1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it-IT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/>
              <p:cNvSpPr txBox="1"/>
              <p:nvPr/>
            </p:nvSpPr>
            <p:spPr>
              <a:xfrm>
                <a:off x="476054" y="1773439"/>
                <a:ext cx="3926909" cy="553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𝑓𝑖𝑙𝑚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80.4+20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=50.2°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4" y="1773439"/>
                <a:ext cx="3926909" cy="5535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472012" y="2427507"/>
                <a:ext cx="3721083" cy="59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𝑓𝑖𝑙𝑚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50.2+273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=0.00309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2427507"/>
                <a:ext cx="3721083" cy="598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1236603"/>
                  </p:ext>
                </p:extLst>
              </p:nvPr>
            </p:nvGraphicFramePr>
            <p:xfrm>
              <a:off x="472010" y="3200400"/>
              <a:ext cx="4347828" cy="10794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4638">
                      <a:extLst>
                        <a:ext uri="{9D8B030D-6E8A-4147-A177-3AD203B41FA5}">
                          <a16:colId xmlns:a16="http://schemas.microsoft.com/office/drawing/2014/main" val="3279852974"/>
                        </a:ext>
                      </a:extLst>
                    </a:gridCol>
                    <a:gridCol w="724638">
                      <a:extLst>
                        <a:ext uri="{9D8B030D-6E8A-4147-A177-3AD203B41FA5}">
                          <a16:colId xmlns:a16="http://schemas.microsoft.com/office/drawing/2014/main" val="2945634089"/>
                        </a:ext>
                      </a:extLst>
                    </a:gridCol>
                    <a:gridCol w="724638">
                      <a:extLst>
                        <a:ext uri="{9D8B030D-6E8A-4147-A177-3AD203B41FA5}">
                          <a16:colId xmlns:a16="http://schemas.microsoft.com/office/drawing/2014/main" val="977905960"/>
                        </a:ext>
                      </a:extLst>
                    </a:gridCol>
                    <a:gridCol w="724638">
                      <a:extLst>
                        <a:ext uri="{9D8B030D-6E8A-4147-A177-3AD203B41FA5}">
                          <a16:colId xmlns:a16="http://schemas.microsoft.com/office/drawing/2014/main" val="3723659406"/>
                        </a:ext>
                      </a:extLst>
                    </a:gridCol>
                    <a:gridCol w="724638">
                      <a:extLst>
                        <a:ext uri="{9D8B030D-6E8A-4147-A177-3AD203B41FA5}">
                          <a16:colId xmlns:a16="http://schemas.microsoft.com/office/drawing/2014/main" val="361991809"/>
                        </a:ext>
                      </a:extLst>
                    </a:gridCol>
                    <a:gridCol w="724638">
                      <a:extLst>
                        <a:ext uri="{9D8B030D-6E8A-4147-A177-3AD203B41FA5}">
                          <a16:colId xmlns:a16="http://schemas.microsoft.com/office/drawing/2014/main" val="483415867"/>
                        </a:ext>
                      </a:extLst>
                    </a:gridCol>
                  </a:tblGrid>
                  <a:tr h="3546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>
                              <a:effectLst/>
                            </a:rPr>
                            <a:t>ρ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>
                              <a:effectLst/>
                            </a:rPr>
                            <a:t>c</a:t>
                          </a:r>
                          <a:endParaRPr lang="it-I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>
                              <a:effectLst/>
                            </a:rPr>
                            <a:t>k</a:t>
                          </a:r>
                          <a:endParaRPr lang="it-I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  <a:sym typeface="Symbol" panose="05050102010706020507" pitchFamily="18" charset="2"/>
                            </a:rPr>
                            <a:t>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it-IT" sz="11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</a:rPr>
                            <a:t>ν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it-IT" sz="11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>
                              <a:effectLst/>
                            </a:rPr>
                            <a:t>Pr</a:t>
                          </a:r>
                          <a:endParaRPr lang="it-I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1290827"/>
                      </a:ext>
                    </a:extLst>
                  </a:tr>
                  <a:tr h="3754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𝑘𝑔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𝑘𝑔𝐾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𝑚𝐾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>
                              <a:effectLst/>
                            </a:rPr>
                            <a:t>-</a:t>
                          </a:r>
                          <a:endParaRPr lang="it-I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98379451"/>
                      </a:ext>
                    </a:extLst>
                  </a:tr>
                  <a:tr h="3493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</a:rPr>
                            <a:t>1.11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1006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</a:rPr>
                            <a:t>0.0275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2.49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1.77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0.71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615792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1236603"/>
                  </p:ext>
                </p:extLst>
              </p:nvPr>
            </p:nvGraphicFramePr>
            <p:xfrm>
              <a:off x="472010" y="3200400"/>
              <a:ext cx="4347828" cy="10794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4638">
                      <a:extLst>
                        <a:ext uri="{9D8B030D-6E8A-4147-A177-3AD203B41FA5}">
                          <a16:colId xmlns:a16="http://schemas.microsoft.com/office/drawing/2014/main" val="3279852974"/>
                        </a:ext>
                      </a:extLst>
                    </a:gridCol>
                    <a:gridCol w="724638">
                      <a:extLst>
                        <a:ext uri="{9D8B030D-6E8A-4147-A177-3AD203B41FA5}">
                          <a16:colId xmlns:a16="http://schemas.microsoft.com/office/drawing/2014/main" val="2945634089"/>
                        </a:ext>
                      </a:extLst>
                    </a:gridCol>
                    <a:gridCol w="724638">
                      <a:extLst>
                        <a:ext uri="{9D8B030D-6E8A-4147-A177-3AD203B41FA5}">
                          <a16:colId xmlns:a16="http://schemas.microsoft.com/office/drawing/2014/main" val="977905960"/>
                        </a:ext>
                      </a:extLst>
                    </a:gridCol>
                    <a:gridCol w="724638">
                      <a:extLst>
                        <a:ext uri="{9D8B030D-6E8A-4147-A177-3AD203B41FA5}">
                          <a16:colId xmlns:a16="http://schemas.microsoft.com/office/drawing/2014/main" val="3723659406"/>
                        </a:ext>
                      </a:extLst>
                    </a:gridCol>
                    <a:gridCol w="724638">
                      <a:extLst>
                        <a:ext uri="{9D8B030D-6E8A-4147-A177-3AD203B41FA5}">
                          <a16:colId xmlns:a16="http://schemas.microsoft.com/office/drawing/2014/main" val="361991809"/>
                        </a:ext>
                      </a:extLst>
                    </a:gridCol>
                    <a:gridCol w="724638">
                      <a:extLst>
                        <a:ext uri="{9D8B030D-6E8A-4147-A177-3AD203B41FA5}">
                          <a16:colId xmlns:a16="http://schemas.microsoft.com/office/drawing/2014/main" val="483415867"/>
                        </a:ext>
                      </a:extLst>
                    </a:gridCol>
                  </a:tblGrid>
                  <a:tr h="3546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>
                              <a:effectLst/>
                            </a:rPr>
                            <a:t>ρ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>
                              <a:effectLst/>
                            </a:rPr>
                            <a:t>c</a:t>
                          </a:r>
                          <a:endParaRPr lang="it-I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>
                              <a:effectLst/>
                            </a:rPr>
                            <a:t>k</a:t>
                          </a:r>
                          <a:endParaRPr lang="it-I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00840" t="-13793" r="-203361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00840" t="-13793" r="-103361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>
                              <a:effectLst/>
                            </a:rPr>
                            <a:t>Pr</a:t>
                          </a:r>
                          <a:endParaRPr lang="it-I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1290827"/>
                      </a:ext>
                    </a:extLst>
                  </a:tr>
                  <a:tr h="37544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40" t="-106452" r="-503361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0840" t="-106452" r="-403361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0840" t="-106452" r="-303361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00840" t="-106452" r="-203361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00840" t="-106452" r="-103361" b="-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>
                              <a:effectLst/>
                            </a:rPr>
                            <a:t>-</a:t>
                          </a:r>
                          <a:endParaRPr lang="it-I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98379451"/>
                      </a:ext>
                    </a:extLst>
                  </a:tr>
                  <a:tr h="3493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</a:rPr>
                            <a:t>1.11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1006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</a:rPr>
                            <a:t>0.0275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2.49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1.77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0.71</a:t>
                          </a:r>
                          <a:endParaRPr lang="it-I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615792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472010" y="4787830"/>
                <a:ext cx="6863417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(1)=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9.81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∙0.00309∙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−20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1.77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=1.26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0" y="4787830"/>
                <a:ext cx="6863417" cy="687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/>
              <p:cNvSpPr txBox="1"/>
              <p:nvPr/>
            </p:nvSpPr>
            <p:spPr>
              <a:xfrm>
                <a:off x="568702" y="5693666"/>
                <a:ext cx="33350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=1.26∙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∙0.71=897 358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02" y="5693666"/>
                <a:ext cx="3335016" cy="276999"/>
              </a:xfrm>
              <a:prstGeom prst="rect">
                <a:avLst/>
              </a:prstGeom>
              <a:blipFill>
                <a:blip r:embed="rId6"/>
                <a:stretch>
                  <a:fillRect l="-914" t="-2222" r="-128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391884" y="947295"/>
                <a:ext cx="8935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lphaUcPeriod" startAt="4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𝑖𝑙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𝑓𝑙𝑢𝑠𝑠𝑜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𝑡𝑒𝑟𝑚𝑖𝑐𝑜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𝑡𝑟𝑎𝑠𝑓𝑒𝑟𝑖𝑡𝑜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𝑎𝑟𝑖𝑎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𝑒𝑠𝑡𝑒𝑟𝑛𝑎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𝑠𝑡𝑎𝑔𝑛𝑎𝑛𝑡𝑒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𝑎𝑙𝑙𝑎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𝑡𝑒𝑚𝑝𝑒𝑟𝑎𝑡𝑢𝑟𝑎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𝑑𝑖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20°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947295"/>
                <a:ext cx="8935844" cy="369332"/>
              </a:xfrm>
              <a:prstGeom prst="rect">
                <a:avLst/>
              </a:prstGeom>
              <a:blipFill>
                <a:blip r:embed="rId7"/>
                <a:stretch>
                  <a:fillRect l="-477" t="-6557" b="-213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8"/>
          <a:srcRect l="60964" t="15921" r="6079" b="14136"/>
          <a:stretch/>
        </p:blipFill>
        <p:spPr>
          <a:xfrm>
            <a:off x="6985573" y="830997"/>
            <a:ext cx="4970894" cy="5708824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7335427" y="2809454"/>
            <a:ext cx="4402963" cy="24277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173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it-IT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/>
              <p:cNvSpPr txBox="1"/>
              <p:nvPr/>
            </p:nvSpPr>
            <p:spPr>
              <a:xfrm>
                <a:off x="425293" y="1542223"/>
                <a:ext cx="33350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=1.26∙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∙0.71=897 358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3" y="1542223"/>
                <a:ext cx="3335016" cy="276999"/>
              </a:xfrm>
              <a:prstGeom prst="rect">
                <a:avLst/>
              </a:prstGeom>
              <a:blipFill>
                <a:blip r:embed="rId2"/>
                <a:stretch>
                  <a:fillRect l="-1097" t="-2222" r="-128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391884" y="947295"/>
                <a:ext cx="8935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lphaUcPeriod" startAt="4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𝑖𝑙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𝑓𝑙𝑢𝑠𝑠𝑜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𝑡𝑒𝑟𝑚𝑖𝑐𝑜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𝑡𝑟𝑎𝑠𝑓𝑒𝑟𝑖𝑡𝑜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𝑎𝑟𝑖𝑎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𝑒𝑠𝑡𝑒𝑟𝑛𝑎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𝑠𝑡𝑎𝑔𝑛𝑎𝑛𝑡𝑒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𝑎𝑙𝑙𝑎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𝑡𝑒𝑚𝑝𝑒𝑟𝑎𝑡𝑢𝑟𝑎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𝑑𝑖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20°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947295"/>
                <a:ext cx="8935844" cy="369332"/>
              </a:xfrm>
              <a:prstGeom prst="rect">
                <a:avLst/>
              </a:prstGeom>
              <a:blipFill>
                <a:blip r:embed="rId3"/>
                <a:stretch>
                  <a:fillRect l="-477" t="-6557" b="-213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4"/>
          <a:srcRect l="51613" t="33202" r="5215" b="11266"/>
          <a:stretch/>
        </p:blipFill>
        <p:spPr>
          <a:xfrm>
            <a:off x="550355" y="1885951"/>
            <a:ext cx="8640779" cy="6251923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0" y="3817855"/>
            <a:ext cx="9442057" cy="23567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078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it-IT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/>
              <p:cNvSpPr txBox="1"/>
              <p:nvPr/>
            </p:nvSpPr>
            <p:spPr>
              <a:xfrm>
                <a:off x="425293" y="1542223"/>
                <a:ext cx="33350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=1.26∙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∙0.71=897 358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93" y="1542223"/>
                <a:ext cx="3335016" cy="276999"/>
              </a:xfrm>
              <a:prstGeom prst="rect">
                <a:avLst/>
              </a:prstGeom>
              <a:blipFill>
                <a:blip r:embed="rId2"/>
                <a:stretch>
                  <a:fillRect l="-1097" t="-2222" r="-128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79739" y="3254456"/>
                <a:ext cx="2234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𝑒𝑠𝑡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=16.3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9" y="3254456"/>
                <a:ext cx="223424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ttangolo 20"/>
              <p:cNvSpPr/>
              <p:nvPr/>
            </p:nvSpPr>
            <p:spPr>
              <a:xfrm>
                <a:off x="532614" y="3981424"/>
                <a:ext cx="4576125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𝑒𝑠𝑡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𝑁𝑢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𝑒𝑠𝑡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16.3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∙0.0275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7.47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1" name="Rettango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14" y="3981424"/>
                <a:ext cx="4576125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tangolo 3"/>
              <p:cNvSpPr/>
              <p:nvPr/>
            </p:nvSpPr>
            <p:spPr>
              <a:xfrm>
                <a:off x="486367" y="5195703"/>
                <a:ext cx="8645508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𝑎𝑟𝑖𝑎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𝑒𝑠𝑡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𝑒𝑠𝑡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7.47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∙60∙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∙9.6∙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80.4−20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817 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67" y="5195703"/>
                <a:ext cx="8645508" cy="379848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391884" y="947295"/>
                <a:ext cx="89358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lphaUcPeriod" startAt="4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𝑖𝑙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𝑓𝑙𝑢𝑠𝑠𝑜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𝑡𝑒𝑟𝑚𝑖𝑐𝑜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𝑡𝑟𝑎𝑠𝑓𝑒𝑟𝑖𝑡𝑜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𝑎𝑟𝑖𝑎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𝑒𝑠𝑡𝑒𝑟𝑛𝑎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𝑠𝑡𝑎𝑔𝑛𝑎𝑛𝑡𝑒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𝑎𝑙𝑙𝑎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𝑡𝑒𝑚𝑝𝑒𝑟𝑎𝑡𝑢𝑟𝑎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𝑑𝑖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20°</m:t>
                    </m:r>
                    <m:r>
                      <a:rPr lang="it-IT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947295"/>
                <a:ext cx="8935844" cy="369332"/>
              </a:xfrm>
              <a:prstGeom prst="rect">
                <a:avLst/>
              </a:prstGeom>
              <a:blipFill>
                <a:blip r:embed="rId6"/>
                <a:stretch>
                  <a:fillRect l="-477" t="-6557" b="-213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532614" y="2394159"/>
                <a:ext cx="3695242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𝑒𝑠𝑡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=0.53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𝑅𝑎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=0.53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897 358</m:t>
                          </m:r>
                          <m:r>
                            <m:rPr>
                              <m:nor/>
                            </m:rPr>
                            <a:rPr lang="it-IT" dirty="0"/>
                            <m:t> 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14" y="2394159"/>
                <a:ext cx="3695242" cy="4009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tangolo 14"/>
              <p:cNvSpPr/>
              <p:nvPr/>
            </p:nvSpPr>
            <p:spPr>
              <a:xfrm>
                <a:off x="476942" y="5758838"/>
                <a:ext cx="8861593" cy="407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𝑎𝑐𝑞𝑢𝑎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45.6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∙60∙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∙9.6∙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80.4−47.5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=2714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42" y="5758838"/>
                <a:ext cx="8861593" cy="407612"/>
              </a:xfrm>
              <a:prstGeom prst="rect">
                <a:avLst/>
              </a:prstGeom>
              <a:blipFill>
                <a:blip r:embed="rId8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1304107900"/>
              </p:ext>
            </p:extLst>
          </p:nvPr>
        </p:nvGraphicFramePr>
        <p:xfrm>
          <a:off x="8775513" y="2247214"/>
          <a:ext cx="3203018" cy="326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8355539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21" grpId="0"/>
      <p:bldP spid="4" grpId="0"/>
      <p:bldP spid="2" grpId="0"/>
      <p:bldP spid="15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049" y="4405057"/>
            <a:ext cx="871804" cy="1792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/>
              <p:nvPr/>
            </p:nvSpPr>
            <p:spPr>
              <a:xfrm>
                <a:off x="8890512" y="1995043"/>
                <a:ext cx="3282216" cy="2253584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it-IT" dirty="0" smtClean="0">
                    <a:solidFill>
                      <a:schemeClr val="bg1"/>
                    </a:solidFill>
                  </a:rPr>
                  <a:t>Le proprietà dell’acqua liquida vanno valutate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𝑏𝑢</m:t>
                            </m:r>
                          </m:sub>
                        </m:sSub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dirty="0"/>
              </a:p>
              <a:p>
                <a:pPr algn="just"/>
                <a:r>
                  <a:rPr lang="it-IT" dirty="0" smtClean="0">
                    <a:solidFill>
                      <a:schemeClr val="bg1"/>
                    </a:solidFill>
                  </a:rPr>
                  <a:t>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𝑏𝑢</m:t>
                        </m:r>
                      </m:sub>
                    </m:sSub>
                  </m:oMath>
                </a14:m>
                <a:r>
                  <a:rPr lang="it-IT" dirty="0" smtClean="0"/>
                  <a:t> è incognito.</a:t>
                </a:r>
                <a:endParaRPr lang="it-IT" dirty="0"/>
              </a:p>
              <a:p>
                <a:pPr algn="just"/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512" y="1995043"/>
                <a:ext cx="3282216" cy="2253584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269579" y="715511"/>
                <a:ext cx="6096000" cy="787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UcPeriod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𝑈</m:t>
                        </m:r>
                      </m:e>
                    </m:acc>
                    <m:r>
                      <a:rPr lang="it-IT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=0.025 </m:t>
                    </m:r>
                    <m:f>
                      <m:fPr>
                        <m:type m:val="lin"/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</m:t>
                        </m:r>
                      </m:num>
                      <m:den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𝑠</m:t>
                        </m:r>
                      </m:den>
                    </m:f>
                  </m:oMath>
                </a14:m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79" y="715511"/>
                <a:ext cx="6096000" cy="787652"/>
              </a:xfrm>
              <a:prstGeom prst="rect">
                <a:avLst/>
              </a:prstGeom>
              <a:blipFill>
                <a:blip r:embed="rId4"/>
                <a:stretch>
                  <a:fillRect l="-700" t="-3846" b="-8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269579" y="1689433"/>
            <a:ext cx="634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Si assume pertanto un valore di tentativo per il calcolo delle proprietà e stabilire una procedura iterativa.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3505155" y="2707464"/>
                <a:ext cx="965580" cy="369332"/>
              </a:xfrm>
              <a:prstGeom prst="rect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𝑏𝑢</m:t>
                        </m:r>
                      </m:sub>
                    </m:sSub>
                  </m:oMath>
                </a14:m>
                <a:r>
                  <a:rPr lang="it-IT" dirty="0" smtClean="0"/>
                  <a:t>(i)</a:t>
                </a:r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55" y="2707464"/>
                <a:ext cx="965580" cy="369332"/>
              </a:xfrm>
              <a:prstGeom prst="rect">
                <a:avLst/>
              </a:prstGeom>
              <a:blipFill>
                <a:blip r:embed="rId5"/>
                <a:stretch>
                  <a:fillRect t="-6250" b="-20313"/>
                </a:stretch>
              </a:blipFill>
              <a:ln w="1905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5092508" y="2730170"/>
                <a:ext cx="476861" cy="369332"/>
              </a:xfrm>
              <a:prstGeom prst="rect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508" y="2730170"/>
                <a:ext cx="4768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6491458" y="2591670"/>
            <a:ext cx="1156447" cy="64633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Proprietà dell’acqua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6557698" y="3836448"/>
                <a:ext cx="1090207" cy="118660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𝑃𝑟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698" y="3836448"/>
                <a:ext cx="1090207" cy="11866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6365579" y="5383162"/>
                <a:ext cx="1768937" cy="1148712"/>
              </a:xfrm>
              <a:prstGeom prst="rect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𝑅𝑒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it-IT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𝑃𝑟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579" y="5383162"/>
                <a:ext cx="1768937" cy="11487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4941111" y="5746729"/>
                <a:ext cx="719684" cy="369332"/>
              </a:xfrm>
              <a:prstGeom prst="rect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111" y="5746729"/>
                <a:ext cx="71968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028463" y="5779459"/>
                <a:ext cx="196336" cy="27699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463" y="5779459"/>
                <a:ext cx="196336" cy="276999"/>
              </a:xfrm>
              <a:prstGeom prst="rect">
                <a:avLst/>
              </a:prstGeom>
              <a:blipFill>
                <a:blip r:embed="rId10"/>
                <a:stretch>
                  <a:fillRect l="-22857" r="-17143" b="-4082"/>
                </a:stretch>
              </a:blipFill>
              <a:ln w="1905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2244297" y="5733292"/>
                <a:ext cx="1260858" cy="369332"/>
              </a:xfrm>
              <a:prstGeom prst="rect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𝑏𝑢</m:t>
                          </m:r>
                        </m:sub>
                      </m:sSub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297" y="5733292"/>
                <a:ext cx="126085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ccia a destra 15"/>
          <p:cNvSpPr/>
          <p:nvPr/>
        </p:nvSpPr>
        <p:spPr>
          <a:xfrm>
            <a:off x="4577023" y="2793189"/>
            <a:ext cx="384425" cy="19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33"/>
          <p:cNvSpPr/>
          <p:nvPr/>
        </p:nvSpPr>
        <p:spPr>
          <a:xfrm>
            <a:off x="5800878" y="2811718"/>
            <a:ext cx="384425" cy="19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34"/>
          <p:cNvSpPr/>
          <p:nvPr/>
        </p:nvSpPr>
        <p:spPr>
          <a:xfrm rot="5400000">
            <a:off x="6883844" y="3490691"/>
            <a:ext cx="384425" cy="19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/>
          <p:cNvSpPr/>
          <p:nvPr/>
        </p:nvSpPr>
        <p:spPr>
          <a:xfrm rot="5400000">
            <a:off x="6918384" y="5137732"/>
            <a:ext cx="384425" cy="19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a destra 36"/>
          <p:cNvSpPr/>
          <p:nvPr/>
        </p:nvSpPr>
        <p:spPr>
          <a:xfrm flipH="1">
            <a:off x="5903787" y="5858577"/>
            <a:ext cx="384425" cy="19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a destra 37"/>
          <p:cNvSpPr/>
          <p:nvPr/>
        </p:nvSpPr>
        <p:spPr>
          <a:xfrm flipH="1">
            <a:off x="4381402" y="5817620"/>
            <a:ext cx="384425" cy="19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destra 38"/>
          <p:cNvSpPr/>
          <p:nvPr/>
        </p:nvSpPr>
        <p:spPr>
          <a:xfrm flipH="1">
            <a:off x="3565736" y="5817620"/>
            <a:ext cx="384425" cy="19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/>
          <p:cNvSpPr/>
          <p:nvPr/>
        </p:nvSpPr>
        <p:spPr>
          <a:xfrm rot="16200000" flipV="1">
            <a:off x="2475092" y="5298051"/>
            <a:ext cx="384425" cy="19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12"/>
          <a:srcRect l="-265" t="21312" b="2489"/>
          <a:stretch/>
        </p:blipFill>
        <p:spPr>
          <a:xfrm>
            <a:off x="237198" y="3213093"/>
            <a:ext cx="3086497" cy="186560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13"/>
          <a:srcRect l="28817" t="19610" r="11856" b="20096"/>
          <a:stretch/>
        </p:blipFill>
        <p:spPr>
          <a:xfrm>
            <a:off x="1893755" y="2508985"/>
            <a:ext cx="1255058" cy="735106"/>
          </a:xfrm>
          <a:prstGeom prst="rect">
            <a:avLst/>
          </a:prstGeom>
        </p:spPr>
      </p:pic>
      <p:sp>
        <p:nvSpPr>
          <p:cNvPr id="42" name="Freccia a destra 41"/>
          <p:cNvSpPr/>
          <p:nvPr/>
        </p:nvSpPr>
        <p:spPr>
          <a:xfrm>
            <a:off x="3109678" y="2810946"/>
            <a:ext cx="384425" cy="153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507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501" y="4371037"/>
            <a:ext cx="871804" cy="1792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/>
              <p:nvPr/>
            </p:nvSpPr>
            <p:spPr>
              <a:xfrm>
                <a:off x="7912172" y="1150773"/>
                <a:ext cx="3787903" cy="2985399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it-IT" dirty="0" smtClean="0">
                    <a:solidFill>
                      <a:schemeClr val="bg1"/>
                    </a:solidFill>
                  </a:rPr>
                  <a:t>Le proprietà dell’acqua liquida vanno valutate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𝑏𝑖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𝑏𝑢</m:t>
                            </m:r>
                          </m:sub>
                        </m:sSub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dirty="0"/>
              </a:p>
              <a:p>
                <a:pPr algn="just"/>
                <a:r>
                  <a:rPr lang="it-IT" dirty="0" smtClean="0">
                    <a:solidFill>
                      <a:schemeClr val="bg1"/>
                    </a:solidFill>
                  </a:rPr>
                  <a:t>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𝑏𝑢</m:t>
                        </m:r>
                      </m:sub>
                    </m:sSub>
                  </m:oMath>
                </a14:m>
                <a:r>
                  <a:rPr lang="it-IT" dirty="0" smtClean="0"/>
                  <a:t> è incognito.</a:t>
                </a:r>
                <a:endParaRPr lang="it-IT" dirty="0"/>
              </a:p>
              <a:p>
                <a:pPr algn="just"/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Fumetto 3 168">
                <a:extLst>
                  <a:ext uri="{FF2B5EF4-FFF2-40B4-BE49-F238E27FC236}">
                    <a16:creationId xmlns:a16="http://schemas.microsoft.com/office/drawing/2014/main" id="{9FAAA3D1-F8E9-41F3-AA63-B96661D4C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72" y="1150773"/>
                <a:ext cx="3787903" cy="2985399"/>
              </a:xfrm>
              <a:prstGeom prst="wedgeEllipseCallout">
                <a:avLst>
                  <a:gd name="adj1" fmla="val 16433"/>
                  <a:gd name="adj2" fmla="val 61082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91884" y="756947"/>
                <a:ext cx="6096000" cy="787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UcPeriod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𝑈</m:t>
                        </m:r>
                      </m:e>
                    </m:acc>
                    <m:r>
                      <a:rPr lang="it-IT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=0.025 </m:t>
                    </m:r>
                    <m:f>
                      <m:fPr>
                        <m:type m:val="lin"/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</m:t>
                        </m:r>
                      </m:num>
                      <m:den>
                        <m: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𝑠</m:t>
                        </m:r>
                      </m:den>
                    </m:f>
                  </m:oMath>
                </a14:m>
                <a:endParaRPr lang="it-IT" dirty="0">
                  <a:solidFill>
                    <a:srgbClr val="80808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756947"/>
                <a:ext cx="6096000" cy="787652"/>
              </a:xfrm>
              <a:prstGeom prst="rect">
                <a:avLst/>
              </a:prstGeom>
              <a:blipFill>
                <a:blip r:embed="rId4"/>
                <a:stretch>
                  <a:fillRect l="-800" t="-3876" b="-81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631595" y="1894788"/>
            <a:ext cx="709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Si assume pertanto un valore di tentativo per il calcolo delle proprietà.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31596" y="2867080"/>
                <a:ext cx="2128595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𝑏𝑢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𝑡𝑒𝑛𝑡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</m:sub>
                          </m:sSub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6" y="2867080"/>
                <a:ext cx="2128595" cy="609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/>
              <p:cNvSpPr/>
              <p:nvPr/>
            </p:nvSpPr>
            <p:spPr>
              <a:xfrm>
                <a:off x="597865" y="3696901"/>
                <a:ext cx="3158878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𝑏𝑢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𝑡𝑒𝑛𝑡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100+15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=57.5°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0" name="Rettango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5" y="3696901"/>
                <a:ext cx="3158878" cy="616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5544387" y="4643760"/>
                <a:ext cx="1961434" cy="38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𝑡𝑒𝑛𝑡</m:t>
                          </m:r>
                        </m:sub>
                      </m:sSub>
                      <m:r>
                        <a:rPr lang="it-IT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=36.25°</m:t>
                      </m:r>
                      <m:r>
                        <a:rPr lang="it-IT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387" y="4643760"/>
                <a:ext cx="1961434" cy="38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631596" y="4534160"/>
                <a:ext cx="4006546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𝑏𝑢</m:t>
                              </m:r>
                            </m:sub>
                          </m:sSub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15+57.5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=36.25°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6" y="4534160"/>
                <a:ext cx="4006546" cy="616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0383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40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1884" y="910210"/>
            <a:ext cx="1048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In corrispondenza di tale temperatura si legge dalla appropriata tabella delle proprietà dell’acqua: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18978" t="22008" r="20645" b="7255"/>
          <a:stretch/>
        </p:blipFill>
        <p:spPr>
          <a:xfrm>
            <a:off x="1679953" y="1386167"/>
            <a:ext cx="8061337" cy="511101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479249" y="3389401"/>
            <a:ext cx="6994689" cy="45248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942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06663" y="929063"/>
            <a:ext cx="1048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In corrispondenza di tale temperatura si legge dalla appropriata tabella delle proprietà dell’acqua: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072070"/>
                  </p:ext>
                </p:extLst>
              </p:nvPr>
            </p:nvGraphicFramePr>
            <p:xfrm>
              <a:off x="691832" y="1492493"/>
              <a:ext cx="9677652" cy="1835169"/>
            </p:xfrm>
            <a:graphic>
              <a:graphicData uri="http://schemas.openxmlformats.org/drawingml/2006/table">
                <a:tbl>
                  <a:tblPr firstRow="1" firstCol="1" bandRow="1">
                    <a:tableStyleId>{284E427A-3D55-4303-BF80-6455036E1DE7}</a:tableStyleId>
                  </a:tblPr>
                  <a:tblGrid>
                    <a:gridCol w="1074513">
                      <a:extLst>
                        <a:ext uri="{9D8B030D-6E8A-4147-A177-3AD203B41FA5}">
                          <a16:colId xmlns:a16="http://schemas.microsoft.com/office/drawing/2014/main" val="2399204315"/>
                        </a:ext>
                      </a:extLst>
                    </a:gridCol>
                    <a:gridCol w="1074513">
                      <a:extLst>
                        <a:ext uri="{9D8B030D-6E8A-4147-A177-3AD203B41FA5}">
                          <a16:colId xmlns:a16="http://schemas.microsoft.com/office/drawing/2014/main" val="302657492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572521153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100014220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3627716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140958132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970338345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0151748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86694404"/>
                        </a:ext>
                      </a:extLst>
                    </a:gridCol>
                  </a:tblGrid>
                  <a:tr h="6029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T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T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ρ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c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k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  <a:sym typeface="Symbol" panose="05050102010706020507" pitchFamily="18" charset="2"/>
                            </a:rPr>
                            <a:t>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  <a:sym typeface="Symbol" panose="05050102010706020507" pitchFamily="18" charset="2"/>
                            </a:rPr>
                            <a:t>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ν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Pr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5759941"/>
                      </a:ext>
                    </a:extLst>
                  </a:tr>
                  <a:tr h="6383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°C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K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𝑘𝑔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𝑘𝑔𝐾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𝑚𝐾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𝑘𝑔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𝑚𝑠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-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5166574"/>
                      </a:ext>
                    </a:extLst>
                  </a:tr>
                  <a:tr h="5938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36.25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309.25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993.64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4174.6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0.612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1.47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7.01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7.05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4.78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666309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072070"/>
                  </p:ext>
                </p:extLst>
              </p:nvPr>
            </p:nvGraphicFramePr>
            <p:xfrm>
              <a:off x="691832" y="1492493"/>
              <a:ext cx="9677652" cy="1835169"/>
            </p:xfrm>
            <a:graphic>
              <a:graphicData uri="http://schemas.openxmlformats.org/drawingml/2006/table">
                <a:tbl>
                  <a:tblPr firstRow="1" firstCol="1" bandRow="1">
                    <a:tableStyleId>{284E427A-3D55-4303-BF80-6455036E1DE7}</a:tableStyleId>
                  </a:tblPr>
                  <a:tblGrid>
                    <a:gridCol w="1074513">
                      <a:extLst>
                        <a:ext uri="{9D8B030D-6E8A-4147-A177-3AD203B41FA5}">
                          <a16:colId xmlns:a16="http://schemas.microsoft.com/office/drawing/2014/main" val="2399204315"/>
                        </a:ext>
                      </a:extLst>
                    </a:gridCol>
                    <a:gridCol w="1074513">
                      <a:extLst>
                        <a:ext uri="{9D8B030D-6E8A-4147-A177-3AD203B41FA5}">
                          <a16:colId xmlns:a16="http://schemas.microsoft.com/office/drawing/2014/main" val="302657492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572521153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100014220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3627716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140958132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970338345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0151748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86694404"/>
                        </a:ext>
                      </a:extLst>
                    </a:gridCol>
                  </a:tblGrid>
                  <a:tr h="6029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T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T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ρ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c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k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05682" t="-10101" r="-30625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02260" t="-10101" r="-20452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06250" t="-10101" r="-105682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Pr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5759941"/>
                      </a:ext>
                    </a:extLst>
                  </a:tr>
                  <a:tr h="6383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°C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K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4545" t="-103810" r="-607386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2825" t="-103810" r="-503955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02825" t="-103810" r="-403955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05682" t="-103810" r="-306250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02260" t="-103810" r="-204520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06250" t="-103810" r="-105682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-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5166574"/>
                      </a:ext>
                    </a:extLst>
                  </a:tr>
                  <a:tr h="5938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dirty="0">
                              <a:effectLst/>
                            </a:rPr>
                            <a:t>36.25</a:t>
                          </a:r>
                          <a:endParaRPr lang="it-IT" sz="16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309.25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993.64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4174.6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0.612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1.47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7.01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7.05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4.78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666309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-386500" y="4033511"/>
                <a:ext cx="6096000" cy="11886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𝑃𝑟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=4.78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</m:acc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0.025∙50∙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7.05∙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sup>
                          </m:sSup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=1773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6500" y="4033511"/>
                <a:ext cx="6096000" cy="11886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620079" y="5037504"/>
                <a:ext cx="2891498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𝑖𝑑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𝑃𝑟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=21.6 </m:t>
                    </m:r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079" y="5037504"/>
                <a:ext cx="28914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530658" y="3955391"/>
                <a:ext cx="2891498" cy="74975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𝑅𝑒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=4.43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58" y="3955391"/>
                <a:ext cx="2891498" cy="7497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501" y="4371037"/>
            <a:ext cx="871804" cy="1792379"/>
          </a:xfrm>
          <a:prstGeom prst="rect">
            <a:avLst/>
          </a:prstGeom>
        </p:spPr>
      </p:pic>
      <p:sp>
        <p:nvSpPr>
          <p:cNvPr id="16" name="Fumetto 3 168">
            <a:extLst>
              <a:ext uri="{FF2B5EF4-FFF2-40B4-BE49-F238E27FC236}">
                <a16:creationId xmlns:a16="http://schemas.microsoft.com/office/drawing/2014/main" id="{9FAAA3D1-F8E9-41F3-AA63-B96661D4C6DB}"/>
              </a:ext>
            </a:extLst>
          </p:cNvPr>
          <p:cNvSpPr/>
          <p:nvPr/>
        </p:nvSpPr>
        <p:spPr>
          <a:xfrm>
            <a:off x="7912172" y="1150773"/>
            <a:ext cx="3787903" cy="2985399"/>
          </a:xfrm>
          <a:prstGeom prst="wedgeEllipseCallout">
            <a:avLst>
              <a:gd name="adj1" fmla="val 16433"/>
              <a:gd name="adj2" fmla="val 61082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Ne consegue che occorre, nell’ambito dei 6 m, considerare lo sviluppo simultaneo dei due strati limite.</a:t>
            </a:r>
            <a:endParaRPr lang="it-IT" dirty="0"/>
          </a:p>
          <a:p>
            <a:pPr algn="just"/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4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308209" y="2290532"/>
                <a:ext cx="2891498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𝑖𝑑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𝑃𝑟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=21.6 </m:t>
                    </m:r>
                    <m:r>
                      <a:rPr lang="it-I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it-I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09" y="2290532"/>
                <a:ext cx="289149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308209" y="955054"/>
                <a:ext cx="2891498" cy="74975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𝑖𝑑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𝑅𝑒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=4.43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it-I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09" y="955054"/>
                <a:ext cx="2891498" cy="7497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501" y="4371037"/>
            <a:ext cx="871804" cy="17923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l="28656" t="27475" r="29516" b="43160"/>
          <a:stretch/>
        </p:blipFill>
        <p:spPr>
          <a:xfrm>
            <a:off x="128123" y="2855583"/>
            <a:ext cx="8987595" cy="338479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308209" y="4735785"/>
            <a:ext cx="8581267" cy="45248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umetto 3 168">
            <a:extLst>
              <a:ext uri="{FF2B5EF4-FFF2-40B4-BE49-F238E27FC236}">
                <a16:creationId xmlns:a16="http://schemas.microsoft.com/office/drawing/2014/main" id="{9FAAA3D1-F8E9-41F3-AA63-B96661D4C6DB}"/>
              </a:ext>
            </a:extLst>
          </p:cNvPr>
          <p:cNvSpPr/>
          <p:nvPr/>
        </p:nvSpPr>
        <p:spPr>
          <a:xfrm>
            <a:off x="7912172" y="1150773"/>
            <a:ext cx="3787903" cy="2985399"/>
          </a:xfrm>
          <a:prstGeom prst="wedgeEllipseCallout">
            <a:avLst>
              <a:gd name="adj1" fmla="val 16433"/>
              <a:gd name="adj2" fmla="val 61082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Ne consegue che occorre, nell’ambito dei 6 m, considerare lo sviluppo simultaneo dei due strati limite.</a:t>
            </a:r>
            <a:endParaRPr lang="it-IT" dirty="0"/>
          </a:p>
          <a:p>
            <a:pPr algn="just"/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15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1308" y="1030073"/>
            <a:ext cx="1124174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Una utile correlazione che fornisce il valor medio del numero di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Nusselt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è quella proposta da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Sieder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Tate: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0" y="1849958"/>
                <a:ext cx="5207066" cy="867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=1.86∙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μ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0.14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𝑐𝑜𝑛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9958"/>
                <a:ext cx="5207066" cy="867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5617104" y="1844315"/>
                <a:ext cx="5831918" cy="87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=1.86∙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4.78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1773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7.01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0.14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=8.71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104" y="1844315"/>
                <a:ext cx="5831918" cy="872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71308" y="3285966"/>
                <a:ext cx="4064126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8.71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∙0.612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106.6 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8" y="3285966"/>
                <a:ext cx="4064126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71308" y="4999917"/>
                <a:ext cx="6077754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̅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=993.64∙0.025∙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0">
                                      <a:latin typeface="Cambria Math" panose="02040503050406030204" pitchFamily="18" charset="0"/>
                                    </a:rPr>
                                    <m:t>50∙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i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=0.049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8" y="4999917"/>
                <a:ext cx="6077754" cy="648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450940" y="4205039"/>
            <a:ext cx="368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Occorre calcolare la portata massica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1916810" y="5826064"/>
                <a:ext cx="1113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10" y="5826064"/>
                <a:ext cx="1113831" cy="369332"/>
              </a:xfrm>
              <a:prstGeom prst="rect">
                <a:avLst/>
              </a:prstGeom>
              <a:blipFill>
                <a:blip r:embed="rId6"/>
                <a:stretch>
                  <a:fillRect t="-116667" r="-19672" b="-18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2944892" y="5826064"/>
                <a:ext cx="779637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dirty="0" smtClean="0">
                    <a:cs typeface="Arial" pitchFamily="34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it-IT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</m:t>
                        </m:r>
                      </m:num>
                      <m:den>
                        <m:r>
                          <a:rPr lang="it-IT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𝑠</m:t>
                        </m:r>
                        <m:r>
                          <a:rPr lang="it-IT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]</m:t>
                        </m:r>
                      </m:den>
                    </m:f>
                  </m:oMath>
                </a14:m>
                <a:endParaRPr lang="it-IT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892" y="5826064"/>
                <a:ext cx="779637" cy="374270"/>
              </a:xfrm>
              <a:prstGeom prst="rect">
                <a:avLst/>
              </a:prstGeom>
              <a:blipFill>
                <a:blip r:embed="rId7"/>
                <a:stretch>
                  <a:fillRect l="-6250" t="-114754" r="-57031" b="-1770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ttangolo 22"/>
              <p:cNvSpPr/>
              <p:nvPr/>
            </p:nvSpPr>
            <p:spPr>
              <a:xfrm>
                <a:off x="3820880" y="5834034"/>
                <a:ext cx="940386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[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]=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880" y="5834034"/>
                <a:ext cx="940386" cy="491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4752611" y="5734250"/>
                <a:ext cx="520462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611" y="5734250"/>
                <a:ext cx="520462" cy="6183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282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8" grpId="0"/>
      <p:bldP spid="8" grpId="0"/>
      <p:bldP spid="9" grpId="0"/>
      <p:bldP spid="10" grpId="0"/>
      <p:bldP spid="12" grpId="0"/>
      <p:bldP spid="13" grpId="0"/>
      <p:bldP spid="2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Moto in condotti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689961" y="1073186"/>
                <a:ext cx="8257710" cy="634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𝑏𝑢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𝐷𝐿</m:t>
                                  </m:r>
                                </m:num>
                                <m:den>
                                  <m:acc>
                                    <m:accPr>
                                      <m:chr m:val="̇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100+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15−100</m:t>
                          </m:r>
                        </m:e>
                      </m:d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106.6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∙50∙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∙6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0.049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∙4176.4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66.9°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61" y="1073186"/>
                <a:ext cx="8257710" cy="6340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/>
          <p:cNvSpPr txBox="1"/>
          <p:nvPr/>
        </p:nvSpPr>
        <p:spPr>
          <a:xfrm>
            <a:off x="689961" y="2232622"/>
            <a:ext cx="8507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temperatura trovata è differente rispetto a quella ipotizzata inizialmente.  Occorre stabilire una procedura iterativa assumendo come nuovo valore di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tentativo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quello appena calcolato.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792961" y="3539433"/>
                <a:ext cx="2015745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𝑏𝑢</m:t>
                          </m:r>
                          <m:r>
                            <a:rPr lang="it-IT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𝑡𝑒𝑛𝑡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66.9°</m:t>
                      </m:r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61" y="3539433"/>
                <a:ext cx="2015745" cy="381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792961" y="4237819"/>
                <a:ext cx="373685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𝑏𝑖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𝑏𝑢</m:t>
                              </m:r>
                            </m:sub>
                          </m:sSub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66.9+15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0">
                          <a:latin typeface="Cambria Math" panose="02040503050406030204" pitchFamily="18" charset="0"/>
                        </a:rPr>
                        <m:t>=41°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61" y="4237819"/>
                <a:ext cx="3736857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14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5" grpId="0"/>
      <p:bldP spid="5" grpId="0"/>
    </p:bldLst>
  </p:timing>
</p:sld>
</file>

<file path=ppt/theme/theme1.xml><?xml version="1.0" encoding="utf-8"?>
<a:theme xmlns:a="http://schemas.openxmlformats.org/drawingml/2006/main" name="Welcome to PowerPoint_TP102923943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AF3C2725-E792-40C4-98FD-562AC06C582F}" vid="{94A984C3-3099-431C-9D91-059FD31E7162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51E9DC2B1B8F42A2FD7A22D9E10DE9" ma:contentTypeVersion="2" ma:contentTypeDescription="Creare un nuovo documento." ma:contentTypeScope="" ma:versionID="5d187cf8b980f05b12537a824533f53a">
  <xsd:schema xmlns:xsd="http://www.w3.org/2001/XMLSchema" xmlns:xs="http://www.w3.org/2001/XMLSchema" xmlns:p="http://schemas.microsoft.com/office/2006/metadata/properties" xmlns:ns2="3e9bdf3d-12ed-4e5e-b626-5398c7ea5148" targetNamespace="http://schemas.microsoft.com/office/2006/metadata/properties" ma:root="true" ma:fieldsID="8e0150945d3925c7d932eb79e3b9ac92" ns2:_="">
    <xsd:import namespace="3e9bdf3d-12ed-4e5e-b626-5398c7ea5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df3d-12ed-4e5e-b626-5398c7ea5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A1BA70-E0FD-4883-B736-18F0034453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D8F802-78D1-4A8D-BB7D-9BC201CBC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bdf3d-12ed-4e5e-b626-5398c7ea5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256137-6C33-47F9-AF2B-C727109029A9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3e9bdf3d-12ed-4e5e-b626-5398c7ea514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1067</Words>
  <Application>Microsoft Office PowerPoint</Application>
  <PresentationFormat>Widescreen</PresentationFormat>
  <Paragraphs>415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Gill Sans MT</vt:lpstr>
      <vt:lpstr>Symbol</vt:lpstr>
      <vt:lpstr>Times New Roman</vt:lpstr>
      <vt:lpstr>Welcome to PowerPoint_TP102923943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2014-10-15T17:58:38Z</dcterms:created>
  <dcterms:modified xsi:type="dcterms:W3CDTF">2021-05-21T10:21:22Z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0x010100E151E9DC2B1B8F42A2FD7A22D9E10DE9</vt:lpwstr>
  </property>
</Properties>
</file>