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3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diagrams/data2.xml" ContentType="application/vnd.openxmlformats-officedocument.drawingml.diagramData+xml"/>
  <Override PartName="/ppt/diagrams/data4.xml" ContentType="application/vnd.openxmlformats-officedocument.drawingml.diagramData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60" r:id="rId4"/>
    <p:sldMasterId id="2147483674" r:id="rId5"/>
  </p:sldMasterIdLst>
  <p:notesMasterIdLst>
    <p:notesMasterId r:id="rId43"/>
  </p:notesMasterIdLst>
  <p:handoutMasterIdLst>
    <p:handoutMasterId r:id="rId44"/>
  </p:handoutMasterIdLst>
  <p:sldIdLst>
    <p:sldId id="354" r:id="rId6"/>
    <p:sldId id="345" r:id="rId7"/>
    <p:sldId id="355" r:id="rId8"/>
    <p:sldId id="356" r:id="rId9"/>
    <p:sldId id="357" r:id="rId10"/>
    <p:sldId id="358" r:id="rId11"/>
    <p:sldId id="359" r:id="rId12"/>
    <p:sldId id="360" r:id="rId13"/>
    <p:sldId id="361" r:id="rId14"/>
    <p:sldId id="362" r:id="rId15"/>
    <p:sldId id="363" r:id="rId16"/>
    <p:sldId id="364" r:id="rId17"/>
    <p:sldId id="365" r:id="rId18"/>
    <p:sldId id="366" r:id="rId19"/>
    <p:sldId id="367" r:id="rId20"/>
    <p:sldId id="368" r:id="rId21"/>
    <p:sldId id="369" r:id="rId22"/>
    <p:sldId id="370" r:id="rId23"/>
    <p:sldId id="371" r:id="rId24"/>
    <p:sldId id="372" r:id="rId25"/>
    <p:sldId id="373" r:id="rId26"/>
    <p:sldId id="374" r:id="rId27"/>
    <p:sldId id="375" r:id="rId28"/>
    <p:sldId id="376" r:id="rId29"/>
    <p:sldId id="377" r:id="rId30"/>
    <p:sldId id="378" r:id="rId31"/>
    <p:sldId id="379" r:id="rId32"/>
    <p:sldId id="380" r:id="rId33"/>
    <p:sldId id="381" r:id="rId34"/>
    <p:sldId id="382" r:id="rId35"/>
    <p:sldId id="383" r:id="rId36"/>
    <p:sldId id="384" r:id="rId37"/>
    <p:sldId id="385" r:id="rId38"/>
    <p:sldId id="386" r:id="rId39"/>
    <p:sldId id="387" r:id="rId40"/>
    <p:sldId id="388" r:id="rId41"/>
    <p:sldId id="389" r:id="rId4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modifyVerifier cryptProviderType="rsaAES" cryptAlgorithmClass="hash" cryptAlgorithmType="typeAny" cryptAlgorithmSid="14" spinCount="100000" saltData="KFbJwjRyAV5u7yOQarMQag==" hashData="fpY3Au8hy808XFxPsRaGHzZs+tQkruuK6kRFHxgU6FXPjfYjWK/MWX6ApzGKTum6xAIDTSrr51yfmPAVccRz2g=="/>
  <p:extLst>
    <p:ext uri="{521415D9-36F7-43E2-AB2F-B90AF26B5E84}">
      <p14:sectionLst xmlns:p14="http://schemas.microsoft.com/office/powerpoint/2010/main">
        <p14:section name="lo scenario attuale" id="{B9B51309-D148-4332-87C2-07BE32FBCA3B}">
          <p14:sldIdLst>
            <p14:sldId id="354"/>
            <p14:sldId id="345"/>
            <p14:sldId id="355"/>
            <p14:sldId id="356"/>
            <p14:sldId id="357"/>
            <p14:sldId id="358"/>
            <p14:sldId id="359"/>
            <p14:sldId id="360"/>
            <p14:sldId id="361"/>
            <p14:sldId id="362"/>
            <p14:sldId id="363"/>
            <p14:sldId id="364"/>
            <p14:sldId id="365"/>
            <p14:sldId id="366"/>
            <p14:sldId id="367"/>
            <p14:sldId id="368"/>
            <p14:sldId id="369"/>
            <p14:sldId id="370"/>
            <p14:sldId id="371"/>
            <p14:sldId id="372"/>
            <p14:sldId id="373"/>
            <p14:sldId id="374"/>
            <p14:sldId id="375"/>
            <p14:sldId id="376"/>
            <p14:sldId id="377"/>
            <p14:sldId id="378"/>
            <p14:sldId id="379"/>
            <p14:sldId id="380"/>
            <p14:sldId id="381"/>
            <p14:sldId id="382"/>
            <p14:sldId id="383"/>
            <p14:sldId id="384"/>
            <p14:sldId id="385"/>
            <p14:sldId id="386"/>
            <p14:sldId id="387"/>
            <p14:sldId id="388"/>
            <p14:sldId id="389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0" name="Autore" initials="A" lastIdx="0" clrIdx="1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9900"/>
    <a:srgbClr val="C55A11"/>
    <a:srgbClr val="FF0066"/>
    <a:srgbClr val="FF6600"/>
    <a:srgbClr val="DD462F"/>
    <a:srgbClr val="E07720"/>
    <a:srgbClr val="0033CC"/>
    <a:srgbClr val="C89800"/>
    <a:srgbClr val="BF9E13"/>
    <a:srgbClr val="86A24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le medio 2 - Color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ED083AE6-46FA-4A59-8FB0-9F97EB10719F}" styleName="Stile chiaro 3 - Colore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182" autoAdjust="0"/>
    <p:restoredTop sz="92015" autoAdjust="0"/>
  </p:normalViewPr>
  <p:slideViewPr>
    <p:cSldViewPr snapToGrid="0">
      <p:cViewPr varScale="1">
        <p:scale>
          <a:sx n="73" d="100"/>
          <a:sy n="73" d="100"/>
        </p:scale>
        <p:origin x="77" y="139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48" d="100"/>
          <a:sy n="48" d="100"/>
        </p:scale>
        <p:origin x="1884" y="4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9" Type="http://schemas.openxmlformats.org/officeDocument/2006/relationships/slide" Target="slides/slide34.xml"/><Relationship Id="rId21" Type="http://schemas.openxmlformats.org/officeDocument/2006/relationships/slide" Target="slides/slide16.xml"/><Relationship Id="rId34" Type="http://schemas.openxmlformats.org/officeDocument/2006/relationships/slide" Target="slides/slide29.xml"/><Relationship Id="rId42" Type="http://schemas.openxmlformats.org/officeDocument/2006/relationships/slide" Target="slides/slide37.xml"/><Relationship Id="rId47" Type="http://schemas.openxmlformats.org/officeDocument/2006/relationships/viewProps" Target="viewProps.xml"/><Relationship Id="rId7" Type="http://schemas.openxmlformats.org/officeDocument/2006/relationships/slide" Target="slides/slide2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9" Type="http://schemas.openxmlformats.org/officeDocument/2006/relationships/slide" Target="slides/slide24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slide" Target="slides/slide27.xml"/><Relationship Id="rId37" Type="http://schemas.openxmlformats.org/officeDocument/2006/relationships/slide" Target="slides/slide32.xml"/><Relationship Id="rId40" Type="http://schemas.openxmlformats.org/officeDocument/2006/relationships/slide" Target="slides/slide35.xml"/><Relationship Id="rId45" Type="http://schemas.openxmlformats.org/officeDocument/2006/relationships/commentAuthors" Target="commentAuthor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slide" Target="slides/slide31.xml"/><Relationship Id="rId49" Type="http://schemas.openxmlformats.org/officeDocument/2006/relationships/tableStyles" Target="tableStyle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slide" Target="slides/slide26.xml"/><Relationship Id="rId44" Type="http://schemas.openxmlformats.org/officeDocument/2006/relationships/handoutMaster" Target="handoutMasters/handout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slide" Target="slides/slide30.xml"/><Relationship Id="rId43" Type="http://schemas.openxmlformats.org/officeDocument/2006/relationships/notesMaster" Target="notesMasters/notesMaster1.xml"/><Relationship Id="rId48" Type="http://schemas.openxmlformats.org/officeDocument/2006/relationships/theme" Target="theme/theme1.xml"/><Relationship Id="rId8" Type="http://schemas.openxmlformats.org/officeDocument/2006/relationships/slide" Target="slides/slide3.xml"/><Relationship Id="rId3" Type="http://schemas.openxmlformats.org/officeDocument/2006/relationships/customXml" Target="../customXml/item3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slide" Target="slides/slide28.xml"/><Relationship Id="rId38" Type="http://schemas.openxmlformats.org/officeDocument/2006/relationships/slide" Target="slides/slide33.xml"/><Relationship Id="rId46" Type="http://schemas.openxmlformats.org/officeDocument/2006/relationships/presProps" Target="presProps.xml"/><Relationship Id="rId20" Type="http://schemas.openxmlformats.org/officeDocument/2006/relationships/slide" Target="slides/slide15.xml"/><Relationship Id="rId41" Type="http://schemas.openxmlformats.org/officeDocument/2006/relationships/slide" Target="slides/slide36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/Relationships>
</file>

<file path=ppt/diagrams/_rels/data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60.png"/></Relationships>
</file>

<file path=ppt/diagrams/_rels/data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1.png"/><Relationship Id="rId2" Type="http://schemas.openxmlformats.org/officeDocument/2006/relationships/image" Target="../media/image501.png"/><Relationship Id="rId1" Type="http://schemas.openxmlformats.org/officeDocument/2006/relationships/image" Target="../media/image491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6DCF2AF-1BAF-4AF7-9727-1B54E9591207}" type="doc">
      <dgm:prSet loTypeId="urn:microsoft.com/office/officeart/2005/8/layout/chevron2" loCatId="process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it-IT"/>
        </a:p>
      </dgm:t>
    </dgm:pt>
    <dgm:pt modelId="{F9696349-9EE3-4CC0-BEE5-386136311EE4}">
      <dgm:prSet phldrT="[Testo]"/>
      <dgm:spPr/>
      <dgm:t>
        <a:bodyPr/>
        <a:lstStyle/>
        <a:p>
          <a:r>
            <a:rPr lang="it-IT" dirty="0"/>
            <a:t>1</a:t>
          </a:r>
        </a:p>
      </dgm:t>
    </dgm:pt>
    <dgm:pt modelId="{C95AA100-47AD-4414-90D9-2B88E983FDB9}" type="parTrans" cxnId="{BAD9414A-D32F-40E3-8C95-A93205B80481}">
      <dgm:prSet/>
      <dgm:spPr/>
      <dgm:t>
        <a:bodyPr/>
        <a:lstStyle/>
        <a:p>
          <a:endParaRPr lang="it-IT"/>
        </a:p>
      </dgm:t>
    </dgm:pt>
    <dgm:pt modelId="{407CFF32-B7BA-4955-B852-497104B870EA}" type="sibTrans" cxnId="{BAD9414A-D32F-40E3-8C95-A93205B80481}">
      <dgm:prSet/>
      <dgm:spPr/>
      <dgm:t>
        <a:bodyPr/>
        <a:lstStyle/>
        <a:p>
          <a:endParaRPr lang="it-IT"/>
        </a:p>
      </dgm:t>
    </dgm:pt>
    <dgm:pt modelId="{1EE38BAB-91E9-443A-A37E-7CFF3491A84F}">
      <dgm:prSet phldrT="[Testo]"/>
      <dgm:spPr/>
      <dgm:t>
        <a:bodyPr/>
        <a:lstStyle/>
        <a:p>
          <a:r>
            <a:rPr lang="it-IT" dirty="0"/>
            <a:t>Selezionare un’opportuna formula per il calcolo di Nu</a:t>
          </a:r>
        </a:p>
      </dgm:t>
    </dgm:pt>
    <dgm:pt modelId="{F7A98AA8-16A7-453C-8CEF-3DA80696CD1F}" type="parTrans" cxnId="{3C464104-7B53-4E01-9E45-F594C37659B0}">
      <dgm:prSet/>
      <dgm:spPr/>
      <dgm:t>
        <a:bodyPr/>
        <a:lstStyle/>
        <a:p>
          <a:endParaRPr lang="it-IT"/>
        </a:p>
      </dgm:t>
    </dgm:pt>
    <dgm:pt modelId="{4873C4C2-FFAE-4814-8799-64533B581C07}" type="sibTrans" cxnId="{3C464104-7B53-4E01-9E45-F594C37659B0}">
      <dgm:prSet/>
      <dgm:spPr/>
      <dgm:t>
        <a:bodyPr/>
        <a:lstStyle/>
        <a:p>
          <a:endParaRPr lang="it-IT"/>
        </a:p>
      </dgm:t>
    </dgm:pt>
    <dgm:pt modelId="{71C2B85B-850D-4B93-84C1-BBC21A02D2D9}">
      <dgm:prSet phldrT="[Testo]"/>
      <dgm:spPr/>
      <dgm:t>
        <a:bodyPr/>
        <a:lstStyle/>
        <a:p>
          <a:r>
            <a:rPr lang="it-IT" dirty="0"/>
            <a:t>2</a:t>
          </a:r>
        </a:p>
      </dgm:t>
    </dgm:pt>
    <dgm:pt modelId="{24C621FF-E2C5-43C6-81E6-81E0B3CAFEA4}" type="parTrans" cxnId="{35BEA87D-C9F9-44AB-8589-1217228A8D3A}">
      <dgm:prSet/>
      <dgm:spPr/>
      <dgm:t>
        <a:bodyPr/>
        <a:lstStyle/>
        <a:p>
          <a:endParaRPr lang="it-IT"/>
        </a:p>
      </dgm:t>
    </dgm:pt>
    <dgm:pt modelId="{CD713F13-0CA1-45DE-B87C-68B593888F7B}" type="sibTrans" cxnId="{35BEA87D-C9F9-44AB-8589-1217228A8D3A}">
      <dgm:prSet/>
      <dgm:spPr/>
      <dgm:t>
        <a:bodyPr/>
        <a:lstStyle/>
        <a:p>
          <a:endParaRPr lang="it-IT"/>
        </a:p>
      </dgm:t>
    </dgm:pt>
    <dgm:pt modelId="{2B25430A-FE9B-4935-96BB-35F7E37D7639}">
      <dgm:prSet phldrT="[Testo]"/>
      <dgm:spPr/>
      <dgm:t>
        <a:bodyPr/>
        <a:lstStyle/>
        <a:p>
          <a:r>
            <a:rPr lang="it-IT" dirty="0"/>
            <a:t>Tabella proprietà dell’aria</a:t>
          </a:r>
        </a:p>
      </dgm:t>
    </dgm:pt>
    <dgm:pt modelId="{DC4247E4-4DEC-492E-AA5E-EEC543E0FD3D}" type="parTrans" cxnId="{CBBC4D6B-739B-4D95-A4FE-B1A6F741641C}">
      <dgm:prSet/>
      <dgm:spPr/>
      <dgm:t>
        <a:bodyPr/>
        <a:lstStyle/>
        <a:p>
          <a:endParaRPr lang="it-IT"/>
        </a:p>
      </dgm:t>
    </dgm:pt>
    <dgm:pt modelId="{0FF4D3C2-3E6B-4F60-807B-6BCFEC57A166}" type="sibTrans" cxnId="{CBBC4D6B-739B-4D95-A4FE-B1A6F741641C}">
      <dgm:prSet/>
      <dgm:spPr/>
      <dgm:t>
        <a:bodyPr/>
        <a:lstStyle/>
        <a:p>
          <a:endParaRPr lang="it-IT"/>
        </a:p>
      </dgm:t>
    </dgm:pt>
    <dgm:pt modelId="{B233B313-2344-4422-83BD-5D6ECCDF3EBC}">
      <dgm:prSet phldrT="[Testo]"/>
      <dgm:spPr/>
      <dgm:t>
        <a:bodyPr/>
        <a:lstStyle/>
        <a:p>
          <a:r>
            <a:rPr lang="it-IT" dirty="0"/>
            <a:t>3</a:t>
          </a:r>
        </a:p>
      </dgm:t>
    </dgm:pt>
    <dgm:pt modelId="{5325E61D-72A5-457A-9BD8-DC4C6A5DE5FD}" type="parTrans" cxnId="{FE517A87-4F78-4984-94A6-AA7E5D9D2BB1}">
      <dgm:prSet/>
      <dgm:spPr/>
      <dgm:t>
        <a:bodyPr/>
        <a:lstStyle/>
        <a:p>
          <a:endParaRPr lang="it-IT"/>
        </a:p>
      </dgm:t>
    </dgm:pt>
    <dgm:pt modelId="{6FBE4D06-1D81-416D-BAC8-A7C36473188C}" type="sibTrans" cxnId="{FE517A87-4F78-4984-94A6-AA7E5D9D2BB1}">
      <dgm:prSet/>
      <dgm:spPr/>
      <dgm:t>
        <a:bodyPr/>
        <a:lstStyle/>
        <a:p>
          <a:endParaRPr lang="it-IT"/>
        </a:p>
      </dgm:t>
    </dgm:pt>
    <mc:AlternateContent xmlns:mc="http://schemas.openxmlformats.org/markup-compatibility/2006" xmlns:a14="http://schemas.microsoft.com/office/drawing/2010/main">
      <mc:Choice Requires="a14">
        <dgm:pt modelId="{72E79195-FA1E-4A60-B631-5F2DE9D68FA6}">
          <dgm:prSet phldrT="[Testo]"/>
          <dgm:spPr/>
          <dgm:t>
            <a:bodyPr/>
            <a:lstStyle/>
            <a:p>
              <a:r>
                <a:rPr lang="it-IT" dirty="0"/>
                <a:t>Calcolo di </a:t>
              </a:r>
              <a14:m>
                <m:oMath xmlns:m="http://schemas.openxmlformats.org/officeDocument/2006/math">
                  <m:acc>
                    <m:accPr>
                      <m:chr m:val="̇"/>
                      <m:ctrlPr>
                        <a:rPr lang="it-IT" i="1" smtClean="0">
                          <a:latin typeface="Cambria Math" panose="02040503050406030204" pitchFamily="18" charset="0"/>
                        </a:rPr>
                      </m:ctrlPr>
                    </m:accPr>
                    <m:e>
                      <m:r>
                        <a:rPr lang="it-IT" b="0" i="1" smtClean="0">
                          <a:latin typeface="Cambria Math" panose="02040503050406030204" pitchFamily="18" charset="0"/>
                        </a:rPr>
                        <m:t>𝑄</m:t>
                      </m:r>
                    </m:e>
                  </m:acc>
                </m:oMath>
              </a14:m>
              <a:endParaRPr lang="it-IT" dirty="0"/>
            </a:p>
          </dgm:t>
        </dgm:pt>
      </mc:Choice>
      <mc:Fallback xmlns="">
        <dgm:pt modelId="{72E79195-FA1E-4A60-B631-5F2DE9D68FA6}">
          <dgm:prSet phldrT="[Testo]"/>
          <dgm:spPr/>
          <dgm:t>
            <a:bodyPr/>
            <a:lstStyle/>
            <a:p>
              <a:r>
                <a:rPr lang="it-IT" dirty="0" smtClean="0"/>
                <a:t>Calcolo di </a:t>
              </a:r>
              <a:r>
                <a:rPr lang="it-IT" b="0" i="0" smtClean="0">
                  <a:latin typeface="Cambria Math" panose="02040503050406030204" pitchFamily="18" charset="0"/>
                </a:rPr>
                <a:t>𝑄 ̇</a:t>
              </a:r>
              <a:endParaRPr lang="it-IT" dirty="0"/>
            </a:p>
          </dgm:t>
        </dgm:pt>
      </mc:Fallback>
    </mc:AlternateContent>
    <dgm:pt modelId="{604365A6-8A94-4364-8791-5AFDAA0F3543}" type="parTrans" cxnId="{229D84FC-766A-42E3-AD8B-5F6AB03D34BA}">
      <dgm:prSet/>
      <dgm:spPr/>
      <dgm:t>
        <a:bodyPr/>
        <a:lstStyle/>
        <a:p>
          <a:endParaRPr lang="it-IT"/>
        </a:p>
      </dgm:t>
    </dgm:pt>
    <dgm:pt modelId="{38263AAC-5E5A-4CCA-B0EF-868F9284AAF6}" type="sibTrans" cxnId="{229D84FC-766A-42E3-AD8B-5F6AB03D34BA}">
      <dgm:prSet/>
      <dgm:spPr/>
      <dgm:t>
        <a:bodyPr/>
        <a:lstStyle/>
        <a:p>
          <a:endParaRPr lang="it-IT"/>
        </a:p>
      </dgm:t>
    </dgm:pt>
    <dgm:pt modelId="{B8BC0975-D4E1-490E-8E9F-6F2F042A383F}">
      <dgm:prSet phldrT="[Testo]"/>
      <dgm:spPr/>
      <dgm:t>
        <a:bodyPr/>
        <a:lstStyle/>
        <a:p>
          <a:r>
            <a:rPr lang="it-IT" dirty="0"/>
            <a:t>4</a:t>
          </a:r>
        </a:p>
      </dgm:t>
    </dgm:pt>
    <dgm:pt modelId="{81167FC0-EF27-46A7-B845-785CCAC79490}" type="parTrans" cxnId="{B5FD5A10-D291-40C0-BB8B-E287E849DA21}">
      <dgm:prSet/>
      <dgm:spPr/>
      <dgm:t>
        <a:bodyPr/>
        <a:lstStyle/>
        <a:p>
          <a:endParaRPr lang="it-IT"/>
        </a:p>
      </dgm:t>
    </dgm:pt>
    <dgm:pt modelId="{144B3DE7-EF3E-4EF1-89BA-C0231E0D205F}" type="sibTrans" cxnId="{B5FD5A10-D291-40C0-BB8B-E287E849DA21}">
      <dgm:prSet/>
      <dgm:spPr/>
      <dgm:t>
        <a:bodyPr/>
        <a:lstStyle/>
        <a:p>
          <a:endParaRPr lang="it-IT"/>
        </a:p>
      </dgm:t>
    </dgm:pt>
    <dgm:pt modelId="{B6DE5958-4B3E-4774-8747-20C97D882741}">
      <dgm:prSet/>
      <dgm:spPr/>
      <dgm:t>
        <a:bodyPr/>
        <a:lstStyle/>
        <a:p>
          <a:r>
            <a:rPr lang="it-IT" dirty="0"/>
            <a:t>Calcolo del numero di Nu</a:t>
          </a:r>
        </a:p>
      </dgm:t>
    </dgm:pt>
    <dgm:pt modelId="{5CBA34FE-9DDC-486F-8BB5-650150815CE8}" type="parTrans" cxnId="{C8B31BF1-948E-4020-942F-08AB1BAF6CE9}">
      <dgm:prSet/>
      <dgm:spPr/>
      <dgm:t>
        <a:bodyPr/>
        <a:lstStyle/>
        <a:p>
          <a:endParaRPr lang="it-IT"/>
        </a:p>
      </dgm:t>
    </dgm:pt>
    <dgm:pt modelId="{26B618D4-91A0-4FB3-8CAC-2131EFFC55A6}" type="sibTrans" cxnId="{C8B31BF1-948E-4020-942F-08AB1BAF6CE9}">
      <dgm:prSet/>
      <dgm:spPr/>
      <dgm:t>
        <a:bodyPr/>
        <a:lstStyle/>
        <a:p>
          <a:endParaRPr lang="it-IT"/>
        </a:p>
      </dgm:t>
    </dgm:pt>
    <dgm:pt modelId="{0EB143AA-9570-4E76-90FF-6129B38BF419}">
      <dgm:prSet phldrT="[Testo]"/>
      <dgm:spPr/>
      <dgm:t>
        <a:bodyPr/>
        <a:lstStyle/>
        <a:p>
          <a:r>
            <a:rPr lang="it-IT" dirty="0"/>
            <a:t>5</a:t>
          </a:r>
        </a:p>
      </dgm:t>
    </dgm:pt>
    <dgm:pt modelId="{EDE4F280-86D2-4757-A729-763D16FA318B}" type="parTrans" cxnId="{C2012795-C1C7-4B7A-8005-5ABE2065A5AD}">
      <dgm:prSet/>
      <dgm:spPr/>
      <dgm:t>
        <a:bodyPr/>
        <a:lstStyle/>
        <a:p>
          <a:endParaRPr lang="it-IT"/>
        </a:p>
      </dgm:t>
    </dgm:pt>
    <dgm:pt modelId="{3A26DBD6-AD85-4ECF-A43F-2EAD32FD0E31}" type="sibTrans" cxnId="{C2012795-C1C7-4B7A-8005-5ABE2065A5AD}">
      <dgm:prSet/>
      <dgm:spPr/>
      <dgm:t>
        <a:bodyPr/>
        <a:lstStyle/>
        <a:p>
          <a:endParaRPr lang="it-IT"/>
        </a:p>
      </dgm:t>
    </dgm:pt>
    <dgm:pt modelId="{DECC54CA-C700-45E4-920A-75FDE82A1171}">
      <dgm:prSet/>
      <dgm:spPr/>
      <dgm:t>
        <a:bodyPr/>
        <a:lstStyle/>
        <a:p>
          <a:r>
            <a:rPr lang="it-IT" dirty="0"/>
            <a:t>Calcolo di h </a:t>
          </a:r>
        </a:p>
      </dgm:t>
    </dgm:pt>
    <dgm:pt modelId="{6DECAFEC-6EA7-4881-B012-8BC39C7F4DC6}" type="parTrans" cxnId="{642A7BA7-E931-44D2-9B1F-4D589422BA82}">
      <dgm:prSet/>
      <dgm:spPr/>
      <dgm:t>
        <a:bodyPr/>
        <a:lstStyle/>
        <a:p>
          <a:endParaRPr lang="it-IT"/>
        </a:p>
      </dgm:t>
    </dgm:pt>
    <dgm:pt modelId="{6BF636AC-2182-4258-B008-1CAE2F41BDB4}" type="sibTrans" cxnId="{642A7BA7-E931-44D2-9B1F-4D589422BA82}">
      <dgm:prSet/>
      <dgm:spPr/>
      <dgm:t>
        <a:bodyPr/>
        <a:lstStyle/>
        <a:p>
          <a:endParaRPr lang="it-IT"/>
        </a:p>
      </dgm:t>
    </dgm:pt>
    <dgm:pt modelId="{B48814C1-65FA-4099-9DA3-292CCA748975}" type="pres">
      <dgm:prSet presAssocID="{36DCF2AF-1BAF-4AF7-9727-1B54E9591207}" presName="linearFlow" presStyleCnt="0">
        <dgm:presLayoutVars>
          <dgm:dir/>
          <dgm:animLvl val="lvl"/>
          <dgm:resizeHandles val="exact"/>
        </dgm:presLayoutVars>
      </dgm:prSet>
      <dgm:spPr/>
    </dgm:pt>
    <dgm:pt modelId="{B77CAE2B-DE57-4DC5-BB29-D91A7A4B3206}" type="pres">
      <dgm:prSet presAssocID="{F9696349-9EE3-4CC0-BEE5-386136311EE4}" presName="composite" presStyleCnt="0"/>
      <dgm:spPr/>
    </dgm:pt>
    <dgm:pt modelId="{F43172BE-C647-45EB-9A48-682BB845AA87}" type="pres">
      <dgm:prSet presAssocID="{F9696349-9EE3-4CC0-BEE5-386136311EE4}" presName="parentText" presStyleLbl="alignNode1" presStyleIdx="0" presStyleCnt="5">
        <dgm:presLayoutVars>
          <dgm:chMax val="1"/>
          <dgm:bulletEnabled val="1"/>
        </dgm:presLayoutVars>
      </dgm:prSet>
      <dgm:spPr/>
    </dgm:pt>
    <dgm:pt modelId="{4140CBE8-4E95-44F3-8C2F-4D5E0FF087D3}" type="pres">
      <dgm:prSet presAssocID="{F9696349-9EE3-4CC0-BEE5-386136311EE4}" presName="descendantText" presStyleLbl="alignAcc1" presStyleIdx="0" presStyleCnt="5">
        <dgm:presLayoutVars>
          <dgm:bulletEnabled val="1"/>
        </dgm:presLayoutVars>
      </dgm:prSet>
      <dgm:spPr/>
    </dgm:pt>
    <dgm:pt modelId="{E6834E69-9E67-4543-A9EA-1F84F70ECB3C}" type="pres">
      <dgm:prSet presAssocID="{407CFF32-B7BA-4955-B852-497104B870EA}" presName="sp" presStyleCnt="0"/>
      <dgm:spPr/>
    </dgm:pt>
    <dgm:pt modelId="{FD7F4C94-BE1B-4582-A69C-213B909D0494}" type="pres">
      <dgm:prSet presAssocID="{71C2B85B-850D-4B93-84C1-BBC21A02D2D9}" presName="composite" presStyleCnt="0"/>
      <dgm:spPr/>
    </dgm:pt>
    <dgm:pt modelId="{F51158E0-9B25-446D-A320-AED09236C2AF}" type="pres">
      <dgm:prSet presAssocID="{71C2B85B-850D-4B93-84C1-BBC21A02D2D9}" presName="parentText" presStyleLbl="alignNode1" presStyleIdx="1" presStyleCnt="5">
        <dgm:presLayoutVars>
          <dgm:chMax val="1"/>
          <dgm:bulletEnabled val="1"/>
        </dgm:presLayoutVars>
      </dgm:prSet>
      <dgm:spPr/>
    </dgm:pt>
    <dgm:pt modelId="{E839CC55-5D62-48AB-ACE4-EEADD428F5F4}" type="pres">
      <dgm:prSet presAssocID="{71C2B85B-850D-4B93-84C1-BBC21A02D2D9}" presName="descendantText" presStyleLbl="alignAcc1" presStyleIdx="1" presStyleCnt="5">
        <dgm:presLayoutVars>
          <dgm:bulletEnabled val="1"/>
        </dgm:presLayoutVars>
      </dgm:prSet>
      <dgm:spPr/>
    </dgm:pt>
    <dgm:pt modelId="{78F2C62C-43E0-4901-A6F5-C41D38EF1BCC}" type="pres">
      <dgm:prSet presAssocID="{CD713F13-0CA1-45DE-B87C-68B593888F7B}" presName="sp" presStyleCnt="0"/>
      <dgm:spPr/>
    </dgm:pt>
    <dgm:pt modelId="{C988162E-F693-49FF-96C2-2F6189D9ADDA}" type="pres">
      <dgm:prSet presAssocID="{B233B313-2344-4422-83BD-5D6ECCDF3EBC}" presName="composite" presStyleCnt="0"/>
      <dgm:spPr/>
    </dgm:pt>
    <dgm:pt modelId="{2CF77335-DB81-4600-ADEB-5AD87089D965}" type="pres">
      <dgm:prSet presAssocID="{B233B313-2344-4422-83BD-5D6ECCDF3EBC}" presName="parentText" presStyleLbl="alignNode1" presStyleIdx="2" presStyleCnt="5">
        <dgm:presLayoutVars>
          <dgm:chMax val="1"/>
          <dgm:bulletEnabled val="1"/>
        </dgm:presLayoutVars>
      </dgm:prSet>
      <dgm:spPr/>
    </dgm:pt>
    <dgm:pt modelId="{542ADD58-6ECF-49A7-A6E9-5688AD298E83}" type="pres">
      <dgm:prSet presAssocID="{B233B313-2344-4422-83BD-5D6ECCDF3EBC}" presName="descendantText" presStyleLbl="alignAcc1" presStyleIdx="2" presStyleCnt="5">
        <dgm:presLayoutVars>
          <dgm:bulletEnabled val="1"/>
        </dgm:presLayoutVars>
      </dgm:prSet>
      <dgm:spPr/>
    </dgm:pt>
    <dgm:pt modelId="{EE00A162-0A3D-4CB2-A280-D5D67DA2881D}" type="pres">
      <dgm:prSet presAssocID="{6FBE4D06-1D81-416D-BAC8-A7C36473188C}" presName="sp" presStyleCnt="0"/>
      <dgm:spPr/>
    </dgm:pt>
    <dgm:pt modelId="{7772491A-7F70-450E-9FA9-EF3B7CD56162}" type="pres">
      <dgm:prSet presAssocID="{B8BC0975-D4E1-490E-8E9F-6F2F042A383F}" presName="composite" presStyleCnt="0"/>
      <dgm:spPr/>
    </dgm:pt>
    <dgm:pt modelId="{D834F2D8-B6A6-4B9D-B3C2-0B191B23DEBE}" type="pres">
      <dgm:prSet presAssocID="{B8BC0975-D4E1-490E-8E9F-6F2F042A383F}" presName="parentText" presStyleLbl="alignNode1" presStyleIdx="3" presStyleCnt="5">
        <dgm:presLayoutVars>
          <dgm:chMax val="1"/>
          <dgm:bulletEnabled val="1"/>
        </dgm:presLayoutVars>
      </dgm:prSet>
      <dgm:spPr/>
    </dgm:pt>
    <dgm:pt modelId="{D65459C2-A0CD-406C-AD5B-D3D2315363F0}" type="pres">
      <dgm:prSet presAssocID="{B8BC0975-D4E1-490E-8E9F-6F2F042A383F}" presName="descendantText" presStyleLbl="alignAcc1" presStyleIdx="3" presStyleCnt="5">
        <dgm:presLayoutVars>
          <dgm:bulletEnabled val="1"/>
        </dgm:presLayoutVars>
      </dgm:prSet>
      <dgm:spPr/>
    </dgm:pt>
    <dgm:pt modelId="{A991827E-EE3C-49EA-9675-B5D0DC13975E}" type="pres">
      <dgm:prSet presAssocID="{144B3DE7-EF3E-4EF1-89BA-C0231E0D205F}" presName="sp" presStyleCnt="0"/>
      <dgm:spPr/>
    </dgm:pt>
    <dgm:pt modelId="{E16AB39D-A490-46B8-B3A8-7417AAEFDB9E}" type="pres">
      <dgm:prSet presAssocID="{0EB143AA-9570-4E76-90FF-6129B38BF419}" presName="composite" presStyleCnt="0"/>
      <dgm:spPr/>
    </dgm:pt>
    <dgm:pt modelId="{9BD9C946-ABEF-4EE3-9030-72DC07CF77FB}" type="pres">
      <dgm:prSet presAssocID="{0EB143AA-9570-4E76-90FF-6129B38BF419}" presName="parentText" presStyleLbl="alignNode1" presStyleIdx="4" presStyleCnt="5">
        <dgm:presLayoutVars>
          <dgm:chMax val="1"/>
          <dgm:bulletEnabled val="1"/>
        </dgm:presLayoutVars>
      </dgm:prSet>
      <dgm:spPr/>
    </dgm:pt>
    <dgm:pt modelId="{B68D5F97-F02E-4057-867C-50B3D6580A13}" type="pres">
      <dgm:prSet presAssocID="{0EB143AA-9570-4E76-90FF-6129B38BF419}" presName="descendantText" presStyleLbl="alignAcc1" presStyleIdx="4" presStyleCnt="5">
        <dgm:presLayoutVars>
          <dgm:bulletEnabled val="1"/>
        </dgm:presLayoutVars>
      </dgm:prSet>
      <dgm:spPr/>
    </dgm:pt>
  </dgm:ptLst>
  <dgm:cxnLst>
    <dgm:cxn modelId="{3C464104-7B53-4E01-9E45-F594C37659B0}" srcId="{F9696349-9EE3-4CC0-BEE5-386136311EE4}" destId="{1EE38BAB-91E9-443A-A37E-7CFF3491A84F}" srcOrd="0" destOrd="0" parTransId="{F7A98AA8-16A7-453C-8CEF-3DA80696CD1F}" sibTransId="{4873C4C2-FFAE-4814-8799-64533B581C07}"/>
    <dgm:cxn modelId="{B5FD5A10-D291-40C0-BB8B-E287E849DA21}" srcId="{36DCF2AF-1BAF-4AF7-9727-1B54E9591207}" destId="{B8BC0975-D4E1-490E-8E9F-6F2F042A383F}" srcOrd="3" destOrd="0" parTransId="{81167FC0-EF27-46A7-B845-785CCAC79490}" sibTransId="{144B3DE7-EF3E-4EF1-89BA-C0231E0D205F}"/>
    <dgm:cxn modelId="{ADCD6417-EE81-43BF-9E51-965A751A48CB}" type="presOf" srcId="{2B25430A-FE9B-4935-96BB-35F7E37D7639}" destId="{E839CC55-5D62-48AB-ACE4-EEADD428F5F4}" srcOrd="0" destOrd="0" presId="urn:microsoft.com/office/officeart/2005/8/layout/chevron2"/>
    <dgm:cxn modelId="{2BE7D35E-5D0B-4162-B56D-AECC25D13BEB}" type="presOf" srcId="{36DCF2AF-1BAF-4AF7-9727-1B54E9591207}" destId="{B48814C1-65FA-4099-9DA3-292CCA748975}" srcOrd="0" destOrd="0" presId="urn:microsoft.com/office/officeart/2005/8/layout/chevron2"/>
    <dgm:cxn modelId="{C70ADD64-9545-41E3-9FE3-A1AEA44401F2}" type="presOf" srcId="{DECC54CA-C700-45E4-920A-75FDE82A1171}" destId="{D65459C2-A0CD-406C-AD5B-D3D2315363F0}" srcOrd="0" destOrd="0" presId="urn:microsoft.com/office/officeart/2005/8/layout/chevron2"/>
    <dgm:cxn modelId="{BAD9414A-D32F-40E3-8C95-A93205B80481}" srcId="{36DCF2AF-1BAF-4AF7-9727-1B54E9591207}" destId="{F9696349-9EE3-4CC0-BEE5-386136311EE4}" srcOrd="0" destOrd="0" parTransId="{C95AA100-47AD-4414-90D9-2B88E983FDB9}" sibTransId="{407CFF32-B7BA-4955-B852-497104B870EA}"/>
    <dgm:cxn modelId="{CBBC4D6B-739B-4D95-A4FE-B1A6F741641C}" srcId="{71C2B85B-850D-4B93-84C1-BBC21A02D2D9}" destId="{2B25430A-FE9B-4935-96BB-35F7E37D7639}" srcOrd="0" destOrd="0" parTransId="{DC4247E4-4DEC-492E-AA5E-EEC543E0FD3D}" sibTransId="{0FF4D3C2-3E6B-4F60-807B-6BCFEC57A166}"/>
    <dgm:cxn modelId="{30477E6E-6882-42C0-935F-1D34805945CB}" type="presOf" srcId="{0EB143AA-9570-4E76-90FF-6129B38BF419}" destId="{9BD9C946-ABEF-4EE3-9030-72DC07CF77FB}" srcOrd="0" destOrd="0" presId="urn:microsoft.com/office/officeart/2005/8/layout/chevron2"/>
    <dgm:cxn modelId="{BEE01075-B58B-4EFB-B070-77ED719F036A}" type="presOf" srcId="{B6DE5958-4B3E-4774-8747-20C97D882741}" destId="{542ADD58-6ECF-49A7-A6E9-5688AD298E83}" srcOrd="0" destOrd="0" presId="urn:microsoft.com/office/officeart/2005/8/layout/chevron2"/>
    <dgm:cxn modelId="{6BAE0257-0C73-4103-AC98-8F5B1F0C12E6}" type="presOf" srcId="{B8BC0975-D4E1-490E-8E9F-6F2F042A383F}" destId="{D834F2D8-B6A6-4B9D-B3C2-0B191B23DEBE}" srcOrd="0" destOrd="0" presId="urn:microsoft.com/office/officeart/2005/8/layout/chevron2"/>
    <dgm:cxn modelId="{35BEA87D-C9F9-44AB-8589-1217228A8D3A}" srcId="{36DCF2AF-1BAF-4AF7-9727-1B54E9591207}" destId="{71C2B85B-850D-4B93-84C1-BBC21A02D2D9}" srcOrd="1" destOrd="0" parTransId="{24C621FF-E2C5-43C6-81E6-81E0B3CAFEA4}" sibTransId="{CD713F13-0CA1-45DE-B87C-68B593888F7B}"/>
    <dgm:cxn modelId="{FE517A87-4F78-4984-94A6-AA7E5D9D2BB1}" srcId="{36DCF2AF-1BAF-4AF7-9727-1B54E9591207}" destId="{B233B313-2344-4422-83BD-5D6ECCDF3EBC}" srcOrd="2" destOrd="0" parTransId="{5325E61D-72A5-457A-9BD8-DC4C6A5DE5FD}" sibTransId="{6FBE4D06-1D81-416D-BAC8-A7C36473188C}"/>
    <dgm:cxn modelId="{93E58E8D-6FEA-4C30-A48A-406B47DFD351}" type="presOf" srcId="{1EE38BAB-91E9-443A-A37E-7CFF3491A84F}" destId="{4140CBE8-4E95-44F3-8C2F-4D5E0FF087D3}" srcOrd="0" destOrd="0" presId="urn:microsoft.com/office/officeart/2005/8/layout/chevron2"/>
    <dgm:cxn modelId="{C2012795-C1C7-4B7A-8005-5ABE2065A5AD}" srcId="{36DCF2AF-1BAF-4AF7-9727-1B54E9591207}" destId="{0EB143AA-9570-4E76-90FF-6129B38BF419}" srcOrd="4" destOrd="0" parTransId="{EDE4F280-86D2-4757-A729-763D16FA318B}" sibTransId="{3A26DBD6-AD85-4ECF-A43F-2EAD32FD0E31}"/>
    <dgm:cxn modelId="{642A7BA7-E931-44D2-9B1F-4D589422BA82}" srcId="{B8BC0975-D4E1-490E-8E9F-6F2F042A383F}" destId="{DECC54CA-C700-45E4-920A-75FDE82A1171}" srcOrd="0" destOrd="0" parTransId="{6DECAFEC-6EA7-4881-B012-8BC39C7F4DC6}" sibTransId="{6BF636AC-2182-4258-B008-1CAE2F41BDB4}"/>
    <dgm:cxn modelId="{CA76DEB2-8DA5-40F6-8076-37C696820DF8}" type="presOf" srcId="{72E79195-FA1E-4A60-B631-5F2DE9D68FA6}" destId="{B68D5F97-F02E-4057-867C-50B3D6580A13}" srcOrd="0" destOrd="0" presId="urn:microsoft.com/office/officeart/2005/8/layout/chevron2"/>
    <dgm:cxn modelId="{7F40A8C3-F74E-49CA-A556-ED8304F3A6AE}" type="presOf" srcId="{71C2B85B-850D-4B93-84C1-BBC21A02D2D9}" destId="{F51158E0-9B25-446D-A320-AED09236C2AF}" srcOrd="0" destOrd="0" presId="urn:microsoft.com/office/officeart/2005/8/layout/chevron2"/>
    <dgm:cxn modelId="{C8B31BF1-948E-4020-942F-08AB1BAF6CE9}" srcId="{B233B313-2344-4422-83BD-5D6ECCDF3EBC}" destId="{B6DE5958-4B3E-4774-8747-20C97D882741}" srcOrd="0" destOrd="0" parTransId="{5CBA34FE-9DDC-486F-8BB5-650150815CE8}" sibTransId="{26B618D4-91A0-4FB3-8CAC-2131EFFC55A6}"/>
    <dgm:cxn modelId="{957AE3F6-DC42-4497-8128-94657B3655DA}" type="presOf" srcId="{B233B313-2344-4422-83BD-5D6ECCDF3EBC}" destId="{2CF77335-DB81-4600-ADEB-5AD87089D965}" srcOrd="0" destOrd="0" presId="urn:microsoft.com/office/officeart/2005/8/layout/chevron2"/>
    <dgm:cxn modelId="{6F467CF9-6790-4287-8799-4032A21F5ABE}" type="presOf" srcId="{F9696349-9EE3-4CC0-BEE5-386136311EE4}" destId="{F43172BE-C647-45EB-9A48-682BB845AA87}" srcOrd="0" destOrd="0" presId="urn:microsoft.com/office/officeart/2005/8/layout/chevron2"/>
    <dgm:cxn modelId="{229D84FC-766A-42E3-AD8B-5F6AB03D34BA}" srcId="{0EB143AA-9570-4E76-90FF-6129B38BF419}" destId="{72E79195-FA1E-4A60-B631-5F2DE9D68FA6}" srcOrd="0" destOrd="0" parTransId="{604365A6-8A94-4364-8791-5AFDAA0F3543}" sibTransId="{38263AAC-5E5A-4CCA-B0EF-868F9284AAF6}"/>
    <dgm:cxn modelId="{5E1B07B5-23DC-4C4E-85FF-A4B16E976849}" type="presParOf" srcId="{B48814C1-65FA-4099-9DA3-292CCA748975}" destId="{B77CAE2B-DE57-4DC5-BB29-D91A7A4B3206}" srcOrd="0" destOrd="0" presId="urn:microsoft.com/office/officeart/2005/8/layout/chevron2"/>
    <dgm:cxn modelId="{BA284BEE-E5BF-4B4D-A8D8-4FD9BCDEA372}" type="presParOf" srcId="{B77CAE2B-DE57-4DC5-BB29-D91A7A4B3206}" destId="{F43172BE-C647-45EB-9A48-682BB845AA87}" srcOrd="0" destOrd="0" presId="urn:microsoft.com/office/officeart/2005/8/layout/chevron2"/>
    <dgm:cxn modelId="{BE0F866C-CDCF-4FE9-8368-05F6ED988A60}" type="presParOf" srcId="{B77CAE2B-DE57-4DC5-BB29-D91A7A4B3206}" destId="{4140CBE8-4E95-44F3-8C2F-4D5E0FF087D3}" srcOrd="1" destOrd="0" presId="urn:microsoft.com/office/officeart/2005/8/layout/chevron2"/>
    <dgm:cxn modelId="{36DE4A0C-613C-4690-8A2E-6BAD8ED2CB4E}" type="presParOf" srcId="{B48814C1-65FA-4099-9DA3-292CCA748975}" destId="{E6834E69-9E67-4543-A9EA-1F84F70ECB3C}" srcOrd="1" destOrd="0" presId="urn:microsoft.com/office/officeart/2005/8/layout/chevron2"/>
    <dgm:cxn modelId="{814386ED-B239-4F8F-9F15-5F3FCD56D0C9}" type="presParOf" srcId="{B48814C1-65FA-4099-9DA3-292CCA748975}" destId="{FD7F4C94-BE1B-4582-A69C-213B909D0494}" srcOrd="2" destOrd="0" presId="urn:microsoft.com/office/officeart/2005/8/layout/chevron2"/>
    <dgm:cxn modelId="{6F3BC6A6-C72E-419E-A6A1-89FF27A7FCB7}" type="presParOf" srcId="{FD7F4C94-BE1B-4582-A69C-213B909D0494}" destId="{F51158E0-9B25-446D-A320-AED09236C2AF}" srcOrd="0" destOrd="0" presId="urn:microsoft.com/office/officeart/2005/8/layout/chevron2"/>
    <dgm:cxn modelId="{0C2BCA9A-472E-4885-A517-8D08EDF0574A}" type="presParOf" srcId="{FD7F4C94-BE1B-4582-A69C-213B909D0494}" destId="{E839CC55-5D62-48AB-ACE4-EEADD428F5F4}" srcOrd="1" destOrd="0" presId="urn:microsoft.com/office/officeart/2005/8/layout/chevron2"/>
    <dgm:cxn modelId="{7203FF6A-7C20-44BA-AFA5-3B687A622A8B}" type="presParOf" srcId="{B48814C1-65FA-4099-9DA3-292CCA748975}" destId="{78F2C62C-43E0-4901-A6F5-C41D38EF1BCC}" srcOrd="3" destOrd="0" presId="urn:microsoft.com/office/officeart/2005/8/layout/chevron2"/>
    <dgm:cxn modelId="{DB48017A-AE40-49D1-B22F-44C54F91AF1F}" type="presParOf" srcId="{B48814C1-65FA-4099-9DA3-292CCA748975}" destId="{C988162E-F693-49FF-96C2-2F6189D9ADDA}" srcOrd="4" destOrd="0" presId="urn:microsoft.com/office/officeart/2005/8/layout/chevron2"/>
    <dgm:cxn modelId="{1FEE33BD-4041-4307-812D-23CE96C7CCF7}" type="presParOf" srcId="{C988162E-F693-49FF-96C2-2F6189D9ADDA}" destId="{2CF77335-DB81-4600-ADEB-5AD87089D965}" srcOrd="0" destOrd="0" presId="urn:microsoft.com/office/officeart/2005/8/layout/chevron2"/>
    <dgm:cxn modelId="{7B202FCC-1B28-4E8B-83BC-165FE70EE053}" type="presParOf" srcId="{C988162E-F693-49FF-96C2-2F6189D9ADDA}" destId="{542ADD58-6ECF-49A7-A6E9-5688AD298E83}" srcOrd="1" destOrd="0" presId="urn:microsoft.com/office/officeart/2005/8/layout/chevron2"/>
    <dgm:cxn modelId="{585784A0-5841-49FC-85EC-2D1694E3E906}" type="presParOf" srcId="{B48814C1-65FA-4099-9DA3-292CCA748975}" destId="{EE00A162-0A3D-4CB2-A280-D5D67DA2881D}" srcOrd="5" destOrd="0" presId="urn:microsoft.com/office/officeart/2005/8/layout/chevron2"/>
    <dgm:cxn modelId="{9B4D875B-CD88-4716-8A9C-DA811E464649}" type="presParOf" srcId="{B48814C1-65FA-4099-9DA3-292CCA748975}" destId="{7772491A-7F70-450E-9FA9-EF3B7CD56162}" srcOrd="6" destOrd="0" presId="urn:microsoft.com/office/officeart/2005/8/layout/chevron2"/>
    <dgm:cxn modelId="{1D81795F-0486-4E56-AD32-9D553C3534FB}" type="presParOf" srcId="{7772491A-7F70-450E-9FA9-EF3B7CD56162}" destId="{D834F2D8-B6A6-4B9D-B3C2-0B191B23DEBE}" srcOrd="0" destOrd="0" presId="urn:microsoft.com/office/officeart/2005/8/layout/chevron2"/>
    <dgm:cxn modelId="{1C639C61-650B-4050-9C61-4360651B507E}" type="presParOf" srcId="{7772491A-7F70-450E-9FA9-EF3B7CD56162}" destId="{D65459C2-A0CD-406C-AD5B-D3D2315363F0}" srcOrd="1" destOrd="0" presId="urn:microsoft.com/office/officeart/2005/8/layout/chevron2"/>
    <dgm:cxn modelId="{D0172B28-656B-4BFD-974E-B0B9713B8F8E}" type="presParOf" srcId="{B48814C1-65FA-4099-9DA3-292CCA748975}" destId="{A991827E-EE3C-49EA-9675-B5D0DC13975E}" srcOrd="7" destOrd="0" presId="urn:microsoft.com/office/officeart/2005/8/layout/chevron2"/>
    <dgm:cxn modelId="{D69E77B4-7F39-4855-937D-E1209D596232}" type="presParOf" srcId="{B48814C1-65FA-4099-9DA3-292CCA748975}" destId="{E16AB39D-A490-46B8-B3A8-7417AAEFDB9E}" srcOrd="8" destOrd="0" presId="urn:microsoft.com/office/officeart/2005/8/layout/chevron2"/>
    <dgm:cxn modelId="{D6C8619F-44A8-477A-B0D5-B40E424050FF}" type="presParOf" srcId="{E16AB39D-A490-46B8-B3A8-7417AAEFDB9E}" destId="{9BD9C946-ABEF-4EE3-9030-72DC07CF77FB}" srcOrd="0" destOrd="0" presId="urn:microsoft.com/office/officeart/2005/8/layout/chevron2"/>
    <dgm:cxn modelId="{0122B60D-0EA9-4B7B-91D4-41FE8C408DD9}" type="presParOf" srcId="{E16AB39D-A490-46B8-B3A8-7417AAEFDB9E}" destId="{B68D5F97-F02E-4057-867C-50B3D6580A13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36DCF2AF-1BAF-4AF7-9727-1B54E9591207}" type="doc">
      <dgm:prSet loTypeId="urn:microsoft.com/office/officeart/2005/8/layout/chevron2" loCatId="process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it-IT"/>
        </a:p>
      </dgm:t>
    </dgm:pt>
    <dgm:pt modelId="{F9696349-9EE3-4CC0-BEE5-386136311EE4}">
      <dgm:prSet phldrT="[Testo]"/>
      <dgm:spPr/>
      <dgm:t>
        <a:bodyPr/>
        <a:lstStyle/>
        <a:p>
          <a:r>
            <a:rPr lang="it-IT" dirty="0" smtClean="0"/>
            <a:t>1</a:t>
          </a:r>
          <a:endParaRPr lang="it-IT" dirty="0"/>
        </a:p>
      </dgm:t>
    </dgm:pt>
    <dgm:pt modelId="{C95AA100-47AD-4414-90D9-2B88E983FDB9}" type="parTrans" cxnId="{BAD9414A-D32F-40E3-8C95-A93205B80481}">
      <dgm:prSet/>
      <dgm:spPr/>
      <dgm:t>
        <a:bodyPr/>
        <a:lstStyle/>
        <a:p>
          <a:endParaRPr lang="it-IT"/>
        </a:p>
      </dgm:t>
    </dgm:pt>
    <dgm:pt modelId="{407CFF32-B7BA-4955-B852-497104B870EA}" type="sibTrans" cxnId="{BAD9414A-D32F-40E3-8C95-A93205B80481}">
      <dgm:prSet/>
      <dgm:spPr/>
      <dgm:t>
        <a:bodyPr/>
        <a:lstStyle/>
        <a:p>
          <a:endParaRPr lang="it-IT"/>
        </a:p>
      </dgm:t>
    </dgm:pt>
    <dgm:pt modelId="{1EE38BAB-91E9-443A-A37E-7CFF3491A84F}">
      <dgm:prSet phldrT="[Testo]"/>
      <dgm:spPr/>
      <dgm:t>
        <a:bodyPr/>
        <a:lstStyle/>
        <a:p>
          <a:r>
            <a:rPr lang="it-IT" dirty="0" smtClean="0"/>
            <a:t>Selezionare un’opportuna formula per il calcolo di Nu</a:t>
          </a:r>
          <a:endParaRPr lang="it-IT" dirty="0"/>
        </a:p>
      </dgm:t>
    </dgm:pt>
    <dgm:pt modelId="{F7A98AA8-16A7-453C-8CEF-3DA80696CD1F}" type="parTrans" cxnId="{3C464104-7B53-4E01-9E45-F594C37659B0}">
      <dgm:prSet/>
      <dgm:spPr/>
      <dgm:t>
        <a:bodyPr/>
        <a:lstStyle/>
        <a:p>
          <a:endParaRPr lang="it-IT"/>
        </a:p>
      </dgm:t>
    </dgm:pt>
    <dgm:pt modelId="{4873C4C2-FFAE-4814-8799-64533B581C07}" type="sibTrans" cxnId="{3C464104-7B53-4E01-9E45-F594C37659B0}">
      <dgm:prSet/>
      <dgm:spPr/>
      <dgm:t>
        <a:bodyPr/>
        <a:lstStyle/>
        <a:p>
          <a:endParaRPr lang="it-IT"/>
        </a:p>
      </dgm:t>
    </dgm:pt>
    <dgm:pt modelId="{71C2B85B-850D-4B93-84C1-BBC21A02D2D9}">
      <dgm:prSet phldrT="[Testo]"/>
      <dgm:spPr/>
      <dgm:t>
        <a:bodyPr/>
        <a:lstStyle/>
        <a:p>
          <a:r>
            <a:rPr lang="it-IT" dirty="0" smtClean="0"/>
            <a:t>2</a:t>
          </a:r>
          <a:endParaRPr lang="it-IT" dirty="0"/>
        </a:p>
      </dgm:t>
    </dgm:pt>
    <dgm:pt modelId="{24C621FF-E2C5-43C6-81E6-81E0B3CAFEA4}" type="parTrans" cxnId="{35BEA87D-C9F9-44AB-8589-1217228A8D3A}">
      <dgm:prSet/>
      <dgm:spPr/>
      <dgm:t>
        <a:bodyPr/>
        <a:lstStyle/>
        <a:p>
          <a:endParaRPr lang="it-IT"/>
        </a:p>
      </dgm:t>
    </dgm:pt>
    <dgm:pt modelId="{CD713F13-0CA1-45DE-B87C-68B593888F7B}" type="sibTrans" cxnId="{35BEA87D-C9F9-44AB-8589-1217228A8D3A}">
      <dgm:prSet/>
      <dgm:spPr/>
      <dgm:t>
        <a:bodyPr/>
        <a:lstStyle/>
        <a:p>
          <a:endParaRPr lang="it-IT"/>
        </a:p>
      </dgm:t>
    </dgm:pt>
    <dgm:pt modelId="{2B25430A-FE9B-4935-96BB-35F7E37D7639}">
      <dgm:prSet phldrT="[Testo]"/>
      <dgm:spPr/>
      <dgm:t>
        <a:bodyPr/>
        <a:lstStyle/>
        <a:p>
          <a:r>
            <a:rPr lang="it-IT" dirty="0" smtClean="0"/>
            <a:t>Tabella proprietà dell’aria</a:t>
          </a:r>
          <a:endParaRPr lang="it-IT" dirty="0"/>
        </a:p>
      </dgm:t>
    </dgm:pt>
    <dgm:pt modelId="{DC4247E4-4DEC-492E-AA5E-EEC543E0FD3D}" type="parTrans" cxnId="{CBBC4D6B-739B-4D95-A4FE-B1A6F741641C}">
      <dgm:prSet/>
      <dgm:spPr/>
      <dgm:t>
        <a:bodyPr/>
        <a:lstStyle/>
        <a:p>
          <a:endParaRPr lang="it-IT"/>
        </a:p>
      </dgm:t>
    </dgm:pt>
    <dgm:pt modelId="{0FF4D3C2-3E6B-4F60-807B-6BCFEC57A166}" type="sibTrans" cxnId="{CBBC4D6B-739B-4D95-A4FE-B1A6F741641C}">
      <dgm:prSet/>
      <dgm:spPr/>
      <dgm:t>
        <a:bodyPr/>
        <a:lstStyle/>
        <a:p>
          <a:endParaRPr lang="it-IT"/>
        </a:p>
      </dgm:t>
    </dgm:pt>
    <dgm:pt modelId="{B233B313-2344-4422-83BD-5D6ECCDF3EBC}">
      <dgm:prSet phldrT="[Testo]"/>
      <dgm:spPr/>
      <dgm:t>
        <a:bodyPr/>
        <a:lstStyle/>
        <a:p>
          <a:r>
            <a:rPr lang="it-IT" dirty="0" smtClean="0"/>
            <a:t>3</a:t>
          </a:r>
          <a:endParaRPr lang="it-IT" dirty="0"/>
        </a:p>
      </dgm:t>
    </dgm:pt>
    <dgm:pt modelId="{5325E61D-72A5-457A-9BD8-DC4C6A5DE5FD}" type="parTrans" cxnId="{FE517A87-4F78-4984-94A6-AA7E5D9D2BB1}">
      <dgm:prSet/>
      <dgm:spPr/>
      <dgm:t>
        <a:bodyPr/>
        <a:lstStyle/>
        <a:p>
          <a:endParaRPr lang="it-IT"/>
        </a:p>
      </dgm:t>
    </dgm:pt>
    <dgm:pt modelId="{6FBE4D06-1D81-416D-BAC8-A7C36473188C}" type="sibTrans" cxnId="{FE517A87-4F78-4984-94A6-AA7E5D9D2BB1}">
      <dgm:prSet/>
      <dgm:spPr/>
      <dgm:t>
        <a:bodyPr/>
        <a:lstStyle/>
        <a:p>
          <a:endParaRPr lang="it-IT"/>
        </a:p>
      </dgm:t>
    </dgm:pt>
    <dgm:pt modelId="{72E79195-FA1E-4A60-B631-5F2DE9D68FA6}">
      <dgm:prSet phldrT="[Testo]"/>
      <dgm:spPr>
        <a:blipFill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r>
            <a:rPr lang="it-IT">
              <a:noFill/>
            </a:rPr>
            <a:t> </a:t>
          </a:r>
        </a:p>
      </dgm:t>
    </dgm:pt>
    <dgm:pt modelId="{604365A6-8A94-4364-8791-5AFDAA0F3543}" type="parTrans" cxnId="{229D84FC-766A-42E3-AD8B-5F6AB03D34BA}">
      <dgm:prSet/>
      <dgm:spPr/>
      <dgm:t>
        <a:bodyPr/>
        <a:lstStyle/>
        <a:p>
          <a:endParaRPr lang="it-IT"/>
        </a:p>
      </dgm:t>
    </dgm:pt>
    <dgm:pt modelId="{38263AAC-5E5A-4CCA-B0EF-868F9284AAF6}" type="sibTrans" cxnId="{229D84FC-766A-42E3-AD8B-5F6AB03D34BA}">
      <dgm:prSet/>
      <dgm:spPr/>
      <dgm:t>
        <a:bodyPr/>
        <a:lstStyle/>
        <a:p>
          <a:endParaRPr lang="it-IT"/>
        </a:p>
      </dgm:t>
    </dgm:pt>
    <dgm:pt modelId="{B8BC0975-D4E1-490E-8E9F-6F2F042A383F}">
      <dgm:prSet phldrT="[Testo]"/>
      <dgm:spPr/>
      <dgm:t>
        <a:bodyPr/>
        <a:lstStyle/>
        <a:p>
          <a:r>
            <a:rPr lang="it-IT" dirty="0" smtClean="0"/>
            <a:t>4</a:t>
          </a:r>
          <a:endParaRPr lang="it-IT" dirty="0"/>
        </a:p>
      </dgm:t>
    </dgm:pt>
    <dgm:pt modelId="{81167FC0-EF27-46A7-B845-785CCAC79490}" type="parTrans" cxnId="{B5FD5A10-D291-40C0-BB8B-E287E849DA21}">
      <dgm:prSet/>
      <dgm:spPr/>
      <dgm:t>
        <a:bodyPr/>
        <a:lstStyle/>
        <a:p>
          <a:endParaRPr lang="it-IT"/>
        </a:p>
      </dgm:t>
    </dgm:pt>
    <dgm:pt modelId="{144B3DE7-EF3E-4EF1-89BA-C0231E0D205F}" type="sibTrans" cxnId="{B5FD5A10-D291-40C0-BB8B-E287E849DA21}">
      <dgm:prSet/>
      <dgm:spPr/>
      <dgm:t>
        <a:bodyPr/>
        <a:lstStyle/>
        <a:p>
          <a:endParaRPr lang="it-IT"/>
        </a:p>
      </dgm:t>
    </dgm:pt>
    <dgm:pt modelId="{B6DE5958-4B3E-4774-8747-20C97D882741}">
      <dgm:prSet/>
      <dgm:spPr/>
      <dgm:t>
        <a:bodyPr/>
        <a:lstStyle/>
        <a:p>
          <a:r>
            <a:rPr lang="it-IT" dirty="0" smtClean="0"/>
            <a:t>Calcolo del numero di Nu</a:t>
          </a:r>
          <a:endParaRPr lang="it-IT" dirty="0"/>
        </a:p>
      </dgm:t>
    </dgm:pt>
    <dgm:pt modelId="{5CBA34FE-9DDC-486F-8BB5-650150815CE8}" type="parTrans" cxnId="{C8B31BF1-948E-4020-942F-08AB1BAF6CE9}">
      <dgm:prSet/>
      <dgm:spPr/>
      <dgm:t>
        <a:bodyPr/>
        <a:lstStyle/>
        <a:p>
          <a:endParaRPr lang="it-IT"/>
        </a:p>
      </dgm:t>
    </dgm:pt>
    <dgm:pt modelId="{26B618D4-91A0-4FB3-8CAC-2131EFFC55A6}" type="sibTrans" cxnId="{C8B31BF1-948E-4020-942F-08AB1BAF6CE9}">
      <dgm:prSet/>
      <dgm:spPr/>
      <dgm:t>
        <a:bodyPr/>
        <a:lstStyle/>
        <a:p>
          <a:endParaRPr lang="it-IT"/>
        </a:p>
      </dgm:t>
    </dgm:pt>
    <dgm:pt modelId="{0EB143AA-9570-4E76-90FF-6129B38BF419}">
      <dgm:prSet phldrT="[Testo]"/>
      <dgm:spPr/>
      <dgm:t>
        <a:bodyPr/>
        <a:lstStyle/>
        <a:p>
          <a:r>
            <a:rPr lang="it-IT" dirty="0" smtClean="0"/>
            <a:t>5</a:t>
          </a:r>
          <a:endParaRPr lang="it-IT" dirty="0"/>
        </a:p>
      </dgm:t>
    </dgm:pt>
    <dgm:pt modelId="{EDE4F280-86D2-4757-A729-763D16FA318B}" type="parTrans" cxnId="{C2012795-C1C7-4B7A-8005-5ABE2065A5AD}">
      <dgm:prSet/>
      <dgm:spPr/>
      <dgm:t>
        <a:bodyPr/>
        <a:lstStyle/>
        <a:p>
          <a:endParaRPr lang="it-IT"/>
        </a:p>
      </dgm:t>
    </dgm:pt>
    <dgm:pt modelId="{3A26DBD6-AD85-4ECF-A43F-2EAD32FD0E31}" type="sibTrans" cxnId="{C2012795-C1C7-4B7A-8005-5ABE2065A5AD}">
      <dgm:prSet/>
      <dgm:spPr/>
      <dgm:t>
        <a:bodyPr/>
        <a:lstStyle/>
        <a:p>
          <a:endParaRPr lang="it-IT"/>
        </a:p>
      </dgm:t>
    </dgm:pt>
    <dgm:pt modelId="{DECC54CA-C700-45E4-920A-75FDE82A1171}">
      <dgm:prSet/>
      <dgm:spPr/>
      <dgm:t>
        <a:bodyPr/>
        <a:lstStyle/>
        <a:p>
          <a:r>
            <a:rPr lang="it-IT" dirty="0" smtClean="0"/>
            <a:t>Calcolo di h </a:t>
          </a:r>
          <a:endParaRPr lang="it-IT" dirty="0"/>
        </a:p>
      </dgm:t>
    </dgm:pt>
    <dgm:pt modelId="{6DECAFEC-6EA7-4881-B012-8BC39C7F4DC6}" type="parTrans" cxnId="{642A7BA7-E931-44D2-9B1F-4D589422BA82}">
      <dgm:prSet/>
      <dgm:spPr/>
      <dgm:t>
        <a:bodyPr/>
        <a:lstStyle/>
        <a:p>
          <a:endParaRPr lang="it-IT"/>
        </a:p>
      </dgm:t>
    </dgm:pt>
    <dgm:pt modelId="{6BF636AC-2182-4258-B008-1CAE2F41BDB4}" type="sibTrans" cxnId="{642A7BA7-E931-44D2-9B1F-4D589422BA82}">
      <dgm:prSet/>
      <dgm:spPr/>
      <dgm:t>
        <a:bodyPr/>
        <a:lstStyle/>
        <a:p>
          <a:endParaRPr lang="it-IT"/>
        </a:p>
      </dgm:t>
    </dgm:pt>
    <dgm:pt modelId="{B48814C1-65FA-4099-9DA3-292CCA748975}" type="pres">
      <dgm:prSet presAssocID="{36DCF2AF-1BAF-4AF7-9727-1B54E9591207}" presName="linearFlow" presStyleCnt="0">
        <dgm:presLayoutVars>
          <dgm:dir/>
          <dgm:animLvl val="lvl"/>
          <dgm:resizeHandles val="exact"/>
        </dgm:presLayoutVars>
      </dgm:prSet>
      <dgm:spPr/>
    </dgm:pt>
    <dgm:pt modelId="{B77CAE2B-DE57-4DC5-BB29-D91A7A4B3206}" type="pres">
      <dgm:prSet presAssocID="{F9696349-9EE3-4CC0-BEE5-386136311EE4}" presName="composite" presStyleCnt="0"/>
      <dgm:spPr/>
    </dgm:pt>
    <dgm:pt modelId="{F43172BE-C647-45EB-9A48-682BB845AA87}" type="pres">
      <dgm:prSet presAssocID="{F9696349-9EE3-4CC0-BEE5-386136311EE4}" presName="parentText" presStyleLbl="alignNode1" presStyleIdx="0" presStyleCnt="5">
        <dgm:presLayoutVars>
          <dgm:chMax val="1"/>
          <dgm:bulletEnabled val="1"/>
        </dgm:presLayoutVars>
      </dgm:prSet>
      <dgm:spPr/>
    </dgm:pt>
    <dgm:pt modelId="{4140CBE8-4E95-44F3-8C2F-4D5E0FF087D3}" type="pres">
      <dgm:prSet presAssocID="{F9696349-9EE3-4CC0-BEE5-386136311EE4}" presName="descendantText" presStyleLbl="alignAcc1" presStyleIdx="0" presStyleCnt="5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E6834E69-9E67-4543-A9EA-1F84F70ECB3C}" type="pres">
      <dgm:prSet presAssocID="{407CFF32-B7BA-4955-B852-497104B870EA}" presName="sp" presStyleCnt="0"/>
      <dgm:spPr/>
    </dgm:pt>
    <dgm:pt modelId="{FD7F4C94-BE1B-4582-A69C-213B909D0494}" type="pres">
      <dgm:prSet presAssocID="{71C2B85B-850D-4B93-84C1-BBC21A02D2D9}" presName="composite" presStyleCnt="0"/>
      <dgm:spPr/>
    </dgm:pt>
    <dgm:pt modelId="{F51158E0-9B25-446D-A320-AED09236C2AF}" type="pres">
      <dgm:prSet presAssocID="{71C2B85B-850D-4B93-84C1-BBC21A02D2D9}" presName="parentText" presStyleLbl="alignNode1" presStyleIdx="1" presStyleCnt="5">
        <dgm:presLayoutVars>
          <dgm:chMax val="1"/>
          <dgm:bulletEnabled val="1"/>
        </dgm:presLayoutVars>
      </dgm:prSet>
      <dgm:spPr/>
    </dgm:pt>
    <dgm:pt modelId="{E839CC55-5D62-48AB-ACE4-EEADD428F5F4}" type="pres">
      <dgm:prSet presAssocID="{71C2B85B-850D-4B93-84C1-BBC21A02D2D9}" presName="descendantText" presStyleLbl="alignAcc1" presStyleIdx="1" presStyleCnt="5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78F2C62C-43E0-4901-A6F5-C41D38EF1BCC}" type="pres">
      <dgm:prSet presAssocID="{CD713F13-0CA1-45DE-B87C-68B593888F7B}" presName="sp" presStyleCnt="0"/>
      <dgm:spPr/>
    </dgm:pt>
    <dgm:pt modelId="{C988162E-F693-49FF-96C2-2F6189D9ADDA}" type="pres">
      <dgm:prSet presAssocID="{B233B313-2344-4422-83BD-5D6ECCDF3EBC}" presName="composite" presStyleCnt="0"/>
      <dgm:spPr/>
    </dgm:pt>
    <dgm:pt modelId="{2CF77335-DB81-4600-ADEB-5AD87089D965}" type="pres">
      <dgm:prSet presAssocID="{B233B313-2344-4422-83BD-5D6ECCDF3EBC}" presName="parentText" presStyleLbl="alignNode1" presStyleIdx="2" presStyleCnt="5">
        <dgm:presLayoutVars>
          <dgm:chMax val="1"/>
          <dgm:bulletEnabled val="1"/>
        </dgm:presLayoutVars>
      </dgm:prSet>
      <dgm:spPr/>
    </dgm:pt>
    <dgm:pt modelId="{542ADD58-6ECF-49A7-A6E9-5688AD298E83}" type="pres">
      <dgm:prSet presAssocID="{B233B313-2344-4422-83BD-5D6ECCDF3EBC}" presName="descendantText" presStyleLbl="alignAcc1" presStyleIdx="2" presStyleCnt="5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EE00A162-0A3D-4CB2-A280-D5D67DA2881D}" type="pres">
      <dgm:prSet presAssocID="{6FBE4D06-1D81-416D-BAC8-A7C36473188C}" presName="sp" presStyleCnt="0"/>
      <dgm:spPr/>
    </dgm:pt>
    <dgm:pt modelId="{7772491A-7F70-450E-9FA9-EF3B7CD56162}" type="pres">
      <dgm:prSet presAssocID="{B8BC0975-D4E1-490E-8E9F-6F2F042A383F}" presName="composite" presStyleCnt="0"/>
      <dgm:spPr/>
    </dgm:pt>
    <dgm:pt modelId="{D834F2D8-B6A6-4B9D-B3C2-0B191B23DEBE}" type="pres">
      <dgm:prSet presAssocID="{B8BC0975-D4E1-490E-8E9F-6F2F042A383F}" presName="parentText" presStyleLbl="alignNode1" presStyleIdx="3" presStyleCnt="5">
        <dgm:presLayoutVars>
          <dgm:chMax val="1"/>
          <dgm:bulletEnabled val="1"/>
        </dgm:presLayoutVars>
      </dgm:prSet>
      <dgm:spPr/>
    </dgm:pt>
    <dgm:pt modelId="{D65459C2-A0CD-406C-AD5B-D3D2315363F0}" type="pres">
      <dgm:prSet presAssocID="{B8BC0975-D4E1-490E-8E9F-6F2F042A383F}" presName="descendantText" presStyleLbl="alignAcc1" presStyleIdx="3" presStyleCnt="5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A991827E-EE3C-49EA-9675-B5D0DC13975E}" type="pres">
      <dgm:prSet presAssocID="{144B3DE7-EF3E-4EF1-89BA-C0231E0D205F}" presName="sp" presStyleCnt="0"/>
      <dgm:spPr/>
    </dgm:pt>
    <dgm:pt modelId="{E16AB39D-A490-46B8-B3A8-7417AAEFDB9E}" type="pres">
      <dgm:prSet presAssocID="{0EB143AA-9570-4E76-90FF-6129B38BF419}" presName="composite" presStyleCnt="0"/>
      <dgm:spPr/>
    </dgm:pt>
    <dgm:pt modelId="{9BD9C946-ABEF-4EE3-9030-72DC07CF77FB}" type="pres">
      <dgm:prSet presAssocID="{0EB143AA-9570-4E76-90FF-6129B38BF419}" presName="parentText" presStyleLbl="alignNode1" presStyleIdx="4" presStyleCnt="5">
        <dgm:presLayoutVars>
          <dgm:chMax val="1"/>
          <dgm:bulletEnabled val="1"/>
        </dgm:presLayoutVars>
      </dgm:prSet>
      <dgm:spPr/>
    </dgm:pt>
    <dgm:pt modelId="{B68D5F97-F02E-4057-867C-50B3D6580A13}" type="pres">
      <dgm:prSet presAssocID="{0EB143AA-9570-4E76-90FF-6129B38BF419}" presName="descendantText" presStyleLbl="alignAcc1" presStyleIdx="4" presStyleCnt="5">
        <dgm:presLayoutVars>
          <dgm:bulletEnabled val="1"/>
        </dgm:presLayoutVars>
      </dgm:prSet>
      <dgm:spPr/>
    </dgm:pt>
  </dgm:ptLst>
  <dgm:cxnLst>
    <dgm:cxn modelId="{229D84FC-766A-42E3-AD8B-5F6AB03D34BA}" srcId="{0EB143AA-9570-4E76-90FF-6129B38BF419}" destId="{72E79195-FA1E-4A60-B631-5F2DE9D68FA6}" srcOrd="0" destOrd="0" parTransId="{604365A6-8A94-4364-8791-5AFDAA0F3543}" sibTransId="{38263AAC-5E5A-4CCA-B0EF-868F9284AAF6}"/>
    <dgm:cxn modelId="{7F40A8C3-F74E-49CA-A556-ED8304F3A6AE}" type="presOf" srcId="{71C2B85B-850D-4B93-84C1-BBC21A02D2D9}" destId="{F51158E0-9B25-446D-A320-AED09236C2AF}" srcOrd="0" destOrd="0" presId="urn:microsoft.com/office/officeart/2005/8/layout/chevron2"/>
    <dgm:cxn modelId="{B5FD5A10-D291-40C0-BB8B-E287E849DA21}" srcId="{36DCF2AF-1BAF-4AF7-9727-1B54E9591207}" destId="{B8BC0975-D4E1-490E-8E9F-6F2F042A383F}" srcOrd="3" destOrd="0" parTransId="{81167FC0-EF27-46A7-B845-785CCAC79490}" sibTransId="{144B3DE7-EF3E-4EF1-89BA-C0231E0D205F}"/>
    <dgm:cxn modelId="{6BAE0257-0C73-4103-AC98-8F5B1F0C12E6}" type="presOf" srcId="{B8BC0975-D4E1-490E-8E9F-6F2F042A383F}" destId="{D834F2D8-B6A6-4B9D-B3C2-0B191B23DEBE}" srcOrd="0" destOrd="0" presId="urn:microsoft.com/office/officeart/2005/8/layout/chevron2"/>
    <dgm:cxn modelId="{CA76DEB2-8DA5-40F6-8076-37C696820DF8}" type="presOf" srcId="{72E79195-FA1E-4A60-B631-5F2DE9D68FA6}" destId="{B68D5F97-F02E-4057-867C-50B3D6580A13}" srcOrd="0" destOrd="0" presId="urn:microsoft.com/office/officeart/2005/8/layout/chevron2"/>
    <dgm:cxn modelId="{BAD9414A-D32F-40E3-8C95-A93205B80481}" srcId="{36DCF2AF-1BAF-4AF7-9727-1B54E9591207}" destId="{F9696349-9EE3-4CC0-BEE5-386136311EE4}" srcOrd="0" destOrd="0" parTransId="{C95AA100-47AD-4414-90D9-2B88E983FDB9}" sibTransId="{407CFF32-B7BA-4955-B852-497104B870EA}"/>
    <dgm:cxn modelId="{30477E6E-6882-42C0-935F-1D34805945CB}" type="presOf" srcId="{0EB143AA-9570-4E76-90FF-6129B38BF419}" destId="{9BD9C946-ABEF-4EE3-9030-72DC07CF77FB}" srcOrd="0" destOrd="0" presId="urn:microsoft.com/office/officeart/2005/8/layout/chevron2"/>
    <dgm:cxn modelId="{3C464104-7B53-4E01-9E45-F594C37659B0}" srcId="{F9696349-9EE3-4CC0-BEE5-386136311EE4}" destId="{1EE38BAB-91E9-443A-A37E-7CFF3491A84F}" srcOrd="0" destOrd="0" parTransId="{F7A98AA8-16A7-453C-8CEF-3DA80696CD1F}" sibTransId="{4873C4C2-FFAE-4814-8799-64533B581C07}"/>
    <dgm:cxn modelId="{BEE01075-B58B-4EFB-B070-77ED719F036A}" type="presOf" srcId="{B6DE5958-4B3E-4774-8747-20C97D882741}" destId="{542ADD58-6ECF-49A7-A6E9-5688AD298E83}" srcOrd="0" destOrd="0" presId="urn:microsoft.com/office/officeart/2005/8/layout/chevron2"/>
    <dgm:cxn modelId="{642A7BA7-E931-44D2-9B1F-4D589422BA82}" srcId="{B8BC0975-D4E1-490E-8E9F-6F2F042A383F}" destId="{DECC54CA-C700-45E4-920A-75FDE82A1171}" srcOrd="0" destOrd="0" parTransId="{6DECAFEC-6EA7-4881-B012-8BC39C7F4DC6}" sibTransId="{6BF636AC-2182-4258-B008-1CAE2F41BDB4}"/>
    <dgm:cxn modelId="{93E58E8D-6FEA-4C30-A48A-406B47DFD351}" type="presOf" srcId="{1EE38BAB-91E9-443A-A37E-7CFF3491A84F}" destId="{4140CBE8-4E95-44F3-8C2F-4D5E0FF087D3}" srcOrd="0" destOrd="0" presId="urn:microsoft.com/office/officeart/2005/8/layout/chevron2"/>
    <dgm:cxn modelId="{CBBC4D6B-739B-4D95-A4FE-B1A6F741641C}" srcId="{71C2B85B-850D-4B93-84C1-BBC21A02D2D9}" destId="{2B25430A-FE9B-4935-96BB-35F7E37D7639}" srcOrd="0" destOrd="0" parTransId="{DC4247E4-4DEC-492E-AA5E-EEC543E0FD3D}" sibTransId="{0FF4D3C2-3E6B-4F60-807B-6BCFEC57A166}"/>
    <dgm:cxn modelId="{C2012795-C1C7-4B7A-8005-5ABE2065A5AD}" srcId="{36DCF2AF-1BAF-4AF7-9727-1B54E9591207}" destId="{0EB143AA-9570-4E76-90FF-6129B38BF419}" srcOrd="4" destOrd="0" parTransId="{EDE4F280-86D2-4757-A729-763D16FA318B}" sibTransId="{3A26DBD6-AD85-4ECF-A43F-2EAD32FD0E31}"/>
    <dgm:cxn modelId="{FE517A87-4F78-4984-94A6-AA7E5D9D2BB1}" srcId="{36DCF2AF-1BAF-4AF7-9727-1B54E9591207}" destId="{B233B313-2344-4422-83BD-5D6ECCDF3EBC}" srcOrd="2" destOrd="0" parTransId="{5325E61D-72A5-457A-9BD8-DC4C6A5DE5FD}" sibTransId="{6FBE4D06-1D81-416D-BAC8-A7C36473188C}"/>
    <dgm:cxn modelId="{ADCD6417-EE81-43BF-9E51-965A751A48CB}" type="presOf" srcId="{2B25430A-FE9B-4935-96BB-35F7E37D7639}" destId="{E839CC55-5D62-48AB-ACE4-EEADD428F5F4}" srcOrd="0" destOrd="0" presId="urn:microsoft.com/office/officeart/2005/8/layout/chevron2"/>
    <dgm:cxn modelId="{957AE3F6-DC42-4497-8128-94657B3655DA}" type="presOf" srcId="{B233B313-2344-4422-83BD-5D6ECCDF3EBC}" destId="{2CF77335-DB81-4600-ADEB-5AD87089D965}" srcOrd="0" destOrd="0" presId="urn:microsoft.com/office/officeart/2005/8/layout/chevron2"/>
    <dgm:cxn modelId="{C8B31BF1-948E-4020-942F-08AB1BAF6CE9}" srcId="{B233B313-2344-4422-83BD-5D6ECCDF3EBC}" destId="{B6DE5958-4B3E-4774-8747-20C97D882741}" srcOrd="0" destOrd="0" parTransId="{5CBA34FE-9DDC-486F-8BB5-650150815CE8}" sibTransId="{26B618D4-91A0-4FB3-8CAC-2131EFFC55A6}"/>
    <dgm:cxn modelId="{2BE7D35E-5D0B-4162-B56D-AECC25D13BEB}" type="presOf" srcId="{36DCF2AF-1BAF-4AF7-9727-1B54E9591207}" destId="{B48814C1-65FA-4099-9DA3-292CCA748975}" srcOrd="0" destOrd="0" presId="urn:microsoft.com/office/officeart/2005/8/layout/chevron2"/>
    <dgm:cxn modelId="{6F467CF9-6790-4287-8799-4032A21F5ABE}" type="presOf" srcId="{F9696349-9EE3-4CC0-BEE5-386136311EE4}" destId="{F43172BE-C647-45EB-9A48-682BB845AA87}" srcOrd="0" destOrd="0" presId="urn:microsoft.com/office/officeart/2005/8/layout/chevron2"/>
    <dgm:cxn modelId="{35BEA87D-C9F9-44AB-8589-1217228A8D3A}" srcId="{36DCF2AF-1BAF-4AF7-9727-1B54E9591207}" destId="{71C2B85B-850D-4B93-84C1-BBC21A02D2D9}" srcOrd="1" destOrd="0" parTransId="{24C621FF-E2C5-43C6-81E6-81E0B3CAFEA4}" sibTransId="{CD713F13-0CA1-45DE-B87C-68B593888F7B}"/>
    <dgm:cxn modelId="{C70ADD64-9545-41E3-9FE3-A1AEA44401F2}" type="presOf" srcId="{DECC54CA-C700-45E4-920A-75FDE82A1171}" destId="{D65459C2-A0CD-406C-AD5B-D3D2315363F0}" srcOrd="0" destOrd="0" presId="urn:microsoft.com/office/officeart/2005/8/layout/chevron2"/>
    <dgm:cxn modelId="{5E1B07B5-23DC-4C4E-85FF-A4B16E976849}" type="presParOf" srcId="{B48814C1-65FA-4099-9DA3-292CCA748975}" destId="{B77CAE2B-DE57-4DC5-BB29-D91A7A4B3206}" srcOrd="0" destOrd="0" presId="urn:microsoft.com/office/officeart/2005/8/layout/chevron2"/>
    <dgm:cxn modelId="{BA284BEE-E5BF-4B4D-A8D8-4FD9BCDEA372}" type="presParOf" srcId="{B77CAE2B-DE57-4DC5-BB29-D91A7A4B3206}" destId="{F43172BE-C647-45EB-9A48-682BB845AA87}" srcOrd="0" destOrd="0" presId="urn:microsoft.com/office/officeart/2005/8/layout/chevron2"/>
    <dgm:cxn modelId="{BE0F866C-CDCF-4FE9-8368-05F6ED988A60}" type="presParOf" srcId="{B77CAE2B-DE57-4DC5-BB29-D91A7A4B3206}" destId="{4140CBE8-4E95-44F3-8C2F-4D5E0FF087D3}" srcOrd="1" destOrd="0" presId="urn:microsoft.com/office/officeart/2005/8/layout/chevron2"/>
    <dgm:cxn modelId="{36DE4A0C-613C-4690-8A2E-6BAD8ED2CB4E}" type="presParOf" srcId="{B48814C1-65FA-4099-9DA3-292CCA748975}" destId="{E6834E69-9E67-4543-A9EA-1F84F70ECB3C}" srcOrd="1" destOrd="0" presId="urn:microsoft.com/office/officeart/2005/8/layout/chevron2"/>
    <dgm:cxn modelId="{814386ED-B239-4F8F-9F15-5F3FCD56D0C9}" type="presParOf" srcId="{B48814C1-65FA-4099-9DA3-292CCA748975}" destId="{FD7F4C94-BE1B-4582-A69C-213B909D0494}" srcOrd="2" destOrd="0" presId="urn:microsoft.com/office/officeart/2005/8/layout/chevron2"/>
    <dgm:cxn modelId="{6F3BC6A6-C72E-419E-A6A1-89FF27A7FCB7}" type="presParOf" srcId="{FD7F4C94-BE1B-4582-A69C-213B909D0494}" destId="{F51158E0-9B25-446D-A320-AED09236C2AF}" srcOrd="0" destOrd="0" presId="urn:microsoft.com/office/officeart/2005/8/layout/chevron2"/>
    <dgm:cxn modelId="{0C2BCA9A-472E-4885-A517-8D08EDF0574A}" type="presParOf" srcId="{FD7F4C94-BE1B-4582-A69C-213B909D0494}" destId="{E839CC55-5D62-48AB-ACE4-EEADD428F5F4}" srcOrd="1" destOrd="0" presId="urn:microsoft.com/office/officeart/2005/8/layout/chevron2"/>
    <dgm:cxn modelId="{7203FF6A-7C20-44BA-AFA5-3B687A622A8B}" type="presParOf" srcId="{B48814C1-65FA-4099-9DA3-292CCA748975}" destId="{78F2C62C-43E0-4901-A6F5-C41D38EF1BCC}" srcOrd="3" destOrd="0" presId="urn:microsoft.com/office/officeart/2005/8/layout/chevron2"/>
    <dgm:cxn modelId="{DB48017A-AE40-49D1-B22F-44C54F91AF1F}" type="presParOf" srcId="{B48814C1-65FA-4099-9DA3-292CCA748975}" destId="{C988162E-F693-49FF-96C2-2F6189D9ADDA}" srcOrd="4" destOrd="0" presId="urn:microsoft.com/office/officeart/2005/8/layout/chevron2"/>
    <dgm:cxn modelId="{1FEE33BD-4041-4307-812D-23CE96C7CCF7}" type="presParOf" srcId="{C988162E-F693-49FF-96C2-2F6189D9ADDA}" destId="{2CF77335-DB81-4600-ADEB-5AD87089D965}" srcOrd="0" destOrd="0" presId="urn:microsoft.com/office/officeart/2005/8/layout/chevron2"/>
    <dgm:cxn modelId="{7B202FCC-1B28-4E8B-83BC-165FE70EE053}" type="presParOf" srcId="{C988162E-F693-49FF-96C2-2F6189D9ADDA}" destId="{542ADD58-6ECF-49A7-A6E9-5688AD298E83}" srcOrd="1" destOrd="0" presId="urn:microsoft.com/office/officeart/2005/8/layout/chevron2"/>
    <dgm:cxn modelId="{585784A0-5841-49FC-85EC-2D1694E3E906}" type="presParOf" srcId="{B48814C1-65FA-4099-9DA3-292CCA748975}" destId="{EE00A162-0A3D-4CB2-A280-D5D67DA2881D}" srcOrd="5" destOrd="0" presId="urn:microsoft.com/office/officeart/2005/8/layout/chevron2"/>
    <dgm:cxn modelId="{9B4D875B-CD88-4716-8A9C-DA811E464649}" type="presParOf" srcId="{B48814C1-65FA-4099-9DA3-292CCA748975}" destId="{7772491A-7F70-450E-9FA9-EF3B7CD56162}" srcOrd="6" destOrd="0" presId="urn:microsoft.com/office/officeart/2005/8/layout/chevron2"/>
    <dgm:cxn modelId="{1D81795F-0486-4E56-AD32-9D553C3534FB}" type="presParOf" srcId="{7772491A-7F70-450E-9FA9-EF3B7CD56162}" destId="{D834F2D8-B6A6-4B9D-B3C2-0B191B23DEBE}" srcOrd="0" destOrd="0" presId="urn:microsoft.com/office/officeart/2005/8/layout/chevron2"/>
    <dgm:cxn modelId="{1C639C61-650B-4050-9C61-4360651B507E}" type="presParOf" srcId="{7772491A-7F70-450E-9FA9-EF3B7CD56162}" destId="{D65459C2-A0CD-406C-AD5B-D3D2315363F0}" srcOrd="1" destOrd="0" presId="urn:microsoft.com/office/officeart/2005/8/layout/chevron2"/>
    <dgm:cxn modelId="{D0172B28-656B-4BFD-974E-B0B9713B8F8E}" type="presParOf" srcId="{B48814C1-65FA-4099-9DA3-292CCA748975}" destId="{A991827E-EE3C-49EA-9675-B5D0DC13975E}" srcOrd="7" destOrd="0" presId="urn:microsoft.com/office/officeart/2005/8/layout/chevron2"/>
    <dgm:cxn modelId="{D69E77B4-7F39-4855-937D-E1209D596232}" type="presParOf" srcId="{B48814C1-65FA-4099-9DA3-292CCA748975}" destId="{E16AB39D-A490-46B8-B3A8-7417AAEFDB9E}" srcOrd="8" destOrd="0" presId="urn:microsoft.com/office/officeart/2005/8/layout/chevron2"/>
    <dgm:cxn modelId="{D6C8619F-44A8-477A-B0D5-B40E424050FF}" type="presParOf" srcId="{E16AB39D-A490-46B8-B3A8-7417AAEFDB9E}" destId="{9BD9C946-ABEF-4EE3-9030-72DC07CF77FB}" srcOrd="0" destOrd="0" presId="urn:microsoft.com/office/officeart/2005/8/layout/chevron2"/>
    <dgm:cxn modelId="{0122B60D-0EA9-4B7B-91D4-41FE8C408DD9}" type="presParOf" srcId="{E16AB39D-A490-46B8-B3A8-7417AAEFDB9E}" destId="{B68D5F97-F02E-4057-867C-50B3D6580A13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0E125E1A-728C-4524-A05C-403DB128719B}" type="doc">
      <dgm:prSet loTypeId="urn:microsoft.com/office/officeart/2005/8/layout/chevron2" loCatId="process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it-IT"/>
        </a:p>
      </dgm:t>
    </dgm:pt>
    <dgm:pt modelId="{C65E04D8-6C47-49E1-B47A-FEF315753B88}">
      <dgm:prSet phldrT="[Testo]"/>
      <dgm:spPr/>
      <dgm:t>
        <a:bodyPr/>
        <a:lstStyle/>
        <a:p>
          <a:r>
            <a:rPr lang="it-IT" dirty="0"/>
            <a:t>1</a:t>
          </a:r>
        </a:p>
      </dgm:t>
    </dgm:pt>
    <dgm:pt modelId="{E2F27744-A3B3-4A10-85F5-F272C892139B}" type="parTrans" cxnId="{95DC9798-3DBF-423B-9321-5B23FC2AF955}">
      <dgm:prSet/>
      <dgm:spPr/>
      <dgm:t>
        <a:bodyPr/>
        <a:lstStyle/>
        <a:p>
          <a:endParaRPr lang="it-IT"/>
        </a:p>
      </dgm:t>
    </dgm:pt>
    <dgm:pt modelId="{FBCF6F26-78A1-4328-A765-471440523DE5}" type="sibTrans" cxnId="{95DC9798-3DBF-423B-9321-5B23FC2AF955}">
      <dgm:prSet/>
      <dgm:spPr/>
      <dgm:t>
        <a:bodyPr/>
        <a:lstStyle/>
        <a:p>
          <a:endParaRPr lang="it-IT"/>
        </a:p>
      </dgm:t>
    </dgm:pt>
    <dgm:pt modelId="{31A333EA-B9FD-4BA6-B6C3-55BA73FC5A58}">
      <dgm:prSet phldrT="[Testo]"/>
      <dgm:spPr/>
      <dgm:t>
        <a:bodyPr/>
        <a:lstStyle/>
        <a:p>
          <a:r>
            <a:rPr lang="it-IT" dirty="0"/>
            <a:t>Si fornisce un valore di primo tentativo per </a:t>
          </a:r>
          <a:r>
            <a:rPr lang="it-IT" dirty="0" err="1"/>
            <a:t>Tw</a:t>
          </a:r>
          <a:r>
            <a:rPr lang="it-IT" dirty="0"/>
            <a:t> </a:t>
          </a:r>
        </a:p>
      </dgm:t>
    </dgm:pt>
    <dgm:pt modelId="{3730FFC6-C084-42A3-ABA6-98D72699064B}" type="parTrans" cxnId="{5D4E2782-6598-4FEA-97F1-187D1047FE68}">
      <dgm:prSet/>
      <dgm:spPr/>
      <dgm:t>
        <a:bodyPr/>
        <a:lstStyle/>
        <a:p>
          <a:endParaRPr lang="it-IT"/>
        </a:p>
      </dgm:t>
    </dgm:pt>
    <dgm:pt modelId="{00EE4033-C749-4F6C-BFF1-02DAFA5FC38F}" type="sibTrans" cxnId="{5D4E2782-6598-4FEA-97F1-187D1047FE68}">
      <dgm:prSet/>
      <dgm:spPr/>
      <dgm:t>
        <a:bodyPr/>
        <a:lstStyle/>
        <a:p>
          <a:endParaRPr lang="it-IT"/>
        </a:p>
      </dgm:t>
    </dgm:pt>
    <dgm:pt modelId="{8B08A790-3F3C-481C-BA6D-8C2D7AB5B400}">
      <dgm:prSet phldrT="[Testo]"/>
      <dgm:spPr/>
      <dgm:t>
        <a:bodyPr/>
        <a:lstStyle/>
        <a:p>
          <a:r>
            <a:rPr lang="it-IT" dirty="0"/>
            <a:t>2</a:t>
          </a:r>
        </a:p>
      </dgm:t>
    </dgm:pt>
    <dgm:pt modelId="{BD68E76A-6AB7-4F4B-ACEE-E93985A3B6C1}" type="parTrans" cxnId="{DEC7DA7F-C04E-4A9B-A9FC-951DB33DE772}">
      <dgm:prSet/>
      <dgm:spPr/>
      <dgm:t>
        <a:bodyPr/>
        <a:lstStyle/>
        <a:p>
          <a:endParaRPr lang="it-IT"/>
        </a:p>
      </dgm:t>
    </dgm:pt>
    <dgm:pt modelId="{8EE34963-53CF-40F5-B94A-D0B25743D388}" type="sibTrans" cxnId="{DEC7DA7F-C04E-4A9B-A9FC-951DB33DE772}">
      <dgm:prSet/>
      <dgm:spPr/>
      <dgm:t>
        <a:bodyPr/>
        <a:lstStyle/>
        <a:p>
          <a:endParaRPr lang="it-IT"/>
        </a:p>
      </dgm:t>
    </dgm:pt>
    <mc:AlternateContent xmlns:mc="http://schemas.openxmlformats.org/markup-compatibility/2006" xmlns:a14="http://schemas.microsoft.com/office/drawing/2010/main">
      <mc:Choice Requires="a14">
        <dgm:pt modelId="{AD98A69C-BF77-4BA9-A26E-03DCC1C99F46}">
          <dgm:prSet phldrT="[Testo]"/>
          <dgm:spPr/>
          <dgm:t>
            <a:bodyPr/>
            <a:lstStyle/>
            <a:p>
              <a:r>
                <a:rPr lang="it-IT" dirty="0"/>
                <a:t>Con riferimento al primo membro dell’equazione (1), sfruttando le tabelle del fluido e dei Nu, si calcola </a:t>
              </a:r>
              <a14:m>
                <m:oMath xmlns:m="http://schemas.openxmlformats.org/officeDocument/2006/math">
                  <m:r>
                    <a:rPr lang="it-IT" b="0" i="1" smtClean="0">
                      <a:latin typeface="Cambria Math" panose="02040503050406030204" pitchFamily="18" charset="0"/>
                    </a:rPr>
                    <m:t>h</m:t>
                  </m:r>
                  <m:d>
                    <m:dPr>
                      <m:ctrlPr>
                        <a:rPr lang="it-IT" b="0" i="1" smtClean="0">
                          <a:latin typeface="Cambria Math" panose="02040503050406030204" pitchFamily="18" charset="0"/>
                        </a:rPr>
                      </m:ctrlPr>
                    </m:dPr>
                    <m:e>
                      <m:r>
                        <a:rPr lang="it-IT" b="0" i="1" smtClean="0">
                          <a:latin typeface="Cambria Math" panose="02040503050406030204" pitchFamily="18" charset="0"/>
                        </a:rPr>
                        <m:t>1</m:t>
                      </m:r>
                    </m:e>
                  </m:d>
                  <m:r>
                    <a:rPr lang="it-IT" b="0" i="1" smtClean="0">
                      <a:latin typeface="Cambria Math" panose="02040503050406030204" pitchFamily="18" charset="0"/>
                    </a:rPr>
                    <m:t>=</m:t>
                  </m:r>
                  <m:r>
                    <a:rPr lang="it-IT" b="0" i="1" smtClean="0">
                      <a:latin typeface="Cambria Math" panose="02040503050406030204" pitchFamily="18" charset="0"/>
                    </a:rPr>
                    <m:t>𝑓</m:t>
                  </m:r>
                  <m:r>
                    <a:rPr lang="it-IT" b="0" i="1" smtClean="0">
                      <a:latin typeface="Cambria Math" panose="02040503050406030204" pitchFamily="18" charset="0"/>
                    </a:rPr>
                    <m:t>(</m:t>
                  </m:r>
                  <m:sSub>
                    <m:sSubPr>
                      <m:ctrlPr>
                        <a:rPr lang="it-IT" b="0" i="1" smtClean="0">
                          <a:latin typeface="Cambria Math" panose="02040503050406030204" pitchFamily="18" charset="0"/>
                        </a:rPr>
                      </m:ctrlPr>
                    </m:sSubPr>
                    <m:e>
                      <m:r>
                        <a:rPr lang="it-IT" b="0" i="1" smtClean="0">
                          <a:latin typeface="Cambria Math" panose="02040503050406030204" pitchFamily="18" charset="0"/>
                        </a:rPr>
                        <m:t>𝑇</m:t>
                      </m:r>
                    </m:e>
                    <m:sub>
                      <m:r>
                        <a:rPr lang="it-IT" b="0" i="1" smtClean="0">
                          <a:latin typeface="Cambria Math" panose="02040503050406030204" pitchFamily="18" charset="0"/>
                        </a:rPr>
                        <m:t>𝑊</m:t>
                      </m:r>
                    </m:sub>
                  </m:sSub>
                  <m:r>
                    <a:rPr lang="it-IT" b="0" i="1" smtClean="0">
                      <a:latin typeface="Cambria Math" panose="02040503050406030204" pitchFamily="18" charset="0"/>
                    </a:rPr>
                    <m:t>(1))</m:t>
                  </m:r>
                </m:oMath>
              </a14:m>
              <a:r>
                <a:rPr lang="it-IT" dirty="0"/>
                <a:t>. Se la </a:t>
              </a:r>
              <a14:m>
                <m:oMath xmlns:m="http://schemas.openxmlformats.org/officeDocument/2006/math">
                  <m:sSub>
                    <m:sSubPr>
                      <m:ctrlPr>
                        <a:rPr lang="it-IT" i="1" smtClean="0">
                          <a:latin typeface="Cambria Math" panose="02040503050406030204" pitchFamily="18" charset="0"/>
                        </a:rPr>
                      </m:ctrlPr>
                    </m:sSubPr>
                    <m:e>
                      <m:r>
                        <a:rPr lang="it-IT" b="0" i="1" smtClean="0">
                          <a:latin typeface="Cambria Math" panose="02040503050406030204" pitchFamily="18" charset="0"/>
                        </a:rPr>
                        <m:t>𝑇</m:t>
                      </m:r>
                    </m:e>
                    <m:sub>
                      <m:r>
                        <a:rPr lang="it-IT" b="0" i="1" smtClean="0">
                          <a:latin typeface="Cambria Math" panose="02040503050406030204" pitchFamily="18" charset="0"/>
                        </a:rPr>
                        <m:t>𝑊</m:t>
                      </m:r>
                    </m:sub>
                  </m:sSub>
                  <m:r>
                    <a:rPr lang="it-IT" b="0" i="1" smtClean="0">
                      <a:latin typeface="Cambria Math" panose="02040503050406030204" pitchFamily="18" charset="0"/>
                    </a:rPr>
                    <m:t>(1)</m:t>
                  </m:r>
                </m:oMath>
              </a14:m>
              <a:r>
                <a:rPr lang="it-IT" dirty="0"/>
                <a:t>fosse quella esatta, inserendo tale valore al II membro della (1), questa sarebbe verificata. In generale, ciò non avviene.</a:t>
              </a:r>
            </a:p>
          </dgm:t>
        </dgm:pt>
      </mc:Choice>
      <mc:Fallback xmlns="">
        <dgm:pt modelId="{AD98A69C-BF77-4BA9-A26E-03DCC1C99F46}">
          <dgm:prSet phldrT="[Testo]"/>
          <dgm:spPr/>
          <dgm:t>
            <a:bodyPr/>
            <a:lstStyle/>
            <a:p>
              <a:r>
                <a:rPr lang="it-IT" dirty="0" smtClean="0"/>
                <a:t>Con riferimento al primo membro dell’equazione (1), sfruttando le tabelle del fluido e dei Nu, si calcola </a:t>
              </a:r>
              <a:r>
                <a:rPr lang="it-IT" b="0" i="0" smtClean="0">
                  <a:latin typeface="Cambria Math" panose="02040503050406030204" pitchFamily="18" charset="0"/>
                </a:rPr>
                <a:t>ℎ(1)=𝑓(</a:t>
              </a:r>
              <a:r>
                <a:rPr lang="it-IT" b="0" i="0" smtClean="0">
                  <a:latin typeface="Cambria Math" panose="02040503050406030204" pitchFamily="18" charset="0"/>
                </a:rPr>
                <a:t>𝑇_𝑊 (1)</a:t>
              </a:r>
              <a:r>
                <a:rPr lang="it-IT" b="0" i="0" smtClean="0">
                  <a:latin typeface="Cambria Math" panose="02040503050406030204" pitchFamily="18" charset="0"/>
                </a:rPr>
                <a:t>)</a:t>
              </a:r>
              <a:r>
                <a:rPr lang="it-IT" dirty="0" smtClean="0"/>
                <a:t>. Se la </a:t>
              </a:r>
              <a:r>
                <a:rPr lang="it-IT" b="0" i="0" smtClean="0">
                  <a:latin typeface="Cambria Math" panose="02040503050406030204" pitchFamily="18" charset="0"/>
                </a:rPr>
                <a:t>𝑇_𝑊 (1)</a:t>
              </a:r>
              <a:r>
                <a:rPr lang="it-IT" dirty="0" smtClean="0"/>
                <a:t>fosse </a:t>
              </a:r>
              <a:r>
                <a:rPr lang="it-IT" dirty="0" smtClean="0"/>
                <a:t>quella esatta, inserendo tale valore al II membro della (1), questa sarebbe verificata. In generale, ciò non avviene.</a:t>
              </a:r>
              <a:endParaRPr lang="it-IT" dirty="0"/>
            </a:p>
          </dgm:t>
        </dgm:pt>
      </mc:Fallback>
    </mc:AlternateContent>
    <dgm:pt modelId="{5CB5A188-2552-4024-920D-A4FF079AF2E7}" type="parTrans" cxnId="{B33C1741-BE3E-4013-8C44-904AD73DD52C}">
      <dgm:prSet/>
      <dgm:spPr/>
      <dgm:t>
        <a:bodyPr/>
        <a:lstStyle/>
        <a:p>
          <a:endParaRPr lang="it-IT"/>
        </a:p>
      </dgm:t>
    </dgm:pt>
    <dgm:pt modelId="{B1CE73F6-A120-49B8-8C67-3EAA818E8704}" type="sibTrans" cxnId="{B33C1741-BE3E-4013-8C44-904AD73DD52C}">
      <dgm:prSet/>
      <dgm:spPr/>
      <dgm:t>
        <a:bodyPr/>
        <a:lstStyle/>
        <a:p>
          <a:endParaRPr lang="it-IT"/>
        </a:p>
      </dgm:t>
    </dgm:pt>
    <dgm:pt modelId="{353EF7F9-98C0-41F4-84AA-5695AF876F75}">
      <dgm:prSet phldrT="[Testo]"/>
      <dgm:spPr/>
      <dgm:t>
        <a:bodyPr/>
        <a:lstStyle/>
        <a:p>
          <a:r>
            <a:rPr lang="it-IT" dirty="0"/>
            <a:t>3</a:t>
          </a:r>
        </a:p>
      </dgm:t>
    </dgm:pt>
    <dgm:pt modelId="{1D30EA0F-2C60-4AEE-8E4B-2FFE1EC11359}" type="parTrans" cxnId="{7340AAF0-9E21-41EE-818B-805D662C46F2}">
      <dgm:prSet/>
      <dgm:spPr/>
      <dgm:t>
        <a:bodyPr/>
        <a:lstStyle/>
        <a:p>
          <a:endParaRPr lang="it-IT"/>
        </a:p>
      </dgm:t>
    </dgm:pt>
    <dgm:pt modelId="{E3FF0949-2C86-4A32-9127-BC52B269231D}" type="sibTrans" cxnId="{7340AAF0-9E21-41EE-818B-805D662C46F2}">
      <dgm:prSet/>
      <dgm:spPr/>
      <dgm:t>
        <a:bodyPr/>
        <a:lstStyle/>
        <a:p>
          <a:endParaRPr lang="it-IT"/>
        </a:p>
      </dgm:t>
    </dgm:pt>
    <dgm:pt modelId="{605771EF-62DD-4DD6-B3EC-79BE2225D4C7}">
      <dgm:prSet phldrT="[Testo]"/>
      <dgm:spPr/>
      <dgm:t>
        <a:bodyPr/>
        <a:lstStyle/>
        <a:p>
          <a:r>
            <a:rPr lang="it-IT" dirty="0"/>
            <a:t>In generale, bastano poche iterazioni per risolvere, stante la debole dipendenza delle proprietà dalla temperatura.</a:t>
          </a:r>
        </a:p>
      </dgm:t>
    </dgm:pt>
    <dgm:pt modelId="{42B97587-B3E7-4FAF-BF99-BC61690F77FF}" type="parTrans" cxnId="{3A15C1B6-A816-4E0D-B509-80E0FF8FD839}">
      <dgm:prSet/>
      <dgm:spPr/>
      <dgm:t>
        <a:bodyPr/>
        <a:lstStyle/>
        <a:p>
          <a:endParaRPr lang="it-IT"/>
        </a:p>
      </dgm:t>
    </dgm:pt>
    <dgm:pt modelId="{6165DDC0-6BBA-4280-982E-9D5A69B8695F}" type="sibTrans" cxnId="{3A15C1B6-A816-4E0D-B509-80E0FF8FD839}">
      <dgm:prSet/>
      <dgm:spPr/>
      <dgm:t>
        <a:bodyPr/>
        <a:lstStyle/>
        <a:p>
          <a:endParaRPr lang="it-IT"/>
        </a:p>
      </dgm:t>
    </dgm:pt>
    <dgm:pt modelId="{0027AC1C-6B11-4A50-8CE5-7584307DC35A}">
      <dgm:prSet phldrT="[Testo]"/>
      <dgm:spPr/>
      <dgm:t>
        <a:bodyPr/>
        <a:lstStyle/>
        <a:p>
          <a:r>
            <a:rPr lang="it-IT" dirty="0"/>
            <a:t>5</a:t>
          </a:r>
        </a:p>
      </dgm:t>
    </dgm:pt>
    <dgm:pt modelId="{5F912864-65D6-45F6-81E3-7880B2A71EA3}" type="parTrans" cxnId="{47452CCB-7A5F-4E7F-8049-1DE64ED75318}">
      <dgm:prSet/>
      <dgm:spPr/>
      <dgm:t>
        <a:bodyPr/>
        <a:lstStyle/>
        <a:p>
          <a:endParaRPr lang="it-IT"/>
        </a:p>
      </dgm:t>
    </dgm:pt>
    <dgm:pt modelId="{449E83A2-AC57-46D4-AAAC-181AF521F12A}" type="sibTrans" cxnId="{47452CCB-7A5F-4E7F-8049-1DE64ED75318}">
      <dgm:prSet/>
      <dgm:spPr/>
      <dgm:t>
        <a:bodyPr/>
        <a:lstStyle/>
        <a:p>
          <a:endParaRPr lang="it-IT"/>
        </a:p>
      </dgm:t>
    </dgm:pt>
    <dgm:pt modelId="{3EF4A841-FD42-4114-B087-0531EC1E57B5}">
      <dgm:prSet phldrT="[Testo]"/>
      <dgm:spPr/>
      <dgm:t>
        <a:bodyPr/>
        <a:lstStyle/>
        <a:p>
          <a:r>
            <a:rPr lang="it-IT" dirty="0"/>
            <a:t>4</a:t>
          </a:r>
        </a:p>
      </dgm:t>
    </dgm:pt>
    <dgm:pt modelId="{B195CC5B-7D54-46D9-8C66-2D83C510C913}" type="parTrans" cxnId="{EDD3485B-09BE-4551-B2F4-0EABD1F2BF45}">
      <dgm:prSet/>
      <dgm:spPr/>
      <dgm:t>
        <a:bodyPr/>
        <a:lstStyle/>
        <a:p>
          <a:endParaRPr lang="it-IT"/>
        </a:p>
      </dgm:t>
    </dgm:pt>
    <dgm:pt modelId="{84DE7B46-2F0A-4A40-97C8-54188D55843E}" type="sibTrans" cxnId="{EDD3485B-09BE-4551-B2F4-0EABD1F2BF45}">
      <dgm:prSet/>
      <dgm:spPr/>
      <dgm:t>
        <a:bodyPr/>
        <a:lstStyle/>
        <a:p>
          <a:endParaRPr lang="it-IT"/>
        </a:p>
      </dgm:t>
    </dgm:pt>
    <mc:AlternateContent xmlns:mc="http://schemas.openxmlformats.org/markup-compatibility/2006" xmlns:a14="http://schemas.microsoft.com/office/drawing/2010/main">
      <mc:Choice Requires="a14">
        <dgm:pt modelId="{0F597043-1ED1-4F43-A9C5-AB6F0C7C7764}">
          <dgm:prSet/>
          <dgm:spPr/>
          <dgm:t>
            <a:bodyPr/>
            <a:lstStyle/>
            <a:p>
              <a:r>
                <a:rPr lang="it-IT" dirty="0"/>
                <a:t>Quindi si calcola, sempre dalla (1), il valore di </a:t>
              </a:r>
              <a:r>
                <a:rPr lang="it-IT" dirty="0" err="1"/>
                <a:t>Tw</a:t>
              </a:r>
              <a:r>
                <a:rPr lang="it-IT" dirty="0"/>
                <a:t> che verifica l’uguaglianza del II membro con il I e che chiameremo</a:t>
              </a:r>
              <a14:m>
                <m:oMath xmlns:m="http://schemas.openxmlformats.org/officeDocument/2006/math">
                  <m:r>
                    <a:rPr lang="it-IT" b="0" i="0" smtClean="0">
                      <a:latin typeface="Cambria Math" panose="02040503050406030204" pitchFamily="18" charset="0"/>
                    </a:rPr>
                    <m:t> </m:t>
                  </m:r>
                  <m:sSub>
                    <m:sSubPr>
                      <m:ctrlPr>
                        <a:rPr lang="it-IT" b="0" i="1" smtClean="0">
                          <a:latin typeface="Cambria Math" panose="02040503050406030204" pitchFamily="18" charset="0"/>
                        </a:rPr>
                      </m:ctrlPr>
                    </m:sSubPr>
                    <m:e>
                      <m:r>
                        <a:rPr lang="it-IT" b="0" i="1" smtClean="0">
                          <a:latin typeface="Cambria Math" panose="02040503050406030204" pitchFamily="18" charset="0"/>
                        </a:rPr>
                        <m:t>𝑇</m:t>
                      </m:r>
                    </m:e>
                    <m:sub>
                      <m:r>
                        <a:rPr lang="it-IT" b="0" i="1" smtClean="0">
                          <a:latin typeface="Cambria Math" panose="02040503050406030204" pitchFamily="18" charset="0"/>
                        </a:rPr>
                        <m:t>𝑊</m:t>
                      </m:r>
                    </m:sub>
                  </m:sSub>
                  <m:r>
                    <a:rPr lang="it-IT" b="0" i="1" smtClean="0">
                      <a:latin typeface="Cambria Math" panose="02040503050406030204" pitchFamily="18" charset="0"/>
                    </a:rPr>
                    <m:t>(2).</m:t>
                  </m:r>
                </m:oMath>
              </a14:m>
              <a:r>
                <a:rPr lang="it-IT" dirty="0"/>
                <a:t> Ovviamente, il valore di</a:t>
              </a:r>
              <a14:m>
                <m:oMath xmlns:m="http://schemas.openxmlformats.org/officeDocument/2006/math">
                  <m:sSub>
                    <m:sSubPr>
                      <m:ctrlPr>
                        <a:rPr lang="it-IT" b="0" i="1" smtClean="0">
                          <a:latin typeface="Cambria Math" panose="02040503050406030204" pitchFamily="18" charset="0"/>
                        </a:rPr>
                      </m:ctrlPr>
                    </m:sSubPr>
                    <m:e>
                      <m:r>
                        <a:rPr lang="it-IT" b="0" i="1" smtClean="0">
                          <a:latin typeface="Cambria Math" panose="02040503050406030204" pitchFamily="18" charset="0"/>
                        </a:rPr>
                        <m:t>𝑇</m:t>
                      </m:r>
                    </m:e>
                    <m:sub>
                      <m:r>
                        <a:rPr lang="it-IT" b="0" i="1" smtClean="0">
                          <a:latin typeface="Cambria Math" panose="02040503050406030204" pitchFamily="18" charset="0"/>
                        </a:rPr>
                        <m:t>𝑊</m:t>
                      </m:r>
                    </m:sub>
                  </m:sSub>
                  <m:r>
                    <a:rPr lang="it-IT" b="0" i="1" smtClean="0">
                      <a:latin typeface="Cambria Math" panose="02040503050406030204" pitchFamily="18" charset="0"/>
                    </a:rPr>
                    <m:t>(2)</m:t>
                  </m:r>
                </m:oMath>
              </a14:m>
              <a:r>
                <a:rPr lang="it-IT" dirty="0"/>
                <a:t>non rappresenta la soluzione dell’equazione in quanto al I membro vi è un valore di h corrispondente a </a:t>
              </a:r>
              <a14:m>
                <m:oMath xmlns:m="http://schemas.openxmlformats.org/officeDocument/2006/math">
                  <m:sSub>
                    <m:sSubPr>
                      <m:ctrlPr>
                        <a:rPr lang="it-IT" i="1" smtClean="0">
                          <a:latin typeface="Cambria Math" panose="02040503050406030204" pitchFamily="18" charset="0"/>
                        </a:rPr>
                      </m:ctrlPr>
                    </m:sSubPr>
                    <m:e>
                      <m:r>
                        <a:rPr lang="it-IT" b="0" i="1" smtClean="0">
                          <a:latin typeface="Cambria Math" panose="02040503050406030204" pitchFamily="18" charset="0"/>
                        </a:rPr>
                        <m:t>𝑇</m:t>
                      </m:r>
                    </m:e>
                    <m:sub>
                      <m:r>
                        <a:rPr lang="it-IT" b="0" i="1" smtClean="0">
                          <a:latin typeface="Cambria Math" panose="02040503050406030204" pitchFamily="18" charset="0"/>
                        </a:rPr>
                        <m:t>𝑊</m:t>
                      </m:r>
                    </m:sub>
                  </m:sSub>
                  <m:d>
                    <m:dPr>
                      <m:ctrlPr>
                        <a:rPr lang="it-IT" b="0" i="1" smtClean="0">
                          <a:latin typeface="Cambria Math" panose="02040503050406030204" pitchFamily="18" charset="0"/>
                        </a:rPr>
                      </m:ctrlPr>
                    </m:dPr>
                    <m:e>
                      <m:r>
                        <a:rPr lang="it-IT" b="0" i="1" smtClean="0">
                          <a:latin typeface="Cambria Math" panose="02040503050406030204" pitchFamily="18" charset="0"/>
                        </a:rPr>
                        <m:t>1</m:t>
                      </m:r>
                    </m:e>
                  </m:d>
                </m:oMath>
              </a14:m>
              <a:r>
                <a:rPr lang="it-IT" dirty="0"/>
                <a:t> diverso da</a:t>
              </a:r>
              <a14:m>
                <m:oMath xmlns:m="http://schemas.openxmlformats.org/officeDocument/2006/math">
                  <m:sSub>
                    <m:sSubPr>
                      <m:ctrlPr>
                        <a:rPr lang="it-IT" i="1" smtClean="0">
                          <a:latin typeface="Cambria Math" panose="02040503050406030204" pitchFamily="18" charset="0"/>
                        </a:rPr>
                      </m:ctrlPr>
                    </m:sSubPr>
                    <m:e>
                      <m:r>
                        <a:rPr lang="it-IT" b="0" i="1" smtClean="0">
                          <a:latin typeface="Cambria Math" panose="02040503050406030204" pitchFamily="18" charset="0"/>
                        </a:rPr>
                        <m:t>𝑇</m:t>
                      </m:r>
                    </m:e>
                    <m:sub>
                      <m:r>
                        <a:rPr lang="it-IT" b="0" i="1" smtClean="0">
                          <a:latin typeface="Cambria Math" panose="02040503050406030204" pitchFamily="18" charset="0"/>
                        </a:rPr>
                        <m:t>𝑊</m:t>
                      </m:r>
                    </m:sub>
                  </m:sSub>
                  <m:r>
                    <a:rPr lang="it-IT" b="0" i="1" smtClean="0">
                      <a:latin typeface="Cambria Math" panose="02040503050406030204" pitchFamily="18" charset="0"/>
                    </a:rPr>
                    <m:t>(2)</m:t>
                  </m:r>
                </m:oMath>
              </a14:m>
              <a:r>
                <a:rPr lang="it-IT" dirty="0"/>
                <a:t>.</a:t>
              </a:r>
            </a:p>
          </dgm:t>
        </dgm:pt>
      </mc:Choice>
      <mc:Fallback xmlns="">
        <dgm:pt modelId="{0F597043-1ED1-4F43-A9C5-AB6F0C7C7764}">
          <dgm:prSet/>
          <dgm:spPr/>
          <dgm:t>
            <a:bodyPr/>
            <a:lstStyle/>
            <a:p>
              <a:r>
                <a:rPr lang="it-IT" dirty="0" smtClean="0"/>
                <a:t>Quindi si calcola, sempre dalla (1), il valore di </a:t>
              </a:r>
              <a:r>
                <a:rPr lang="it-IT" dirty="0" err="1" smtClean="0"/>
                <a:t>Tw</a:t>
              </a:r>
              <a:r>
                <a:rPr lang="it-IT" dirty="0" smtClean="0"/>
                <a:t> che verifica l’uguaglianza del II membro con il I e che chiameremo</a:t>
              </a:r>
              <a:r>
                <a:rPr lang="it-IT" b="0" i="0" smtClean="0">
                  <a:latin typeface="Cambria Math" panose="02040503050406030204" pitchFamily="18" charset="0"/>
                </a:rPr>
                <a:t> 𝑇_𝑊 (2)</a:t>
              </a:r>
              <a:r>
                <a:rPr lang="it-IT" b="0" i="0" smtClean="0">
                  <a:latin typeface="Cambria Math" panose="02040503050406030204" pitchFamily="18" charset="0"/>
                </a:rPr>
                <a:t>.</a:t>
              </a:r>
              <a:r>
                <a:rPr lang="it-IT" dirty="0" smtClean="0"/>
                <a:t> Ovviamente, il valore di</a:t>
              </a:r>
              <a:r>
                <a:rPr lang="it-IT" b="0" i="0" smtClean="0">
                  <a:latin typeface="Cambria Math" panose="02040503050406030204" pitchFamily="18" charset="0"/>
                </a:rPr>
                <a:t>𝑇</a:t>
              </a:r>
              <a:r>
                <a:rPr lang="it-IT" b="0" i="0" smtClean="0">
                  <a:latin typeface="Cambria Math" panose="02040503050406030204" pitchFamily="18" charset="0"/>
                </a:rPr>
                <a:t>_</a:t>
              </a:r>
              <a:r>
                <a:rPr lang="it-IT" b="0" i="0" smtClean="0">
                  <a:latin typeface="Cambria Math" panose="02040503050406030204" pitchFamily="18" charset="0"/>
                </a:rPr>
                <a:t>𝑊 (2)</a:t>
              </a:r>
              <a:r>
                <a:rPr lang="it-IT" dirty="0" smtClean="0"/>
                <a:t>non </a:t>
              </a:r>
              <a:r>
                <a:rPr lang="it-IT" dirty="0" smtClean="0"/>
                <a:t>rappresenta la soluzione dell’equazione in quanto al I membro vi è un valore di h corrispondente a </a:t>
              </a:r>
              <a:r>
                <a:rPr lang="it-IT" b="0" i="0" smtClean="0">
                  <a:latin typeface="Cambria Math" panose="02040503050406030204" pitchFamily="18" charset="0"/>
                </a:rPr>
                <a:t>𝑇_𝑊 (1)</a:t>
              </a:r>
              <a:r>
                <a:rPr lang="it-IT" dirty="0" smtClean="0"/>
                <a:t> diverso da</a:t>
              </a:r>
              <a:r>
                <a:rPr lang="it-IT" b="0" i="0" smtClean="0">
                  <a:latin typeface="Cambria Math" panose="02040503050406030204" pitchFamily="18" charset="0"/>
                </a:rPr>
                <a:t>𝑇_𝑊 (2)</a:t>
              </a:r>
              <a:r>
                <a:rPr lang="it-IT" dirty="0" smtClean="0"/>
                <a:t>.</a:t>
              </a:r>
              <a:endParaRPr lang="it-IT" dirty="0"/>
            </a:p>
          </dgm:t>
        </dgm:pt>
      </mc:Fallback>
    </mc:AlternateContent>
    <dgm:pt modelId="{60219750-D3CA-4DE6-B3E1-84AC39C6A494}" type="parTrans" cxnId="{D00665C2-2E3A-4566-979E-A7F517C9C426}">
      <dgm:prSet/>
      <dgm:spPr/>
      <dgm:t>
        <a:bodyPr/>
        <a:lstStyle/>
        <a:p>
          <a:endParaRPr lang="it-IT"/>
        </a:p>
      </dgm:t>
    </dgm:pt>
    <dgm:pt modelId="{8868AEC6-EDCD-4A8D-BD1A-8E3A831ED921}" type="sibTrans" cxnId="{D00665C2-2E3A-4566-979E-A7F517C9C426}">
      <dgm:prSet/>
      <dgm:spPr/>
      <dgm:t>
        <a:bodyPr/>
        <a:lstStyle/>
        <a:p>
          <a:endParaRPr lang="it-IT"/>
        </a:p>
      </dgm:t>
    </dgm:pt>
    <mc:AlternateContent xmlns:mc="http://schemas.openxmlformats.org/markup-compatibility/2006" xmlns:a14="http://schemas.microsoft.com/office/drawing/2010/main">
      <mc:Choice Requires="a14">
        <dgm:pt modelId="{9C397B7D-B755-4F23-A671-4E3D8AF7D837}">
          <dgm:prSet/>
          <dgm:spPr/>
          <dgm:t>
            <a:bodyPr/>
            <a:lstStyle/>
            <a:p>
              <a:r>
                <a:rPr lang="it-IT" dirty="0"/>
                <a:t>Dunque, si ripete la procedura assumendo </a:t>
              </a:r>
              <a14:m>
                <m:oMath xmlns:m="http://schemas.openxmlformats.org/officeDocument/2006/math">
                  <m:sSub>
                    <m:sSubPr>
                      <m:ctrlPr>
                        <a:rPr lang="it-IT" i="1" smtClean="0">
                          <a:latin typeface="Cambria Math" panose="02040503050406030204" pitchFamily="18" charset="0"/>
                        </a:rPr>
                      </m:ctrlPr>
                    </m:sSubPr>
                    <m:e>
                      <m:r>
                        <a:rPr lang="it-IT" b="0" i="1" smtClean="0">
                          <a:latin typeface="Cambria Math" panose="02040503050406030204" pitchFamily="18" charset="0"/>
                        </a:rPr>
                        <m:t>𝑇</m:t>
                      </m:r>
                    </m:e>
                    <m:sub>
                      <m:r>
                        <a:rPr lang="it-IT" b="0" i="1" smtClean="0">
                          <a:latin typeface="Cambria Math" panose="02040503050406030204" pitchFamily="18" charset="0"/>
                        </a:rPr>
                        <m:t>𝑊</m:t>
                      </m:r>
                    </m:sub>
                  </m:sSub>
                  <m:d>
                    <m:dPr>
                      <m:ctrlPr>
                        <a:rPr lang="it-IT" b="0" i="1" smtClean="0">
                          <a:latin typeface="Cambria Math" panose="02040503050406030204" pitchFamily="18" charset="0"/>
                        </a:rPr>
                      </m:ctrlPr>
                    </m:dPr>
                    <m:e>
                      <m:r>
                        <a:rPr lang="it-IT" b="0" i="1" smtClean="0">
                          <a:latin typeface="Cambria Math" panose="02040503050406030204" pitchFamily="18" charset="0"/>
                        </a:rPr>
                        <m:t>2</m:t>
                      </m:r>
                    </m:e>
                  </m:d>
                </m:oMath>
              </a14:m>
              <a:r>
                <a:rPr lang="it-IT" dirty="0"/>
                <a:t>come valore di ingresso. Reiterando la procedura come sopra illustrato, ne scaturisce </a:t>
              </a:r>
              <a14:m>
                <m:oMath xmlns:m="http://schemas.openxmlformats.org/officeDocument/2006/math">
                  <m:sSub>
                    <m:sSubPr>
                      <m:ctrlPr>
                        <a:rPr lang="it-IT" i="1" smtClean="0">
                          <a:latin typeface="Cambria Math" panose="02040503050406030204" pitchFamily="18" charset="0"/>
                        </a:rPr>
                      </m:ctrlPr>
                    </m:sSubPr>
                    <m:e>
                      <m:r>
                        <a:rPr lang="it-IT" b="0" i="1" smtClean="0">
                          <a:latin typeface="Cambria Math" panose="02040503050406030204" pitchFamily="18" charset="0"/>
                        </a:rPr>
                        <m:t>𝑇</m:t>
                      </m:r>
                    </m:e>
                    <m:sub>
                      <m:r>
                        <a:rPr lang="it-IT" b="0" i="1" smtClean="0">
                          <a:latin typeface="Cambria Math" panose="02040503050406030204" pitchFamily="18" charset="0"/>
                        </a:rPr>
                        <m:t>𝑊</m:t>
                      </m:r>
                    </m:sub>
                  </m:sSub>
                  <m:d>
                    <m:dPr>
                      <m:ctrlPr>
                        <a:rPr lang="it-IT" b="0" i="1" smtClean="0">
                          <a:latin typeface="Cambria Math" panose="02040503050406030204" pitchFamily="18" charset="0"/>
                        </a:rPr>
                      </m:ctrlPr>
                    </m:dPr>
                    <m:e>
                      <m:r>
                        <a:rPr lang="it-IT" b="0" i="1" smtClean="0">
                          <a:latin typeface="Cambria Math" panose="02040503050406030204" pitchFamily="18" charset="0"/>
                        </a:rPr>
                        <m:t>3</m:t>
                      </m:r>
                    </m:e>
                  </m:d>
                  <m:r>
                    <a:rPr lang="it-IT" b="0" i="1" smtClean="0">
                      <a:latin typeface="Cambria Math" panose="02040503050406030204" pitchFamily="18" charset="0"/>
                    </a:rPr>
                    <m:t>.</m:t>
                  </m:r>
                </m:oMath>
              </a14:m>
              <a:r>
                <a:rPr lang="it-IT" dirty="0"/>
                <a:t> Se la verifica  </a:t>
              </a:r>
              <a14:m>
                <m:oMath xmlns:m="http://schemas.openxmlformats.org/officeDocument/2006/math">
                  <m:sSub>
                    <m:sSubPr>
                      <m:ctrlPr>
                        <a:rPr lang="it-IT" b="0" i="1" smtClean="0">
                          <a:latin typeface="Cambria Math" panose="02040503050406030204" pitchFamily="18" charset="0"/>
                        </a:rPr>
                      </m:ctrlPr>
                    </m:sSubPr>
                    <m:e>
                      <m:r>
                        <a:rPr lang="it-IT" b="0" i="1" smtClean="0">
                          <a:latin typeface="Cambria Math" panose="02040503050406030204" pitchFamily="18" charset="0"/>
                        </a:rPr>
                        <m:t>𝑇</m:t>
                      </m:r>
                    </m:e>
                    <m:sub>
                      <m:r>
                        <a:rPr lang="it-IT" b="0" i="1" smtClean="0">
                          <a:latin typeface="Cambria Math" panose="02040503050406030204" pitchFamily="18" charset="0"/>
                        </a:rPr>
                        <m:t>𝑊</m:t>
                      </m:r>
                    </m:sub>
                  </m:sSub>
                  <m:r>
                    <a:rPr lang="it-IT" b="0" i="1" smtClean="0">
                      <a:latin typeface="Cambria Math" panose="02040503050406030204" pitchFamily="18" charset="0"/>
                    </a:rPr>
                    <m:t>(3)=</m:t>
                  </m:r>
                  <m:sSub>
                    <m:sSubPr>
                      <m:ctrlPr>
                        <a:rPr lang="it-IT" b="0" i="1" smtClean="0">
                          <a:latin typeface="Cambria Math" panose="02040503050406030204" pitchFamily="18" charset="0"/>
                        </a:rPr>
                      </m:ctrlPr>
                    </m:sSubPr>
                    <m:e>
                      <m:r>
                        <a:rPr lang="it-IT" b="0" i="1" smtClean="0">
                          <a:latin typeface="Cambria Math" panose="02040503050406030204" pitchFamily="18" charset="0"/>
                        </a:rPr>
                        <m:t>𝑇</m:t>
                      </m:r>
                    </m:e>
                    <m:sub>
                      <m:r>
                        <a:rPr lang="it-IT" b="0" i="1" smtClean="0">
                          <a:latin typeface="Cambria Math" panose="02040503050406030204" pitchFamily="18" charset="0"/>
                        </a:rPr>
                        <m:t>𝑊</m:t>
                      </m:r>
                    </m:sub>
                  </m:sSub>
                  <m:r>
                    <a:rPr lang="it-IT" b="0" i="1" smtClean="0">
                      <a:latin typeface="Cambria Math" panose="02040503050406030204" pitchFamily="18" charset="0"/>
                    </a:rPr>
                    <m:t>(2)</m:t>
                  </m:r>
                </m:oMath>
              </a14:m>
              <a:r>
                <a:rPr lang="it-IT" dirty="0"/>
                <a:t> ha esito positivo (a meno di un errore relativo del 5%), allora l’equazione può dirsi risolta. Diversamente si reitera ancora.</a:t>
              </a:r>
            </a:p>
          </dgm:t>
        </dgm:pt>
      </mc:Choice>
      <mc:Fallback xmlns="">
        <dgm:pt modelId="{9C397B7D-B755-4F23-A671-4E3D8AF7D837}">
          <dgm:prSet/>
          <dgm:spPr/>
          <dgm:t>
            <a:bodyPr/>
            <a:lstStyle/>
            <a:p>
              <a:r>
                <a:rPr lang="it-IT" dirty="0" smtClean="0"/>
                <a:t>Dunque, si ripete la procedura assumendo </a:t>
              </a:r>
              <a:r>
                <a:rPr lang="it-IT" b="0" i="0" smtClean="0">
                  <a:latin typeface="Cambria Math" panose="02040503050406030204" pitchFamily="18" charset="0"/>
                </a:rPr>
                <a:t>𝑇_𝑊 (2)</a:t>
              </a:r>
              <a:r>
                <a:rPr lang="it-IT" dirty="0" smtClean="0"/>
                <a:t>come </a:t>
              </a:r>
              <a:r>
                <a:rPr lang="it-IT" dirty="0" smtClean="0"/>
                <a:t>valore di ingresso. Reiterando la procedura come sopra illustrato, ne scaturisce </a:t>
              </a:r>
              <a:r>
                <a:rPr lang="it-IT" b="0" i="0" smtClean="0">
                  <a:latin typeface="Cambria Math" panose="02040503050406030204" pitchFamily="18" charset="0"/>
                </a:rPr>
                <a:t>𝑇_𝑊 (3).</a:t>
              </a:r>
              <a:r>
                <a:rPr lang="it-IT" dirty="0" smtClean="0"/>
                <a:t> Se </a:t>
              </a:r>
              <a:r>
                <a:rPr lang="it-IT" dirty="0" smtClean="0"/>
                <a:t>la verifica  </a:t>
              </a:r>
              <a:r>
                <a:rPr lang="it-IT" b="0" i="0" smtClean="0">
                  <a:latin typeface="Cambria Math" panose="02040503050406030204" pitchFamily="18" charset="0"/>
                </a:rPr>
                <a:t>𝑇_𝑊 (3)</a:t>
              </a:r>
              <a:r>
                <a:rPr lang="it-IT" b="0" i="0" smtClean="0">
                  <a:latin typeface="Cambria Math" panose="02040503050406030204" pitchFamily="18" charset="0"/>
                </a:rPr>
                <a:t>=</a:t>
              </a:r>
              <a:r>
                <a:rPr lang="it-IT" b="0" i="0" smtClean="0">
                  <a:latin typeface="Cambria Math" panose="02040503050406030204" pitchFamily="18" charset="0"/>
                </a:rPr>
                <a:t>𝑇_𝑊 (2)</a:t>
              </a:r>
              <a:r>
                <a:rPr lang="it-IT" dirty="0" smtClean="0"/>
                <a:t> ha esito positivo (a meno di un errore relativo del 5%), allora l’equazione può dirsi risolta. Diversamente si reitera ancora.</a:t>
              </a:r>
              <a:endParaRPr lang="it-IT" dirty="0"/>
            </a:p>
          </dgm:t>
        </dgm:pt>
      </mc:Fallback>
    </mc:AlternateContent>
    <dgm:pt modelId="{E65EA613-82D4-491A-98EE-AD655F25B20A}" type="parTrans" cxnId="{2F41D602-A8A8-4E86-A591-2E61CDDF8E62}">
      <dgm:prSet/>
      <dgm:spPr/>
      <dgm:t>
        <a:bodyPr/>
        <a:lstStyle/>
        <a:p>
          <a:endParaRPr lang="it-IT"/>
        </a:p>
      </dgm:t>
    </dgm:pt>
    <dgm:pt modelId="{4950E5CB-DFF2-4465-96D7-3B6BEF434FD8}" type="sibTrans" cxnId="{2F41D602-A8A8-4E86-A591-2E61CDDF8E62}">
      <dgm:prSet/>
      <dgm:spPr/>
      <dgm:t>
        <a:bodyPr/>
        <a:lstStyle/>
        <a:p>
          <a:endParaRPr lang="it-IT"/>
        </a:p>
      </dgm:t>
    </dgm:pt>
    <dgm:pt modelId="{8885F495-45AC-44BD-9199-FBD9D727CD53}" type="pres">
      <dgm:prSet presAssocID="{0E125E1A-728C-4524-A05C-403DB128719B}" presName="linearFlow" presStyleCnt="0">
        <dgm:presLayoutVars>
          <dgm:dir/>
          <dgm:animLvl val="lvl"/>
          <dgm:resizeHandles val="exact"/>
        </dgm:presLayoutVars>
      </dgm:prSet>
      <dgm:spPr/>
    </dgm:pt>
    <dgm:pt modelId="{4F7F04A8-B900-4698-8885-C0C17B4E6E2F}" type="pres">
      <dgm:prSet presAssocID="{C65E04D8-6C47-49E1-B47A-FEF315753B88}" presName="composite" presStyleCnt="0"/>
      <dgm:spPr/>
    </dgm:pt>
    <dgm:pt modelId="{96510F36-563F-4CF9-A6CB-1B3293D0A2B8}" type="pres">
      <dgm:prSet presAssocID="{C65E04D8-6C47-49E1-B47A-FEF315753B88}" presName="parentText" presStyleLbl="alignNode1" presStyleIdx="0" presStyleCnt="5">
        <dgm:presLayoutVars>
          <dgm:chMax val="1"/>
          <dgm:bulletEnabled val="1"/>
        </dgm:presLayoutVars>
      </dgm:prSet>
      <dgm:spPr/>
    </dgm:pt>
    <dgm:pt modelId="{125AF755-832E-4F49-8374-951733795C44}" type="pres">
      <dgm:prSet presAssocID="{C65E04D8-6C47-49E1-B47A-FEF315753B88}" presName="descendantText" presStyleLbl="alignAcc1" presStyleIdx="0" presStyleCnt="5">
        <dgm:presLayoutVars>
          <dgm:bulletEnabled val="1"/>
        </dgm:presLayoutVars>
      </dgm:prSet>
      <dgm:spPr/>
    </dgm:pt>
    <dgm:pt modelId="{6F6EF064-2D54-473B-89B5-C1AEA41270C7}" type="pres">
      <dgm:prSet presAssocID="{FBCF6F26-78A1-4328-A765-471440523DE5}" presName="sp" presStyleCnt="0"/>
      <dgm:spPr/>
    </dgm:pt>
    <dgm:pt modelId="{D1C6454C-0D25-4B14-8CF2-06636245EB2D}" type="pres">
      <dgm:prSet presAssocID="{8B08A790-3F3C-481C-BA6D-8C2D7AB5B400}" presName="composite" presStyleCnt="0"/>
      <dgm:spPr/>
    </dgm:pt>
    <dgm:pt modelId="{8DBC5F27-1646-46D0-9FD9-96572FC9E5A1}" type="pres">
      <dgm:prSet presAssocID="{8B08A790-3F3C-481C-BA6D-8C2D7AB5B400}" presName="parentText" presStyleLbl="alignNode1" presStyleIdx="1" presStyleCnt="5">
        <dgm:presLayoutVars>
          <dgm:chMax val="1"/>
          <dgm:bulletEnabled val="1"/>
        </dgm:presLayoutVars>
      </dgm:prSet>
      <dgm:spPr/>
    </dgm:pt>
    <dgm:pt modelId="{AB035DA0-017C-4E5E-8454-934530830B75}" type="pres">
      <dgm:prSet presAssocID="{8B08A790-3F3C-481C-BA6D-8C2D7AB5B400}" presName="descendantText" presStyleLbl="alignAcc1" presStyleIdx="1" presStyleCnt="5">
        <dgm:presLayoutVars>
          <dgm:bulletEnabled val="1"/>
        </dgm:presLayoutVars>
      </dgm:prSet>
      <dgm:spPr/>
    </dgm:pt>
    <dgm:pt modelId="{EECBA5C5-DFBE-420F-B100-F6230BD0F3C2}" type="pres">
      <dgm:prSet presAssocID="{8EE34963-53CF-40F5-B94A-D0B25743D388}" presName="sp" presStyleCnt="0"/>
      <dgm:spPr/>
    </dgm:pt>
    <dgm:pt modelId="{FBB621E7-629B-43B5-B6B0-50F7E5C311CE}" type="pres">
      <dgm:prSet presAssocID="{353EF7F9-98C0-41F4-84AA-5695AF876F75}" presName="composite" presStyleCnt="0"/>
      <dgm:spPr/>
    </dgm:pt>
    <dgm:pt modelId="{57700F7D-9C8E-42CC-AC89-773520878DC2}" type="pres">
      <dgm:prSet presAssocID="{353EF7F9-98C0-41F4-84AA-5695AF876F75}" presName="parentText" presStyleLbl="alignNode1" presStyleIdx="2" presStyleCnt="5">
        <dgm:presLayoutVars>
          <dgm:chMax val="1"/>
          <dgm:bulletEnabled val="1"/>
        </dgm:presLayoutVars>
      </dgm:prSet>
      <dgm:spPr/>
    </dgm:pt>
    <dgm:pt modelId="{7FB1D53E-ACE7-4970-BE9C-01A0BD47B1DF}" type="pres">
      <dgm:prSet presAssocID="{353EF7F9-98C0-41F4-84AA-5695AF876F75}" presName="descendantText" presStyleLbl="alignAcc1" presStyleIdx="2" presStyleCnt="5">
        <dgm:presLayoutVars>
          <dgm:bulletEnabled val="1"/>
        </dgm:presLayoutVars>
      </dgm:prSet>
      <dgm:spPr/>
    </dgm:pt>
    <dgm:pt modelId="{09CB0D74-1CF3-45EF-A441-71580AE237C4}" type="pres">
      <dgm:prSet presAssocID="{E3FF0949-2C86-4A32-9127-BC52B269231D}" presName="sp" presStyleCnt="0"/>
      <dgm:spPr/>
    </dgm:pt>
    <dgm:pt modelId="{35FCA6A2-51ED-411F-B1F3-46B4A30669A1}" type="pres">
      <dgm:prSet presAssocID="{3EF4A841-FD42-4114-B087-0531EC1E57B5}" presName="composite" presStyleCnt="0"/>
      <dgm:spPr/>
    </dgm:pt>
    <dgm:pt modelId="{4331D803-A770-42F8-ADB4-3EAA945F6DF0}" type="pres">
      <dgm:prSet presAssocID="{3EF4A841-FD42-4114-B087-0531EC1E57B5}" presName="parentText" presStyleLbl="alignNode1" presStyleIdx="3" presStyleCnt="5">
        <dgm:presLayoutVars>
          <dgm:chMax val="1"/>
          <dgm:bulletEnabled val="1"/>
        </dgm:presLayoutVars>
      </dgm:prSet>
      <dgm:spPr/>
    </dgm:pt>
    <dgm:pt modelId="{AC5BA9F1-D12E-41EC-9283-51A0227839C3}" type="pres">
      <dgm:prSet presAssocID="{3EF4A841-FD42-4114-B087-0531EC1E57B5}" presName="descendantText" presStyleLbl="alignAcc1" presStyleIdx="3" presStyleCnt="5">
        <dgm:presLayoutVars>
          <dgm:bulletEnabled val="1"/>
        </dgm:presLayoutVars>
      </dgm:prSet>
      <dgm:spPr/>
    </dgm:pt>
    <dgm:pt modelId="{8988C600-90C6-462E-B4A0-A5CCA618C996}" type="pres">
      <dgm:prSet presAssocID="{84DE7B46-2F0A-4A40-97C8-54188D55843E}" presName="sp" presStyleCnt="0"/>
      <dgm:spPr/>
    </dgm:pt>
    <dgm:pt modelId="{970A059B-56AD-4D54-801C-D52741169E16}" type="pres">
      <dgm:prSet presAssocID="{0027AC1C-6B11-4A50-8CE5-7584307DC35A}" presName="composite" presStyleCnt="0"/>
      <dgm:spPr/>
    </dgm:pt>
    <dgm:pt modelId="{8BD2C28C-3A4F-4115-B0A8-E0F9043FF549}" type="pres">
      <dgm:prSet presAssocID="{0027AC1C-6B11-4A50-8CE5-7584307DC35A}" presName="parentText" presStyleLbl="alignNode1" presStyleIdx="4" presStyleCnt="5">
        <dgm:presLayoutVars>
          <dgm:chMax val="1"/>
          <dgm:bulletEnabled val="1"/>
        </dgm:presLayoutVars>
      </dgm:prSet>
      <dgm:spPr/>
    </dgm:pt>
    <dgm:pt modelId="{8BC78D91-4AFB-4AFB-94EF-9B8F85634FD3}" type="pres">
      <dgm:prSet presAssocID="{0027AC1C-6B11-4A50-8CE5-7584307DC35A}" presName="descendantText" presStyleLbl="alignAcc1" presStyleIdx="4" presStyleCnt="5">
        <dgm:presLayoutVars>
          <dgm:bulletEnabled val="1"/>
        </dgm:presLayoutVars>
      </dgm:prSet>
      <dgm:spPr/>
    </dgm:pt>
  </dgm:ptLst>
  <dgm:cxnLst>
    <dgm:cxn modelId="{2F41D602-A8A8-4E86-A591-2E61CDDF8E62}" srcId="{3EF4A841-FD42-4114-B087-0531EC1E57B5}" destId="{9C397B7D-B755-4F23-A671-4E3D8AF7D837}" srcOrd="0" destOrd="0" parTransId="{E65EA613-82D4-491A-98EE-AD655F25B20A}" sibTransId="{4950E5CB-DFF2-4465-96D7-3B6BEF434FD8}"/>
    <dgm:cxn modelId="{0FC0FE18-B647-4FC3-9577-B84476892495}" type="presOf" srcId="{605771EF-62DD-4DD6-B3EC-79BE2225D4C7}" destId="{8BC78D91-4AFB-4AFB-94EF-9B8F85634FD3}" srcOrd="0" destOrd="0" presId="urn:microsoft.com/office/officeart/2005/8/layout/chevron2"/>
    <dgm:cxn modelId="{1DF22D3C-0A3B-416E-AAE7-DC0046C57E9C}" type="presOf" srcId="{8B08A790-3F3C-481C-BA6D-8C2D7AB5B400}" destId="{8DBC5F27-1646-46D0-9FD9-96572FC9E5A1}" srcOrd="0" destOrd="0" presId="urn:microsoft.com/office/officeart/2005/8/layout/chevron2"/>
    <dgm:cxn modelId="{1FF19F3C-220D-4296-918D-76A8EB9E93C2}" type="presOf" srcId="{AD98A69C-BF77-4BA9-A26E-03DCC1C99F46}" destId="{AB035DA0-017C-4E5E-8454-934530830B75}" srcOrd="0" destOrd="0" presId="urn:microsoft.com/office/officeart/2005/8/layout/chevron2"/>
    <dgm:cxn modelId="{EDD3485B-09BE-4551-B2F4-0EABD1F2BF45}" srcId="{0E125E1A-728C-4524-A05C-403DB128719B}" destId="{3EF4A841-FD42-4114-B087-0531EC1E57B5}" srcOrd="3" destOrd="0" parTransId="{B195CC5B-7D54-46D9-8C66-2D83C510C913}" sibTransId="{84DE7B46-2F0A-4A40-97C8-54188D55843E}"/>
    <dgm:cxn modelId="{395C2A5C-2426-417E-9B97-FC5418798835}" type="presOf" srcId="{3EF4A841-FD42-4114-B087-0531EC1E57B5}" destId="{4331D803-A770-42F8-ADB4-3EAA945F6DF0}" srcOrd="0" destOrd="0" presId="urn:microsoft.com/office/officeart/2005/8/layout/chevron2"/>
    <dgm:cxn modelId="{B33C1741-BE3E-4013-8C44-904AD73DD52C}" srcId="{8B08A790-3F3C-481C-BA6D-8C2D7AB5B400}" destId="{AD98A69C-BF77-4BA9-A26E-03DCC1C99F46}" srcOrd="0" destOrd="0" parTransId="{5CB5A188-2552-4024-920D-A4FF079AF2E7}" sibTransId="{B1CE73F6-A120-49B8-8C67-3EAA818E8704}"/>
    <dgm:cxn modelId="{6F1D0A4A-23A1-4AB4-AD4A-DFAA08DEDF0E}" type="presOf" srcId="{353EF7F9-98C0-41F4-84AA-5695AF876F75}" destId="{57700F7D-9C8E-42CC-AC89-773520878DC2}" srcOrd="0" destOrd="0" presId="urn:microsoft.com/office/officeart/2005/8/layout/chevron2"/>
    <dgm:cxn modelId="{7728FE6B-7D1A-4405-AD31-A9BD4E762878}" type="presOf" srcId="{C65E04D8-6C47-49E1-B47A-FEF315753B88}" destId="{96510F36-563F-4CF9-A6CB-1B3293D0A2B8}" srcOrd="0" destOrd="0" presId="urn:microsoft.com/office/officeart/2005/8/layout/chevron2"/>
    <dgm:cxn modelId="{5BD8B44E-6192-4A42-86E1-FDDA78228FB2}" type="presOf" srcId="{0027AC1C-6B11-4A50-8CE5-7584307DC35A}" destId="{8BD2C28C-3A4F-4115-B0A8-E0F9043FF549}" srcOrd="0" destOrd="0" presId="urn:microsoft.com/office/officeart/2005/8/layout/chevron2"/>
    <dgm:cxn modelId="{5CC0C850-7D7C-4818-9F3B-100864893F7A}" type="presOf" srcId="{0E125E1A-728C-4524-A05C-403DB128719B}" destId="{8885F495-45AC-44BD-9199-FBD9D727CD53}" srcOrd="0" destOrd="0" presId="urn:microsoft.com/office/officeart/2005/8/layout/chevron2"/>
    <dgm:cxn modelId="{4B2F7278-6A87-4C79-9351-72897A44A9D1}" type="presOf" srcId="{9C397B7D-B755-4F23-A671-4E3D8AF7D837}" destId="{AC5BA9F1-D12E-41EC-9283-51A0227839C3}" srcOrd="0" destOrd="0" presId="urn:microsoft.com/office/officeart/2005/8/layout/chevron2"/>
    <dgm:cxn modelId="{DEC7DA7F-C04E-4A9B-A9FC-951DB33DE772}" srcId="{0E125E1A-728C-4524-A05C-403DB128719B}" destId="{8B08A790-3F3C-481C-BA6D-8C2D7AB5B400}" srcOrd="1" destOrd="0" parTransId="{BD68E76A-6AB7-4F4B-ACEE-E93985A3B6C1}" sibTransId="{8EE34963-53CF-40F5-B94A-D0B25743D388}"/>
    <dgm:cxn modelId="{5D4E2782-6598-4FEA-97F1-187D1047FE68}" srcId="{C65E04D8-6C47-49E1-B47A-FEF315753B88}" destId="{31A333EA-B9FD-4BA6-B6C3-55BA73FC5A58}" srcOrd="0" destOrd="0" parTransId="{3730FFC6-C084-42A3-ABA6-98D72699064B}" sibTransId="{00EE4033-C749-4F6C-BFF1-02DAFA5FC38F}"/>
    <dgm:cxn modelId="{95DC9798-3DBF-423B-9321-5B23FC2AF955}" srcId="{0E125E1A-728C-4524-A05C-403DB128719B}" destId="{C65E04D8-6C47-49E1-B47A-FEF315753B88}" srcOrd="0" destOrd="0" parTransId="{E2F27744-A3B3-4A10-85F5-F272C892139B}" sibTransId="{FBCF6F26-78A1-4328-A765-471440523DE5}"/>
    <dgm:cxn modelId="{5062989D-7B07-45FD-96BB-19AF9EFCCD2E}" type="presOf" srcId="{0F597043-1ED1-4F43-A9C5-AB6F0C7C7764}" destId="{7FB1D53E-ACE7-4970-BE9C-01A0BD47B1DF}" srcOrd="0" destOrd="0" presId="urn:microsoft.com/office/officeart/2005/8/layout/chevron2"/>
    <dgm:cxn modelId="{3A15C1B6-A816-4E0D-B509-80E0FF8FD839}" srcId="{0027AC1C-6B11-4A50-8CE5-7584307DC35A}" destId="{605771EF-62DD-4DD6-B3EC-79BE2225D4C7}" srcOrd="0" destOrd="0" parTransId="{42B97587-B3E7-4FAF-BF99-BC61690F77FF}" sibTransId="{6165DDC0-6BBA-4280-982E-9D5A69B8695F}"/>
    <dgm:cxn modelId="{1C5F77BB-671C-48E8-9687-E47C16900E43}" type="presOf" srcId="{31A333EA-B9FD-4BA6-B6C3-55BA73FC5A58}" destId="{125AF755-832E-4F49-8374-951733795C44}" srcOrd="0" destOrd="0" presId="urn:microsoft.com/office/officeart/2005/8/layout/chevron2"/>
    <dgm:cxn modelId="{D00665C2-2E3A-4566-979E-A7F517C9C426}" srcId="{353EF7F9-98C0-41F4-84AA-5695AF876F75}" destId="{0F597043-1ED1-4F43-A9C5-AB6F0C7C7764}" srcOrd="0" destOrd="0" parTransId="{60219750-D3CA-4DE6-B3E1-84AC39C6A494}" sibTransId="{8868AEC6-EDCD-4A8D-BD1A-8E3A831ED921}"/>
    <dgm:cxn modelId="{47452CCB-7A5F-4E7F-8049-1DE64ED75318}" srcId="{0E125E1A-728C-4524-A05C-403DB128719B}" destId="{0027AC1C-6B11-4A50-8CE5-7584307DC35A}" srcOrd="4" destOrd="0" parTransId="{5F912864-65D6-45F6-81E3-7880B2A71EA3}" sibTransId="{449E83A2-AC57-46D4-AAAC-181AF521F12A}"/>
    <dgm:cxn modelId="{7340AAF0-9E21-41EE-818B-805D662C46F2}" srcId="{0E125E1A-728C-4524-A05C-403DB128719B}" destId="{353EF7F9-98C0-41F4-84AA-5695AF876F75}" srcOrd="2" destOrd="0" parTransId="{1D30EA0F-2C60-4AEE-8E4B-2FFE1EC11359}" sibTransId="{E3FF0949-2C86-4A32-9127-BC52B269231D}"/>
    <dgm:cxn modelId="{45A97AC6-5649-484B-A2E7-C3500F4EB35C}" type="presParOf" srcId="{8885F495-45AC-44BD-9199-FBD9D727CD53}" destId="{4F7F04A8-B900-4698-8885-C0C17B4E6E2F}" srcOrd="0" destOrd="0" presId="urn:microsoft.com/office/officeart/2005/8/layout/chevron2"/>
    <dgm:cxn modelId="{4F37E432-9DFE-41A6-8EDB-81DE3CE4D179}" type="presParOf" srcId="{4F7F04A8-B900-4698-8885-C0C17B4E6E2F}" destId="{96510F36-563F-4CF9-A6CB-1B3293D0A2B8}" srcOrd="0" destOrd="0" presId="urn:microsoft.com/office/officeart/2005/8/layout/chevron2"/>
    <dgm:cxn modelId="{CC80F9DB-FECF-43B2-ADDC-429A288ADC95}" type="presParOf" srcId="{4F7F04A8-B900-4698-8885-C0C17B4E6E2F}" destId="{125AF755-832E-4F49-8374-951733795C44}" srcOrd="1" destOrd="0" presId="urn:microsoft.com/office/officeart/2005/8/layout/chevron2"/>
    <dgm:cxn modelId="{D779751F-A3E0-46AA-A94F-DD08D456BA6B}" type="presParOf" srcId="{8885F495-45AC-44BD-9199-FBD9D727CD53}" destId="{6F6EF064-2D54-473B-89B5-C1AEA41270C7}" srcOrd="1" destOrd="0" presId="urn:microsoft.com/office/officeart/2005/8/layout/chevron2"/>
    <dgm:cxn modelId="{95B95770-E2A1-4653-8669-CC7E9DDC5836}" type="presParOf" srcId="{8885F495-45AC-44BD-9199-FBD9D727CD53}" destId="{D1C6454C-0D25-4B14-8CF2-06636245EB2D}" srcOrd="2" destOrd="0" presId="urn:microsoft.com/office/officeart/2005/8/layout/chevron2"/>
    <dgm:cxn modelId="{6D0CC5A5-98DD-4A0D-888B-C16491E43C9F}" type="presParOf" srcId="{D1C6454C-0D25-4B14-8CF2-06636245EB2D}" destId="{8DBC5F27-1646-46D0-9FD9-96572FC9E5A1}" srcOrd="0" destOrd="0" presId="urn:microsoft.com/office/officeart/2005/8/layout/chevron2"/>
    <dgm:cxn modelId="{24D4C291-EE2F-4B6C-A555-0245A4B56810}" type="presParOf" srcId="{D1C6454C-0D25-4B14-8CF2-06636245EB2D}" destId="{AB035DA0-017C-4E5E-8454-934530830B75}" srcOrd="1" destOrd="0" presId="urn:microsoft.com/office/officeart/2005/8/layout/chevron2"/>
    <dgm:cxn modelId="{6A243617-6C48-4265-8C9C-6DD89611E86B}" type="presParOf" srcId="{8885F495-45AC-44BD-9199-FBD9D727CD53}" destId="{EECBA5C5-DFBE-420F-B100-F6230BD0F3C2}" srcOrd="3" destOrd="0" presId="urn:microsoft.com/office/officeart/2005/8/layout/chevron2"/>
    <dgm:cxn modelId="{2E1172F3-4707-4159-8114-1C38DF3C6496}" type="presParOf" srcId="{8885F495-45AC-44BD-9199-FBD9D727CD53}" destId="{FBB621E7-629B-43B5-B6B0-50F7E5C311CE}" srcOrd="4" destOrd="0" presId="urn:microsoft.com/office/officeart/2005/8/layout/chevron2"/>
    <dgm:cxn modelId="{017A46A0-3B64-47E0-B339-4683FB8F0F2B}" type="presParOf" srcId="{FBB621E7-629B-43B5-B6B0-50F7E5C311CE}" destId="{57700F7D-9C8E-42CC-AC89-773520878DC2}" srcOrd="0" destOrd="0" presId="urn:microsoft.com/office/officeart/2005/8/layout/chevron2"/>
    <dgm:cxn modelId="{3F379B47-759A-4A0C-9A26-41EF0B12D3E1}" type="presParOf" srcId="{FBB621E7-629B-43B5-B6B0-50F7E5C311CE}" destId="{7FB1D53E-ACE7-4970-BE9C-01A0BD47B1DF}" srcOrd="1" destOrd="0" presId="urn:microsoft.com/office/officeart/2005/8/layout/chevron2"/>
    <dgm:cxn modelId="{B836DC6E-9C93-49A5-93A3-31BB96292F35}" type="presParOf" srcId="{8885F495-45AC-44BD-9199-FBD9D727CD53}" destId="{09CB0D74-1CF3-45EF-A441-71580AE237C4}" srcOrd="5" destOrd="0" presId="urn:microsoft.com/office/officeart/2005/8/layout/chevron2"/>
    <dgm:cxn modelId="{22B7344F-3EEA-44E9-B9A1-D9E8009C8CE6}" type="presParOf" srcId="{8885F495-45AC-44BD-9199-FBD9D727CD53}" destId="{35FCA6A2-51ED-411F-B1F3-46B4A30669A1}" srcOrd="6" destOrd="0" presId="urn:microsoft.com/office/officeart/2005/8/layout/chevron2"/>
    <dgm:cxn modelId="{A9E3ED3A-50E9-4874-B34E-236D578B8F41}" type="presParOf" srcId="{35FCA6A2-51ED-411F-B1F3-46B4A30669A1}" destId="{4331D803-A770-42F8-ADB4-3EAA945F6DF0}" srcOrd="0" destOrd="0" presId="urn:microsoft.com/office/officeart/2005/8/layout/chevron2"/>
    <dgm:cxn modelId="{C289FAEE-535B-4C72-8F3D-A39C37F3F8C4}" type="presParOf" srcId="{35FCA6A2-51ED-411F-B1F3-46B4A30669A1}" destId="{AC5BA9F1-D12E-41EC-9283-51A0227839C3}" srcOrd="1" destOrd="0" presId="urn:microsoft.com/office/officeart/2005/8/layout/chevron2"/>
    <dgm:cxn modelId="{507E0281-3A30-483D-8014-E3F9549CAD10}" type="presParOf" srcId="{8885F495-45AC-44BD-9199-FBD9D727CD53}" destId="{8988C600-90C6-462E-B4A0-A5CCA618C996}" srcOrd="7" destOrd="0" presId="urn:microsoft.com/office/officeart/2005/8/layout/chevron2"/>
    <dgm:cxn modelId="{F3BBA7C6-80E0-4E68-A6E8-3E7B7C46833E}" type="presParOf" srcId="{8885F495-45AC-44BD-9199-FBD9D727CD53}" destId="{970A059B-56AD-4D54-801C-D52741169E16}" srcOrd="8" destOrd="0" presId="urn:microsoft.com/office/officeart/2005/8/layout/chevron2"/>
    <dgm:cxn modelId="{F356D5EA-3674-4D5D-8A34-548CEEC3564E}" type="presParOf" srcId="{970A059B-56AD-4D54-801C-D52741169E16}" destId="{8BD2C28C-3A4F-4115-B0A8-E0F9043FF549}" srcOrd="0" destOrd="0" presId="urn:microsoft.com/office/officeart/2005/8/layout/chevron2"/>
    <dgm:cxn modelId="{B9F2FC01-6748-42FD-96AB-F1016CC7961E}" type="presParOf" srcId="{970A059B-56AD-4D54-801C-D52741169E16}" destId="{8BC78D91-4AFB-4AFB-94EF-9B8F85634FD3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0E125E1A-728C-4524-A05C-403DB128719B}" type="doc">
      <dgm:prSet loTypeId="urn:microsoft.com/office/officeart/2005/8/layout/chevron2" loCatId="process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it-IT"/>
        </a:p>
      </dgm:t>
    </dgm:pt>
    <dgm:pt modelId="{C65E04D8-6C47-49E1-B47A-FEF315753B88}">
      <dgm:prSet phldrT="[Testo]"/>
      <dgm:spPr/>
      <dgm:t>
        <a:bodyPr/>
        <a:lstStyle/>
        <a:p>
          <a:r>
            <a:rPr lang="it-IT" dirty="0" smtClean="0"/>
            <a:t>1</a:t>
          </a:r>
          <a:endParaRPr lang="it-IT" dirty="0"/>
        </a:p>
      </dgm:t>
    </dgm:pt>
    <dgm:pt modelId="{E2F27744-A3B3-4A10-85F5-F272C892139B}" type="parTrans" cxnId="{95DC9798-3DBF-423B-9321-5B23FC2AF955}">
      <dgm:prSet/>
      <dgm:spPr/>
      <dgm:t>
        <a:bodyPr/>
        <a:lstStyle/>
        <a:p>
          <a:endParaRPr lang="it-IT"/>
        </a:p>
      </dgm:t>
    </dgm:pt>
    <dgm:pt modelId="{FBCF6F26-78A1-4328-A765-471440523DE5}" type="sibTrans" cxnId="{95DC9798-3DBF-423B-9321-5B23FC2AF955}">
      <dgm:prSet/>
      <dgm:spPr/>
      <dgm:t>
        <a:bodyPr/>
        <a:lstStyle/>
        <a:p>
          <a:endParaRPr lang="it-IT"/>
        </a:p>
      </dgm:t>
    </dgm:pt>
    <dgm:pt modelId="{31A333EA-B9FD-4BA6-B6C3-55BA73FC5A58}">
      <dgm:prSet phldrT="[Testo]"/>
      <dgm:spPr/>
      <dgm:t>
        <a:bodyPr/>
        <a:lstStyle/>
        <a:p>
          <a:r>
            <a:rPr lang="it-IT" dirty="0" smtClean="0"/>
            <a:t>Si fornisce un valore di primo tentativo per </a:t>
          </a:r>
          <a:r>
            <a:rPr lang="it-IT" dirty="0" err="1" smtClean="0"/>
            <a:t>Tw</a:t>
          </a:r>
          <a:r>
            <a:rPr lang="it-IT" dirty="0" smtClean="0"/>
            <a:t> </a:t>
          </a:r>
          <a:endParaRPr lang="it-IT" dirty="0"/>
        </a:p>
      </dgm:t>
    </dgm:pt>
    <dgm:pt modelId="{3730FFC6-C084-42A3-ABA6-98D72699064B}" type="parTrans" cxnId="{5D4E2782-6598-4FEA-97F1-187D1047FE68}">
      <dgm:prSet/>
      <dgm:spPr/>
      <dgm:t>
        <a:bodyPr/>
        <a:lstStyle/>
        <a:p>
          <a:endParaRPr lang="it-IT"/>
        </a:p>
      </dgm:t>
    </dgm:pt>
    <dgm:pt modelId="{00EE4033-C749-4F6C-BFF1-02DAFA5FC38F}" type="sibTrans" cxnId="{5D4E2782-6598-4FEA-97F1-187D1047FE68}">
      <dgm:prSet/>
      <dgm:spPr/>
      <dgm:t>
        <a:bodyPr/>
        <a:lstStyle/>
        <a:p>
          <a:endParaRPr lang="it-IT"/>
        </a:p>
      </dgm:t>
    </dgm:pt>
    <dgm:pt modelId="{8B08A790-3F3C-481C-BA6D-8C2D7AB5B400}">
      <dgm:prSet phldrT="[Testo]"/>
      <dgm:spPr/>
      <dgm:t>
        <a:bodyPr/>
        <a:lstStyle/>
        <a:p>
          <a:r>
            <a:rPr lang="it-IT" dirty="0" smtClean="0"/>
            <a:t>2</a:t>
          </a:r>
          <a:endParaRPr lang="it-IT" dirty="0"/>
        </a:p>
      </dgm:t>
    </dgm:pt>
    <dgm:pt modelId="{BD68E76A-6AB7-4F4B-ACEE-E93985A3B6C1}" type="parTrans" cxnId="{DEC7DA7F-C04E-4A9B-A9FC-951DB33DE772}">
      <dgm:prSet/>
      <dgm:spPr/>
      <dgm:t>
        <a:bodyPr/>
        <a:lstStyle/>
        <a:p>
          <a:endParaRPr lang="it-IT"/>
        </a:p>
      </dgm:t>
    </dgm:pt>
    <dgm:pt modelId="{8EE34963-53CF-40F5-B94A-D0B25743D388}" type="sibTrans" cxnId="{DEC7DA7F-C04E-4A9B-A9FC-951DB33DE772}">
      <dgm:prSet/>
      <dgm:spPr/>
      <dgm:t>
        <a:bodyPr/>
        <a:lstStyle/>
        <a:p>
          <a:endParaRPr lang="it-IT"/>
        </a:p>
      </dgm:t>
    </dgm:pt>
    <dgm:pt modelId="{AD98A69C-BF77-4BA9-A26E-03DCC1C99F46}">
      <dgm:prSet phldrT="[Testo]"/>
      <dgm:spPr>
        <a:blipFill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r>
            <a:rPr lang="it-IT">
              <a:noFill/>
            </a:rPr>
            <a:t> </a:t>
          </a:r>
        </a:p>
      </dgm:t>
    </dgm:pt>
    <dgm:pt modelId="{5CB5A188-2552-4024-920D-A4FF079AF2E7}" type="parTrans" cxnId="{B33C1741-BE3E-4013-8C44-904AD73DD52C}">
      <dgm:prSet/>
      <dgm:spPr/>
      <dgm:t>
        <a:bodyPr/>
        <a:lstStyle/>
        <a:p>
          <a:endParaRPr lang="it-IT"/>
        </a:p>
      </dgm:t>
    </dgm:pt>
    <dgm:pt modelId="{B1CE73F6-A120-49B8-8C67-3EAA818E8704}" type="sibTrans" cxnId="{B33C1741-BE3E-4013-8C44-904AD73DD52C}">
      <dgm:prSet/>
      <dgm:spPr/>
      <dgm:t>
        <a:bodyPr/>
        <a:lstStyle/>
        <a:p>
          <a:endParaRPr lang="it-IT"/>
        </a:p>
      </dgm:t>
    </dgm:pt>
    <dgm:pt modelId="{353EF7F9-98C0-41F4-84AA-5695AF876F75}">
      <dgm:prSet phldrT="[Testo]"/>
      <dgm:spPr/>
      <dgm:t>
        <a:bodyPr/>
        <a:lstStyle/>
        <a:p>
          <a:r>
            <a:rPr lang="it-IT" dirty="0" smtClean="0"/>
            <a:t>3</a:t>
          </a:r>
        </a:p>
      </dgm:t>
    </dgm:pt>
    <dgm:pt modelId="{1D30EA0F-2C60-4AEE-8E4B-2FFE1EC11359}" type="parTrans" cxnId="{7340AAF0-9E21-41EE-818B-805D662C46F2}">
      <dgm:prSet/>
      <dgm:spPr/>
      <dgm:t>
        <a:bodyPr/>
        <a:lstStyle/>
        <a:p>
          <a:endParaRPr lang="it-IT"/>
        </a:p>
      </dgm:t>
    </dgm:pt>
    <dgm:pt modelId="{E3FF0949-2C86-4A32-9127-BC52B269231D}" type="sibTrans" cxnId="{7340AAF0-9E21-41EE-818B-805D662C46F2}">
      <dgm:prSet/>
      <dgm:spPr/>
      <dgm:t>
        <a:bodyPr/>
        <a:lstStyle/>
        <a:p>
          <a:endParaRPr lang="it-IT"/>
        </a:p>
      </dgm:t>
    </dgm:pt>
    <dgm:pt modelId="{605771EF-62DD-4DD6-B3EC-79BE2225D4C7}">
      <dgm:prSet phldrT="[Testo]"/>
      <dgm:spPr/>
      <dgm:t>
        <a:bodyPr/>
        <a:lstStyle/>
        <a:p>
          <a:r>
            <a:rPr lang="it-IT" dirty="0" smtClean="0"/>
            <a:t>In generale, bastano poche iterazioni per risolvere, stante la debole dipendenza delle proprietà dalla temperatura.</a:t>
          </a:r>
          <a:endParaRPr lang="it-IT" dirty="0"/>
        </a:p>
      </dgm:t>
    </dgm:pt>
    <dgm:pt modelId="{42B97587-B3E7-4FAF-BF99-BC61690F77FF}" type="parTrans" cxnId="{3A15C1B6-A816-4E0D-B509-80E0FF8FD839}">
      <dgm:prSet/>
      <dgm:spPr/>
      <dgm:t>
        <a:bodyPr/>
        <a:lstStyle/>
        <a:p>
          <a:endParaRPr lang="it-IT"/>
        </a:p>
      </dgm:t>
    </dgm:pt>
    <dgm:pt modelId="{6165DDC0-6BBA-4280-982E-9D5A69B8695F}" type="sibTrans" cxnId="{3A15C1B6-A816-4E0D-B509-80E0FF8FD839}">
      <dgm:prSet/>
      <dgm:spPr/>
      <dgm:t>
        <a:bodyPr/>
        <a:lstStyle/>
        <a:p>
          <a:endParaRPr lang="it-IT"/>
        </a:p>
      </dgm:t>
    </dgm:pt>
    <dgm:pt modelId="{0027AC1C-6B11-4A50-8CE5-7584307DC35A}">
      <dgm:prSet phldrT="[Testo]"/>
      <dgm:spPr/>
      <dgm:t>
        <a:bodyPr/>
        <a:lstStyle/>
        <a:p>
          <a:r>
            <a:rPr lang="it-IT" dirty="0" smtClean="0"/>
            <a:t>5</a:t>
          </a:r>
        </a:p>
      </dgm:t>
    </dgm:pt>
    <dgm:pt modelId="{5F912864-65D6-45F6-81E3-7880B2A71EA3}" type="parTrans" cxnId="{47452CCB-7A5F-4E7F-8049-1DE64ED75318}">
      <dgm:prSet/>
      <dgm:spPr/>
      <dgm:t>
        <a:bodyPr/>
        <a:lstStyle/>
        <a:p>
          <a:endParaRPr lang="it-IT"/>
        </a:p>
      </dgm:t>
    </dgm:pt>
    <dgm:pt modelId="{449E83A2-AC57-46D4-AAAC-181AF521F12A}" type="sibTrans" cxnId="{47452CCB-7A5F-4E7F-8049-1DE64ED75318}">
      <dgm:prSet/>
      <dgm:spPr/>
      <dgm:t>
        <a:bodyPr/>
        <a:lstStyle/>
        <a:p>
          <a:endParaRPr lang="it-IT"/>
        </a:p>
      </dgm:t>
    </dgm:pt>
    <dgm:pt modelId="{3EF4A841-FD42-4114-B087-0531EC1E57B5}">
      <dgm:prSet phldrT="[Testo]"/>
      <dgm:spPr/>
      <dgm:t>
        <a:bodyPr/>
        <a:lstStyle/>
        <a:p>
          <a:r>
            <a:rPr lang="it-IT" dirty="0" smtClean="0"/>
            <a:t>4</a:t>
          </a:r>
        </a:p>
      </dgm:t>
    </dgm:pt>
    <dgm:pt modelId="{B195CC5B-7D54-46D9-8C66-2D83C510C913}" type="parTrans" cxnId="{EDD3485B-09BE-4551-B2F4-0EABD1F2BF45}">
      <dgm:prSet/>
      <dgm:spPr/>
      <dgm:t>
        <a:bodyPr/>
        <a:lstStyle/>
        <a:p>
          <a:endParaRPr lang="it-IT"/>
        </a:p>
      </dgm:t>
    </dgm:pt>
    <dgm:pt modelId="{84DE7B46-2F0A-4A40-97C8-54188D55843E}" type="sibTrans" cxnId="{EDD3485B-09BE-4551-B2F4-0EABD1F2BF45}">
      <dgm:prSet/>
      <dgm:spPr/>
      <dgm:t>
        <a:bodyPr/>
        <a:lstStyle/>
        <a:p>
          <a:endParaRPr lang="it-IT"/>
        </a:p>
      </dgm:t>
    </dgm:pt>
    <dgm:pt modelId="{0F597043-1ED1-4F43-A9C5-AB6F0C7C7764}">
      <dgm:prSet/>
      <dgm:spPr>
        <a:blipFill>
          <a:blip xmlns:r="http://schemas.openxmlformats.org/officeDocument/2006/relationships" r:embed="rId2"/>
          <a:stretch>
            <a:fillRect r="-166"/>
          </a:stretch>
        </a:blipFill>
      </dgm:spPr>
      <dgm:t>
        <a:bodyPr/>
        <a:lstStyle/>
        <a:p>
          <a:r>
            <a:rPr lang="it-IT">
              <a:noFill/>
            </a:rPr>
            <a:t> </a:t>
          </a:r>
        </a:p>
      </dgm:t>
    </dgm:pt>
    <dgm:pt modelId="{60219750-D3CA-4DE6-B3E1-84AC39C6A494}" type="parTrans" cxnId="{D00665C2-2E3A-4566-979E-A7F517C9C426}">
      <dgm:prSet/>
      <dgm:spPr/>
      <dgm:t>
        <a:bodyPr/>
        <a:lstStyle/>
        <a:p>
          <a:endParaRPr lang="it-IT"/>
        </a:p>
      </dgm:t>
    </dgm:pt>
    <dgm:pt modelId="{8868AEC6-EDCD-4A8D-BD1A-8E3A831ED921}" type="sibTrans" cxnId="{D00665C2-2E3A-4566-979E-A7F517C9C426}">
      <dgm:prSet/>
      <dgm:spPr/>
      <dgm:t>
        <a:bodyPr/>
        <a:lstStyle/>
        <a:p>
          <a:endParaRPr lang="it-IT"/>
        </a:p>
      </dgm:t>
    </dgm:pt>
    <dgm:pt modelId="{9C397B7D-B755-4F23-A671-4E3D8AF7D837}">
      <dgm:prSet/>
      <dgm:spPr>
        <a:blipFill>
          <a:blip xmlns:r="http://schemas.openxmlformats.org/officeDocument/2006/relationships" r:embed="rId3"/>
          <a:stretch>
            <a:fillRect r="-416"/>
          </a:stretch>
        </a:blipFill>
      </dgm:spPr>
      <dgm:t>
        <a:bodyPr/>
        <a:lstStyle/>
        <a:p>
          <a:r>
            <a:rPr lang="it-IT">
              <a:noFill/>
            </a:rPr>
            <a:t> </a:t>
          </a:r>
        </a:p>
      </dgm:t>
    </dgm:pt>
    <dgm:pt modelId="{E65EA613-82D4-491A-98EE-AD655F25B20A}" type="parTrans" cxnId="{2F41D602-A8A8-4E86-A591-2E61CDDF8E62}">
      <dgm:prSet/>
      <dgm:spPr/>
      <dgm:t>
        <a:bodyPr/>
        <a:lstStyle/>
        <a:p>
          <a:endParaRPr lang="it-IT"/>
        </a:p>
      </dgm:t>
    </dgm:pt>
    <dgm:pt modelId="{4950E5CB-DFF2-4465-96D7-3B6BEF434FD8}" type="sibTrans" cxnId="{2F41D602-A8A8-4E86-A591-2E61CDDF8E62}">
      <dgm:prSet/>
      <dgm:spPr/>
      <dgm:t>
        <a:bodyPr/>
        <a:lstStyle/>
        <a:p>
          <a:endParaRPr lang="it-IT"/>
        </a:p>
      </dgm:t>
    </dgm:pt>
    <dgm:pt modelId="{8885F495-45AC-44BD-9199-FBD9D727CD53}" type="pres">
      <dgm:prSet presAssocID="{0E125E1A-728C-4524-A05C-403DB128719B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it-IT"/>
        </a:p>
      </dgm:t>
    </dgm:pt>
    <dgm:pt modelId="{4F7F04A8-B900-4698-8885-C0C17B4E6E2F}" type="pres">
      <dgm:prSet presAssocID="{C65E04D8-6C47-49E1-B47A-FEF315753B88}" presName="composite" presStyleCnt="0"/>
      <dgm:spPr/>
    </dgm:pt>
    <dgm:pt modelId="{96510F36-563F-4CF9-A6CB-1B3293D0A2B8}" type="pres">
      <dgm:prSet presAssocID="{C65E04D8-6C47-49E1-B47A-FEF315753B88}" presName="parentText" presStyleLbl="alignNode1" presStyleIdx="0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125AF755-832E-4F49-8374-951733795C44}" type="pres">
      <dgm:prSet presAssocID="{C65E04D8-6C47-49E1-B47A-FEF315753B88}" presName="descendantText" presStyleLbl="alignAcc1" presStyleIdx="0" presStyleCnt="5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6F6EF064-2D54-473B-89B5-C1AEA41270C7}" type="pres">
      <dgm:prSet presAssocID="{FBCF6F26-78A1-4328-A765-471440523DE5}" presName="sp" presStyleCnt="0"/>
      <dgm:spPr/>
    </dgm:pt>
    <dgm:pt modelId="{D1C6454C-0D25-4B14-8CF2-06636245EB2D}" type="pres">
      <dgm:prSet presAssocID="{8B08A790-3F3C-481C-BA6D-8C2D7AB5B400}" presName="composite" presStyleCnt="0"/>
      <dgm:spPr/>
    </dgm:pt>
    <dgm:pt modelId="{8DBC5F27-1646-46D0-9FD9-96572FC9E5A1}" type="pres">
      <dgm:prSet presAssocID="{8B08A790-3F3C-481C-BA6D-8C2D7AB5B400}" presName="parentText" presStyleLbl="alignNode1" presStyleIdx="1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AB035DA0-017C-4E5E-8454-934530830B75}" type="pres">
      <dgm:prSet presAssocID="{8B08A790-3F3C-481C-BA6D-8C2D7AB5B400}" presName="descendantText" presStyleLbl="alignAcc1" presStyleIdx="1" presStyleCnt="5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EECBA5C5-DFBE-420F-B100-F6230BD0F3C2}" type="pres">
      <dgm:prSet presAssocID="{8EE34963-53CF-40F5-B94A-D0B25743D388}" presName="sp" presStyleCnt="0"/>
      <dgm:spPr/>
    </dgm:pt>
    <dgm:pt modelId="{FBB621E7-629B-43B5-B6B0-50F7E5C311CE}" type="pres">
      <dgm:prSet presAssocID="{353EF7F9-98C0-41F4-84AA-5695AF876F75}" presName="composite" presStyleCnt="0"/>
      <dgm:spPr/>
    </dgm:pt>
    <dgm:pt modelId="{57700F7D-9C8E-42CC-AC89-773520878DC2}" type="pres">
      <dgm:prSet presAssocID="{353EF7F9-98C0-41F4-84AA-5695AF876F75}" presName="parentText" presStyleLbl="alignNode1" presStyleIdx="2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7FB1D53E-ACE7-4970-BE9C-01A0BD47B1DF}" type="pres">
      <dgm:prSet presAssocID="{353EF7F9-98C0-41F4-84AA-5695AF876F75}" presName="descendantText" presStyleLbl="alignAcc1" presStyleIdx="2" presStyleCnt="5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09CB0D74-1CF3-45EF-A441-71580AE237C4}" type="pres">
      <dgm:prSet presAssocID="{E3FF0949-2C86-4A32-9127-BC52B269231D}" presName="sp" presStyleCnt="0"/>
      <dgm:spPr/>
    </dgm:pt>
    <dgm:pt modelId="{35FCA6A2-51ED-411F-B1F3-46B4A30669A1}" type="pres">
      <dgm:prSet presAssocID="{3EF4A841-FD42-4114-B087-0531EC1E57B5}" presName="composite" presStyleCnt="0"/>
      <dgm:spPr/>
    </dgm:pt>
    <dgm:pt modelId="{4331D803-A770-42F8-ADB4-3EAA945F6DF0}" type="pres">
      <dgm:prSet presAssocID="{3EF4A841-FD42-4114-B087-0531EC1E57B5}" presName="parentText" presStyleLbl="alignNode1" presStyleIdx="3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AC5BA9F1-D12E-41EC-9283-51A0227839C3}" type="pres">
      <dgm:prSet presAssocID="{3EF4A841-FD42-4114-B087-0531EC1E57B5}" presName="descendantText" presStyleLbl="alignAcc1" presStyleIdx="3" presStyleCnt="5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8988C600-90C6-462E-B4A0-A5CCA618C996}" type="pres">
      <dgm:prSet presAssocID="{84DE7B46-2F0A-4A40-97C8-54188D55843E}" presName="sp" presStyleCnt="0"/>
      <dgm:spPr/>
    </dgm:pt>
    <dgm:pt modelId="{970A059B-56AD-4D54-801C-D52741169E16}" type="pres">
      <dgm:prSet presAssocID="{0027AC1C-6B11-4A50-8CE5-7584307DC35A}" presName="composite" presStyleCnt="0"/>
      <dgm:spPr/>
    </dgm:pt>
    <dgm:pt modelId="{8BD2C28C-3A4F-4115-B0A8-E0F9043FF549}" type="pres">
      <dgm:prSet presAssocID="{0027AC1C-6B11-4A50-8CE5-7584307DC35A}" presName="parentText" presStyleLbl="alignNode1" presStyleIdx="4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8BC78D91-4AFB-4AFB-94EF-9B8F85634FD3}" type="pres">
      <dgm:prSet presAssocID="{0027AC1C-6B11-4A50-8CE5-7584307DC35A}" presName="descendantText" presStyleLbl="alignAcc1" presStyleIdx="4" presStyleCnt="5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</dgm:ptLst>
  <dgm:cxnLst>
    <dgm:cxn modelId="{DEC7DA7F-C04E-4A9B-A9FC-951DB33DE772}" srcId="{0E125E1A-728C-4524-A05C-403DB128719B}" destId="{8B08A790-3F3C-481C-BA6D-8C2D7AB5B400}" srcOrd="1" destOrd="0" parTransId="{BD68E76A-6AB7-4F4B-ACEE-E93985A3B6C1}" sibTransId="{8EE34963-53CF-40F5-B94A-D0B25743D388}"/>
    <dgm:cxn modelId="{395C2A5C-2426-417E-9B97-FC5418798835}" type="presOf" srcId="{3EF4A841-FD42-4114-B087-0531EC1E57B5}" destId="{4331D803-A770-42F8-ADB4-3EAA945F6DF0}" srcOrd="0" destOrd="0" presId="urn:microsoft.com/office/officeart/2005/8/layout/chevron2"/>
    <dgm:cxn modelId="{5D4E2782-6598-4FEA-97F1-187D1047FE68}" srcId="{C65E04D8-6C47-49E1-B47A-FEF315753B88}" destId="{31A333EA-B9FD-4BA6-B6C3-55BA73FC5A58}" srcOrd="0" destOrd="0" parTransId="{3730FFC6-C084-42A3-ABA6-98D72699064B}" sibTransId="{00EE4033-C749-4F6C-BFF1-02DAFA5FC38F}"/>
    <dgm:cxn modelId="{7340AAF0-9E21-41EE-818B-805D662C46F2}" srcId="{0E125E1A-728C-4524-A05C-403DB128719B}" destId="{353EF7F9-98C0-41F4-84AA-5695AF876F75}" srcOrd="2" destOrd="0" parTransId="{1D30EA0F-2C60-4AEE-8E4B-2FFE1EC11359}" sibTransId="{E3FF0949-2C86-4A32-9127-BC52B269231D}"/>
    <dgm:cxn modelId="{7728FE6B-7D1A-4405-AD31-A9BD4E762878}" type="presOf" srcId="{C65E04D8-6C47-49E1-B47A-FEF315753B88}" destId="{96510F36-563F-4CF9-A6CB-1B3293D0A2B8}" srcOrd="0" destOrd="0" presId="urn:microsoft.com/office/officeart/2005/8/layout/chevron2"/>
    <dgm:cxn modelId="{95DC9798-3DBF-423B-9321-5B23FC2AF955}" srcId="{0E125E1A-728C-4524-A05C-403DB128719B}" destId="{C65E04D8-6C47-49E1-B47A-FEF315753B88}" srcOrd="0" destOrd="0" parTransId="{E2F27744-A3B3-4A10-85F5-F272C892139B}" sibTransId="{FBCF6F26-78A1-4328-A765-471440523DE5}"/>
    <dgm:cxn modelId="{EDD3485B-09BE-4551-B2F4-0EABD1F2BF45}" srcId="{0E125E1A-728C-4524-A05C-403DB128719B}" destId="{3EF4A841-FD42-4114-B087-0531EC1E57B5}" srcOrd="3" destOrd="0" parTransId="{B195CC5B-7D54-46D9-8C66-2D83C510C913}" sibTransId="{84DE7B46-2F0A-4A40-97C8-54188D55843E}"/>
    <dgm:cxn modelId="{6F1D0A4A-23A1-4AB4-AD4A-DFAA08DEDF0E}" type="presOf" srcId="{353EF7F9-98C0-41F4-84AA-5695AF876F75}" destId="{57700F7D-9C8E-42CC-AC89-773520878DC2}" srcOrd="0" destOrd="0" presId="urn:microsoft.com/office/officeart/2005/8/layout/chevron2"/>
    <dgm:cxn modelId="{5CC0C850-7D7C-4818-9F3B-100864893F7A}" type="presOf" srcId="{0E125E1A-728C-4524-A05C-403DB128719B}" destId="{8885F495-45AC-44BD-9199-FBD9D727CD53}" srcOrd="0" destOrd="0" presId="urn:microsoft.com/office/officeart/2005/8/layout/chevron2"/>
    <dgm:cxn modelId="{2F41D602-A8A8-4E86-A591-2E61CDDF8E62}" srcId="{3EF4A841-FD42-4114-B087-0531EC1E57B5}" destId="{9C397B7D-B755-4F23-A671-4E3D8AF7D837}" srcOrd="0" destOrd="0" parTransId="{E65EA613-82D4-491A-98EE-AD655F25B20A}" sibTransId="{4950E5CB-DFF2-4465-96D7-3B6BEF434FD8}"/>
    <dgm:cxn modelId="{1DF22D3C-0A3B-416E-AAE7-DC0046C57E9C}" type="presOf" srcId="{8B08A790-3F3C-481C-BA6D-8C2D7AB5B400}" destId="{8DBC5F27-1646-46D0-9FD9-96572FC9E5A1}" srcOrd="0" destOrd="0" presId="urn:microsoft.com/office/officeart/2005/8/layout/chevron2"/>
    <dgm:cxn modelId="{3A15C1B6-A816-4E0D-B509-80E0FF8FD839}" srcId="{0027AC1C-6B11-4A50-8CE5-7584307DC35A}" destId="{605771EF-62DD-4DD6-B3EC-79BE2225D4C7}" srcOrd="0" destOrd="0" parTransId="{42B97587-B3E7-4FAF-BF99-BC61690F77FF}" sibTransId="{6165DDC0-6BBA-4280-982E-9D5A69B8695F}"/>
    <dgm:cxn modelId="{1C5F77BB-671C-48E8-9687-E47C16900E43}" type="presOf" srcId="{31A333EA-B9FD-4BA6-B6C3-55BA73FC5A58}" destId="{125AF755-832E-4F49-8374-951733795C44}" srcOrd="0" destOrd="0" presId="urn:microsoft.com/office/officeart/2005/8/layout/chevron2"/>
    <dgm:cxn modelId="{5BD8B44E-6192-4A42-86E1-FDDA78228FB2}" type="presOf" srcId="{0027AC1C-6B11-4A50-8CE5-7584307DC35A}" destId="{8BD2C28C-3A4F-4115-B0A8-E0F9043FF549}" srcOrd="0" destOrd="0" presId="urn:microsoft.com/office/officeart/2005/8/layout/chevron2"/>
    <dgm:cxn modelId="{1FF19F3C-220D-4296-918D-76A8EB9E93C2}" type="presOf" srcId="{AD98A69C-BF77-4BA9-A26E-03DCC1C99F46}" destId="{AB035DA0-017C-4E5E-8454-934530830B75}" srcOrd="0" destOrd="0" presId="urn:microsoft.com/office/officeart/2005/8/layout/chevron2"/>
    <dgm:cxn modelId="{D00665C2-2E3A-4566-979E-A7F517C9C426}" srcId="{353EF7F9-98C0-41F4-84AA-5695AF876F75}" destId="{0F597043-1ED1-4F43-A9C5-AB6F0C7C7764}" srcOrd="0" destOrd="0" parTransId="{60219750-D3CA-4DE6-B3E1-84AC39C6A494}" sibTransId="{8868AEC6-EDCD-4A8D-BD1A-8E3A831ED921}"/>
    <dgm:cxn modelId="{B33C1741-BE3E-4013-8C44-904AD73DD52C}" srcId="{8B08A790-3F3C-481C-BA6D-8C2D7AB5B400}" destId="{AD98A69C-BF77-4BA9-A26E-03DCC1C99F46}" srcOrd="0" destOrd="0" parTransId="{5CB5A188-2552-4024-920D-A4FF079AF2E7}" sibTransId="{B1CE73F6-A120-49B8-8C67-3EAA818E8704}"/>
    <dgm:cxn modelId="{5062989D-7B07-45FD-96BB-19AF9EFCCD2E}" type="presOf" srcId="{0F597043-1ED1-4F43-A9C5-AB6F0C7C7764}" destId="{7FB1D53E-ACE7-4970-BE9C-01A0BD47B1DF}" srcOrd="0" destOrd="0" presId="urn:microsoft.com/office/officeart/2005/8/layout/chevron2"/>
    <dgm:cxn modelId="{0FC0FE18-B647-4FC3-9577-B84476892495}" type="presOf" srcId="{605771EF-62DD-4DD6-B3EC-79BE2225D4C7}" destId="{8BC78D91-4AFB-4AFB-94EF-9B8F85634FD3}" srcOrd="0" destOrd="0" presId="urn:microsoft.com/office/officeart/2005/8/layout/chevron2"/>
    <dgm:cxn modelId="{47452CCB-7A5F-4E7F-8049-1DE64ED75318}" srcId="{0E125E1A-728C-4524-A05C-403DB128719B}" destId="{0027AC1C-6B11-4A50-8CE5-7584307DC35A}" srcOrd="4" destOrd="0" parTransId="{5F912864-65D6-45F6-81E3-7880B2A71EA3}" sibTransId="{449E83A2-AC57-46D4-AAAC-181AF521F12A}"/>
    <dgm:cxn modelId="{4B2F7278-6A87-4C79-9351-72897A44A9D1}" type="presOf" srcId="{9C397B7D-B755-4F23-A671-4E3D8AF7D837}" destId="{AC5BA9F1-D12E-41EC-9283-51A0227839C3}" srcOrd="0" destOrd="0" presId="urn:microsoft.com/office/officeart/2005/8/layout/chevron2"/>
    <dgm:cxn modelId="{45A97AC6-5649-484B-A2E7-C3500F4EB35C}" type="presParOf" srcId="{8885F495-45AC-44BD-9199-FBD9D727CD53}" destId="{4F7F04A8-B900-4698-8885-C0C17B4E6E2F}" srcOrd="0" destOrd="0" presId="urn:microsoft.com/office/officeart/2005/8/layout/chevron2"/>
    <dgm:cxn modelId="{4F37E432-9DFE-41A6-8EDB-81DE3CE4D179}" type="presParOf" srcId="{4F7F04A8-B900-4698-8885-C0C17B4E6E2F}" destId="{96510F36-563F-4CF9-A6CB-1B3293D0A2B8}" srcOrd="0" destOrd="0" presId="urn:microsoft.com/office/officeart/2005/8/layout/chevron2"/>
    <dgm:cxn modelId="{CC80F9DB-FECF-43B2-ADDC-429A288ADC95}" type="presParOf" srcId="{4F7F04A8-B900-4698-8885-C0C17B4E6E2F}" destId="{125AF755-832E-4F49-8374-951733795C44}" srcOrd="1" destOrd="0" presId="urn:microsoft.com/office/officeart/2005/8/layout/chevron2"/>
    <dgm:cxn modelId="{D779751F-A3E0-46AA-A94F-DD08D456BA6B}" type="presParOf" srcId="{8885F495-45AC-44BD-9199-FBD9D727CD53}" destId="{6F6EF064-2D54-473B-89B5-C1AEA41270C7}" srcOrd="1" destOrd="0" presId="urn:microsoft.com/office/officeart/2005/8/layout/chevron2"/>
    <dgm:cxn modelId="{95B95770-E2A1-4653-8669-CC7E9DDC5836}" type="presParOf" srcId="{8885F495-45AC-44BD-9199-FBD9D727CD53}" destId="{D1C6454C-0D25-4B14-8CF2-06636245EB2D}" srcOrd="2" destOrd="0" presId="urn:microsoft.com/office/officeart/2005/8/layout/chevron2"/>
    <dgm:cxn modelId="{6D0CC5A5-98DD-4A0D-888B-C16491E43C9F}" type="presParOf" srcId="{D1C6454C-0D25-4B14-8CF2-06636245EB2D}" destId="{8DBC5F27-1646-46D0-9FD9-96572FC9E5A1}" srcOrd="0" destOrd="0" presId="urn:microsoft.com/office/officeart/2005/8/layout/chevron2"/>
    <dgm:cxn modelId="{24D4C291-EE2F-4B6C-A555-0245A4B56810}" type="presParOf" srcId="{D1C6454C-0D25-4B14-8CF2-06636245EB2D}" destId="{AB035DA0-017C-4E5E-8454-934530830B75}" srcOrd="1" destOrd="0" presId="urn:microsoft.com/office/officeart/2005/8/layout/chevron2"/>
    <dgm:cxn modelId="{6A243617-6C48-4265-8C9C-6DD89611E86B}" type="presParOf" srcId="{8885F495-45AC-44BD-9199-FBD9D727CD53}" destId="{EECBA5C5-DFBE-420F-B100-F6230BD0F3C2}" srcOrd="3" destOrd="0" presId="urn:microsoft.com/office/officeart/2005/8/layout/chevron2"/>
    <dgm:cxn modelId="{2E1172F3-4707-4159-8114-1C38DF3C6496}" type="presParOf" srcId="{8885F495-45AC-44BD-9199-FBD9D727CD53}" destId="{FBB621E7-629B-43B5-B6B0-50F7E5C311CE}" srcOrd="4" destOrd="0" presId="urn:microsoft.com/office/officeart/2005/8/layout/chevron2"/>
    <dgm:cxn modelId="{017A46A0-3B64-47E0-B339-4683FB8F0F2B}" type="presParOf" srcId="{FBB621E7-629B-43B5-B6B0-50F7E5C311CE}" destId="{57700F7D-9C8E-42CC-AC89-773520878DC2}" srcOrd="0" destOrd="0" presId="urn:microsoft.com/office/officeart/2005/8/layout/chevron2"/>
    <dgm:cxn modelId="{3F379B47-759A-4A0C-9A26-41EF0B12D3E1}" type="presParOf" srcId="{FBB621E7-629B-43B5-B6B0-50F7E5C311CE}" destId="{7FB1D53E-ACE7-4970-BE9C-01A0BD47B1DF}" srcOrd="1" destOrd="0" presId="urn:microsoft.com/office/officeart/2005/8/layout/chevron2"/>
    <dgm:cxn modelId="{B836DC6E-9C93-49A5-93A3-31BB96292F35}" type="presParOf" srcId="{8885F495-45AC-44BD-9199-FBD9D727CD53}" destId="{09CB0D74-1CF3-45EF-A441-71580AE237C4}" srcOrd="5" destOrd="0" presId="urn:microsoft.com/office/officeart/2005/8/layout/chevron2"/>
    <dgm:cxn modelId="{22B7344F-3EEA-44E9-B9A1-D9E8009C8CE6}" type="presParOf" srcId="{8885F495-45AC-44BD-9199-FBD9D727CD53}" destId="{35FCA6A2-51ED-411F-B1F3-46B4A30669A1}" srcOrd="6" destOrd="0" presId="urn:microsoft.com/office/officeart/2005/8/layout/chevron2"/>
    <dgm:cxn modelId="{A9E3ED3A-50E9-4874-B34E-236D578B8F41}" type="presParOf" srcId="{35FCA6A2-51ED-411F-B1F3-46B4A30669A1}" destId="{4331D803-A770-42F8-ADB4-3EAA945F6DF0}" srcOrd="0" destOrd="0" presId="urn:microsoft.com/office/officeart/2005/8/layout/chevron2"/>
    <dgm:cxn modelId="{C289FAEE-535B-4C72-8F3D-A39C37F3F8C4}" type="presParOf" srcId="{35FCA6A2-51ED-411F-B1F3-46B4A30669A1}" destId="{AC5BA9F1-D12E-41EC-9283-51A0227839C3}" srcOrd="1" destOrd="0" presId="urn:microsoft.com/office/officeart/2005/8/layout/chevron2"/>
    <dgm:cxn modelId="{507E0281-3A30-483D-8014-E3F9549CAD10}" type="presParOf" srcId="{8885F495-45AC-44BD-9199-FBD9D727CD53}" destId="{8988C600-90C6-462E-B4A0-A5CCA618C996}" srcOrd="7" destOrd="0" presId="urn:microsoft.com/office/officeart/2005/8/layout/chevron2"/>
    <dgm:cxn modelId="{F3BBA7C6-80E0-4E68-A6E8-3E7B7C46833E}" type="presParOf" srcId="{8885F495-45AC-44BD-9199-FBD9D727CD53}" destId="{970A059B-56AD-4D54-801C-D52741169E16}" srcOrd="8" destOrd="0" presId="urn:microsoft.com/office/officeart/2005/8/layout/chevron2"/>
    <dgm:cxn modelId="{F356D5EA-3674-4D5D-8A34-548CEEC3564E}" type="presParOf" srcId="{970A059B-56AD-4D54-801C-D52741169E16}" destId="{8BD2C28C-3A4F-4115-B0A8-E0F9043FF549}" srcOrd="0" destOrd="0" presId="urn:microsoft.com/office/officeart/2005/8/layout/chevron2"/>
    <dgm:cxn modelId="{B9F2FC01-6748-42FD-96AB-F1016CC7961E}" type="presParOf" srcId="{970A059B-56AD-4D54-801C-D52741169E16}" destId="{8BC78D91-4AFB-4AFB-94EF-9B8F85634FD3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43172BE-C647-45EB-9A48-682BB845AA87}">
      <dsp:nvSpPr>
        <dsp:cNvPr id="0" name=""/>
        <dsp:cNvSpPr/>
      </dsp:nvSpPr>
      <dsp:spPr>
        <a:xfrm rot="5400000">
          <a:off x="-176410" y="178091"/>
          <a:ext cx="1176072" cy="823251"/>
        </a:xfrm>
        <a:prstGeom prst="chevron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2400" kern="1200" dirty="0"/>
            <a:t>1</a:t>
          </a:r>
        </a:p>
      </dsp:txBody>
      <dsp:txXfrm rot="-5400000">
        <a:off x="1" y="413307"/>
        <a:ext cx="823251" cy="352821"/>
      </dsp:txXfrm>
    </dsp:sp>
    <dsp:sp modelId="{4140CBE8-4E95-44F3-8C2F-4D5E0FF087D3}">
      <dsp:nvSpPr>
        <dsp:cNvPr id="0" name=""/>
        <dsp:cNvSpPr/>
      </dsp:nvSpPr>
      <dsp:spPr>
        <a:xfrm rot="5400000">
          <a:off x="4093401" y="-3268470"/>
          <a:ext cx="764447" cy="7304748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0688" tIns="15240" rIns="15240" bIns="15240" numCol="1" spcCol="1270" anchor="ctr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it-IT" sz="2400" kern="1200" dirty="0"/>
            <a:t>Selezionare un’opportuna formula per il calcolo di Nu</a:t>
          </a:r>
        </a:p>
      </dsp:txBody>
      <dsp:txXfrm rot="-5400000">
        <a:off x="823251" y="38997"/>
        <a:ext cx="7267431" cy="689813"/>
      </dsp:txXfrm>
    </dsp:sp>
    <dsp:sp modelId="{F51158E0-9B25-446D-A320-AED09236C2AF}">
      <dsp:nvSpPr>
        <dsp:cNvPr id="0" name=""/>
        <dsp:cNvSpPr/>
      </dsp:nvSpPr>
      <dsp:spPr>
        <a:xfrm rot="5400000">
          <a:off x="-176410" y="1237899"/>
          <a:ext cx="1176072" cy="823251"/>
        </a:xfrm>
        <a:prstGeom prst="chevron">
          <a:avLst/>
        </a:prstGeom>
        <a:solidFill>
          <a:schemeClr val="accent3">
            <a:hueOff val="1514783"/>
            <a:satOff val="9135"/>
            <a:lumOff val="-5539"/>
            <a:alphaOff val="0"/>
          </a:schemeClr>
        </a:solidFill>
        <a:ln w="25400" cap="flat" cmpd="sng" algn="ctr">
          <a:solidFill>
            <a:schemeClr val="accent3">
              <a:hueOff val="1514783"/>
              <a:satOff val="9135"/>
              <a:lumOff val="-5539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2400" kern="1200" dirty="0"/>
            <a:t>2</a:t>
          </a:r>
        </a:p>
      </dsp:txBody>
      <dsp:txXfrm rot="-5400000">
        <a:off x="1" y="1473115"/>
        <a:ext cx="823251" cy="352821"/>
      </dsp:txXfrm>
    </dsp:sp>
    <dsp:sp modelId="{E839CC55-5D62-48AB-ACE4-EEADD428F5F4}">
      <dsp:nvSpPr>
        <dsp:cNvPr id="0" name=""/>
        <dsp:cNvSpPr/>
      </dsp:nvSpPr>
      <dsp:spPr>
        <a:xfrm rot="5400000">
          <a:off x="4093401" y="-2208662"/>
          <a:ext cx="764447" cy="7304748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1514783"/>
              <a:satOff val="9135"/>
              <a:lumOff val="-5539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0688" tIns="15240" rIns="15240" bIns="15240" numCol="1" spcCol="1270" anchor="ctr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it-IT" sz="2400" kern="1200" dirty="0"/>
            <a:t>Tabella proprietà dell’aria</a:t>
          </a:r>
        </a:p>
      </dsp:txBody>
      <dsp:txXfrm rot="-5400000">
        <a:off x="823251" y="1098805"/>
        <a:ext cx="7267431" cy="689813"/>
      </dsp:txXfrm>
    </dsp:sp>
    <dsp:sp modelId="{2CF77335-DB81-4600-ADEB-5AD87089D965}">
      <dsp:nvSpPr>
        <dsp:cNvPr id="0" name=""/>
        <dsp:cNvSpPr/>
      </dsp:nvSpPr>
      <dsp:spPr>
        <a:xfrm rot="5400000">
          <a:off x="-176410" y="2297707"/>
          <a:ext cx="1176072" cy="823251"/>
        </a:xfrm>
        <a:prstGeom prst="chevron">
          <a:avLst/>
        </a:prstGeom>
        <a:solidFill>
          <a:schemeClr val="accent3">
            <a:hueOff val="3029567"/>
            <a:satOff val="18270"/>
            <a:lumOff val="-11077"/>
            <a:alphaOff val="0"/>
          </a:schemeClr>
        </a:solidFill>
        <a:ln w="25400" cap="flat" cmpd="sng" algn="ctr">
          <a:solidFill>
            <a:schemeClr val="accent3">
              <a:hueOff val="3029567"/>
              <a:satOff val="18270"/>
              <a:lumOff val="-11077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2400" kern="1200" dirty="0"/>
            <a:t>3</a:t>
          </a:r>
        </a:p>
      </dsp:txBody>
      <dsp:txXfrm rot="-5400000">
        <a:off x="1" y="2532923"/>
        <a:ext cx="823251" cy="352821"/>
      </dsp:txXfrm>
    </dsp:sp>
    <dsp:sp modelId="{542ADD58-6ECF-49A7-A6E9-5688AD298E83}">
      <dsp:nvSpPr>
        <dsp:cNvPr id="0" name=""/>
        <dsp:cNvSpPr/>
      </dsp:nvSpPr>
      <dsp:spPr>
        <a:xfrm rot="5400000">
          <a:off x="4093401" y="-1148853"/>
          <a:ext cx="764447" cy="7304748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3029567"/>
              <a:satOff val="18270"/>
              <a:lumOff val="-11077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0688" tIns="15240" rIns="15240" bIns="15240" numCol="1" spcCol="1270" anchor="ctr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it-IT" sz="2400" kern="1200" dirty="0"/>
            <a:t>Calcolo del numero di Nu</a:t>
          </a:r>
        </a:p>
      </dsp:txBody>
      <dsp:txXfrm rot="-5400000">
        <a:off x="823251" y="2158614"/>
        <a:ext cx="7267431" cy="689813"/>
      </dsp:txXfrm>
    </dsp:sp>
    <dsp:sp modelId="{D834F2D8-B6A6-4B9D-B3C2-0B191B23DEBE}">
      <dsp:nvSpPr>
        <dsp:cNvPr id="0" name=""/>
        <dsp:cNvSpPr/>
      </dsp:nvSpPr>
      <dsp:spPr>
        <a:xfrm rot="5400000">
          <a:off x="-176410" y="3357516"/>
          <a:ext cx="1176072" cy="823251"/>
        </a:xfrm>
        <a:prstGeom prst="chevron">
          <a:avLst/>
        </a:prstGeom>
        <a:solidFill>
          <a:schemeClr val="accent3">
            <a:hueOff val="4544350"/>
            <a:satOff val="27405"/>
            <a:lumOff val="-16616"/>
            <a:alphaOff val="0"/>
          </a:schemeClr>
        </a:solidFill>
        <a:ln w="25400" cap="flat" cmpd="sng" algn="ctr">
          <a:solidFill>
            <a:schemeClr val="accent3">
              <a:hueOff val="4544350"/>
              <a:satOff val="27405"/>
              <a:lumOff val="-16616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2400" kern="1200" dirty="0"/>
            <a:t>4</a:t>
          </a:r>
        </a:p>
      </dsp:txBody>
      <dsp:txXfrm rot="-5400000">
        <a:off x="1" y="3592732"/>
        <a:ext cx="823251" cy="352821"/>
      </dsp:txXfrm>
    </dsp:sp>
    <dsp:sp modelId="{D65459C2-A0CD-406C-AD5B-D3D2315363F0}">
      <dsp:nvSpPr>
        <dsp:cNvPr id="0" name=""/>
        <dsp:cNvSpPr/>
      </dsp:nvSpPr>
      <dsp:spPr>
        <a:xfrm rot="5400000">
          <a:off x="4093401" y="-89045"/>
          <a:ext cx="764447" cy="7304748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4544350"/>
              <a:satOff val="27405"/>
              <a:lumOff val="-16616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0688" tIns="15240" rIns="15240" bIns="15240" numCol="1" spcCol="1270" anchor="ctr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it-IT" sz="2400" kern="1200" dirty="0"/>
            <a:t>Calcolo di h </a:t>
          </a:r>
        </a:p>
      </dsp:txBody>
      <dsp:txXfrm rot="-5400000">
        <a:off x="823251" y="3218422"/>
        <a:ext cx="7267431" cy="689813"/>
      </dsp:txXfrm>
    </dsp:sp>
    <dsp:sp modelId="{9BD9C946-ABEF-4EE3-9030-72DC07CF77FB}">
      <dsp:nvSpPr>
        <dsp:cNvPr id="0" name=""/>
        <dsp:cNvSpPr/>
      </dsp:nvSpPr>
      <dsp:spPr>
        <a:xfrm rot="5400000">
          <a:off x="-176410" y="4417324"/>
          <a:ext cx="1176072" cy="823251"/>
        </a:xfrm>
        <a:prstGeom prst="chevron">
          <a:avLst/>
        </a:prstGeom>
        <a:solidFill>
          <a:schemeClr val="accent3">
            <a:hueOff val="6059134"/>
            <a:satOff val="36540"/>
            <a:lumOff val="-22155"/>
            <a:alphaOff val="0"/>
          </a:schemeClr>
        </a:solidFill>
        <a:ln w="25400" cap="flat" cmpd="sng" algn="ctr">
          <a:solidFill>
            <a:schemeClr val="accent3">
              <a:hueOff val="6059134"/>
              <a:satOff val="36540"/>
              <a:lumOff val="-22155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2400" kern="1200" dirty="0"/>
            <a:t>5</a:t>
          </a:r>
        </a:p>
      </dsp:txBody>
      <dsp:txXfrm rot="-5400000">
        <a:off x="1" y="4652540"/>
        <a:ext cx="823251" cy="352821"/>
      </dsp:txXfrm>
    </dsp:sp>
    <dsp:sp modelId="{B68D5F97-F02E-4057-867C-50B3D6580A13}">
      <dsp:nvSpPr>
        <dsp:cNvPr id="0" name=""/>
        <dsp:cNvSpPr/>
      </dsp:nvSpPr>
      <dsp:spPr>
        <a:xfrm rot="5400000">
          <a:off x="4093401" y="970763"/>
          <a:ext cx="764447" cy="7304748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6059134"/>
              <a:satOff val="36540"/>
              <a:lumOff val="-22155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0688" tIns="15240" rIns="15240" bIns="15240" numCol="1" spcCol="1270" anchor="ctr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it-IT" sz="2400" kern="1200" dirty="0"/>
            <a:t>Calcolo di </a:t>
          </a:r>
          <a14:m xmlns:a14="http://schemas.microsoft.com/office/drawing/2010/main">
            <m:oMath xmlns:m="http://schemas.openxmlformats.org/officeDocument/2006/math">
              <m:acc>
                <m:accPr>
                  <m:chr m:val="̇"/>
                  <m:ctrlPr>
                    <a:rPr lang="it-IT" sz="2400" i="1" kern="1200" smtClean="0">
                      <a:latin typeface="Cambria Math" panose="02040503050406030204" pitchFamily="18" charset="0"/>
                    </a:rPr>
                  </m:ctrlPr>
                </m:accPr>
                <m:e>
                  <m:r>
                    <a:rPr lang="it-IT" sz="2400" b="0" i="1" kern="1200" smtClean="0">
                      <a:latin typeface="Cambria Math" panose="02040503050406030204" pitchFamily="18" charset="0"/>
                    </a:rPr>
                    <m:t>𝑄</m:t>
                  </m:r>
                </m:e>
              </m:acc>
            </m:oMath>
          </a14:m>
          <a:endParaRPr lang="it-IT" sz="2400" kern="1200" dirty="0"/>
        </a:p>
      </dsp:txBody>
      <dsp:txXfrm rot="-5400000">
        <a:off x="823251" y="4278231"/>
        <a:ext cx="7267431" cy="689813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6510F36-563F-4CF9-A6CB-1B3293D0A2B8}">
      <dsp:nvSpPr>
        <dsp:cNvPr id="0" name=""/>
        <dsp:cNvSpPr/>
      </dsp:nvSpPr>
      <dsp:spPr>
        <a:xfrm rot="5400000">
          <a:off x="-176410" y="178091"/>
          <a:ext cx="1176072" cy="823251"/>
        </a:xfrm>
        <a:prstGeom prst="chevron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2400" kern="1200" dirty="0"/>
            <a:t>1</a:t>
          </a:r>
        </a:p>
      </dsp:txBody>
      <dsp:txXfrm rot="-5400000">
        <a:off x="1" y="413307"/>
        <a:ext cx="823251" cy="352821"/>
      </dsp:txXfrm>
    </dsp:sp>
    <dsp:sp modelId="{125AF755-832E-4F49-8374-951733795C44}">
      <dsp:nvSpPr>
        <dsp:cNvPr id="0" name=""/>
        <dsp:cNvSpPr/>
      </dsp:nvSpPr>
      <dsp:spPr>
        <a:xfrm rot="5400000">
          <a:off x="4093401" y="-3268470"/>
          <a:ext cx="764447" cy="7304748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2456" tIns="8255" rIns="8255" bIns="8255" numCol="1" spcCol="1270" anchor="ctr" anchorCtr="0">
          <a:noAutofit/>
        </a:bodyPr>
        <a:lstStyle/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it-IT" sz="1300" kern="1200" dirty="0"/>
            <a:t>Si fornisce un valore di primo tentativo per </a:t>
          </a:r>
          <a:r>
            <a:rPr lang="it-IT" sz="1300" kern="1200" dirty="0" err="1"/>
            <a:t>Tw</a:t>
          </a:r>
          <a:r>
            <a:rPr lang="it-IT" sz="1300" kern="1200" dirty="0"/>
            <a:t> </a:t>
          </a:r>
        </a:p>
      </dsp:txBody>
      <dsp:txXfrm rot="-5400000">
        <a:off x="823251" y="38997"/>
        <a:ext cx="7267431" cy="689813"/>
      </dsp:txXfrm>
    </dsp:sp>
    <dsp:sp modelId="{8DBC5F27-1646-46D0-9FD9-96572FC9E5A1}">
      <dsp:nvSpPr>
        <dsp:cNvPr id="0" name=""/>
        <dsp:cNvSpPr/>
      </dsp:nvSpPr>
      <dsp:spPr>
        <a:xfrm rot="5400000">
          <a:off x="-176410" y="1237899"/>
          <a:ext cx="1176072" cy="823251"/>
        </a:xfrm>
        <a:prstGeom prst="chevron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2400" kern="1200" dirty="0"/>
            <a:t>2</a:t>
          </a:r>
        </a:p>
      </dsp:txBody>
      <dsp:txXfrm rot="-5400000">
        <a:off x="1" y="1473115"/>
        <a:ext cx="823251" cy="352821"/>
      </dsp:txXfrm>
    </dsp:sp>
    <dsp:sp modelId="{AB035DA0-017C-4E5E-8454-934530830B75}">
      <dsp:nvSpPr>
        <dsp:cNvPr id="0" name=""/>
        <dsp:cNvSpPr/>
      </dsp:nvSpPr>
      <dsp:spPr>
        <a:xfrm rot="5400000">
          <a:off x="4093401" y="-2208662"/>
          <a:ext cx="764447" cy="7304748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2456" tIns="8255" rIns="8255" bIns="8255" numCol="1" spcCol="1270" anchor="ctr" anchorCtr="0">
          <a:noAutofit/>
        </a:bodyPr>
        <a:lstStyle/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it-IT" sz="1300" kern="1200" dirty="0"/>
            <a:t>Con riferimento al primo membro dell’equazione (1), sfruttando le tabelle del fluido e dei Nu, si calcola </a:t>
          </a:r>
          <a14:m xmlns:a14="http://schemas.microsoft.com/office/drawing/2010/main">
            <m:oMath xmlns:m="http://schemas.openxmlformats.org/officeDocument/2006/math">
              <m:r>
                <a:rPr lang="it-IT" sz="1300" b="0" i="1" kern="1200" smtClean="0">
                  <a:latin typeface="Cambria Math" panose="02040503050406030204" pitchFamily="18" charset="0"/>
                </a:rPr>
                <m:t>h</m:t>
              </m:r>
              <m:d>
                <m:dPr>
                  <m:ctrlPr>
                    <a:rPr lang="it-IT" sz="1300" b="0" i="1" kern="1200" smtClean="0">
                      <a:latin typeface="Cambria Math" panose="02040503050406030204" pitchFamily="18" charset="0"/>
                    </a:rPr>
                  </m:ctrlPr>
                </m:dPr>
                <m:e>
                  <m:r>
                    <a:rPr lang="it-IT" sz="1300" b="0" i="1" kern="1200" smtClean="0">
                      <a:latin typeface="Cambria Math" panose="02040503050406030204" pitchFamily="18" charset="0"/>
                    </a:rPr>
                    <m:t>1</m:t>
                  </m:r>
                </m:e>
              </m:d>
              <m:r>
                <a:rPr lang="it-IT" sz="1300" b="0" i="1" kern="1200" smtClean="0">
                  <a:latin typeface="Cambria Math" panose="02040503050406030204" pitchFamily="18" charset="0"/>
                </a:rPr>
                <m:t>=</m:t>
              </m:r>
              <m:r>
                <a:rPr lang="it-IT" sz="1300" b="0" i="1" kern="1200" smtClean="0">
                  <a:latin typeface="Cambria Math" panose="02040503050406030204" pitchFamily="18" charset="0"/>
                </a:rPr>
                <m:t>𝑓</m:t>
              </m:r>
              <m:r>
                <a:rPr lang="it-IT" sz="1300" b="0" i="1" kern="1200" smtClean="0">
                  <a:latin typeface="Cambria Math" panose="02040503050406030204" pitchFamily="18" charset="0"/>
                </a:rPr>
                <m:t>(</m:t>
              </m:r>
              <m:sSub>
                <m:sSubPr>
                  <m:ctrlPr>
                    <a:rPr lang="it-IT" sz="1300" b="0" i="1" kern="1200" smtClean="0">
                      <a:latin typeface="Cambria Math" panose="02040503050406030204" pitchFamily="18" charset="0"/>
                    </a:rPr>
                  </m:ctrlPr>
                </m:sSubPr>
                <m:e>
                  <m:r>
                    <a:rPr lang="it-IT" sz="1300" b="0" i="1" kern="1200" smtClean="0">
                      <a:latin typeface="Cambria Math" panose="02040503050406030204" pitchFamily="18" charset="0"/>
                    </a:rPr>
                    <m:t>𝑇</m:t>
                  </m:r>
                </m:e>
                <m:sub>
                  <m:r>
                    <a:rPr lang="it-IT" sz="1300" b="0" i="1" kern="1200" smtClean="0">
                      <a:latin typeface="Cambria Math" panose="02040503050406030204" pitchFamily="18" charset="0"/>
                    </a:rPr>
                    <m:t>𝑊</m:t>
                  </m:r>
                </m:sub>
              </m:sSub>
              <m:r>
                <a:rPr lang="it-IT" sz="1300" b="0" i="1" kern="1200" smtClean="0">
                  <a:latin typeface="Cambria Math" panose="02040503050406030204" pitchFamily="18" charset="0"/>
                </a:rPr>
                <m:t>(1))</m:t>
              </m:r>
            </m:oMath>
          </a14:m>
          <a:r>
            <a:rPr lang="it-IT" sz="1300" kern="1200" dirty="0"/>
            <a:t>. Se la </a:t>
          </a:r>
          <a14:m xmlns:a14="http://schemas.microsoft.com/office/drawing/2010/main">
            <m:oMath xmlns:m="http://schemas.openxmlformats.org/officeDocument/2006/math">
              <m:sSub>
                <m:sSubPr>
                  <m:ctrlPr>
                    <a:rPr lang="it-IT" sz="1300" i="1" kern="1200" smtClean="0">
                      <a:latin typeface="Cambria Math" panose="02040503050406030204" pitchFamily="18" charset="0"/>
                    </a:rPr>
                  </m:ctrlPr>
                </m:sSubPr>
                <m:e>
                  <m:r>
                    <a:rPr lang="it-IT" sz="1300" b="0" i="1" kern="1200" smtClean="0">
                      <a:latin typeface="Cambria Math" panose="02040503050406030204" pitchFamily="18" charset="0"/>
                    </a:rPr>
                    <m:t>𝑇</m:t>
                  </m:r>
                </m:e>
                <m:sub>
                  <m:r>
                    <a:rPr lang="it-IT" sz="1300" b="0" i="1" kern="1200" smtClean="0">
                      <a:latin typeface="Cambria Math" panose="02040503050406030204" pitchFamily="18" charset="0"/>
                    </a:rPr>
                    <m:t>𝑊</m:t>
                  </m:r>
                </m:sub>
              </m:sSub>
              <m:r>
                <a:rPr lang="it-IT" sz="1300" b="0" i="1" kern="1200" smtClean="0">
                  <a:latin typeface="Cambria Math" panose="02040503050406030204" pitchFamily="18" charset="0"/>
                </a:rPr>
                <m:t>(1)</m:t>
              </m:r>
            </m:oMath>
          </a14:m>
          <a:r>
            <a:rPr lang="it-IT" sz="1300" kern="1200" dirty="0"/>
            <a:t>fosse quella esatta, inserendo tale valore al II membro della (1), questa sarebbe verificata. In generale, ciò non avviene.</a:t>
          </a:r>
        </a:p>
      </dsp:txBody>
      <dsp:txXfrm rot="-5400000">
        <a:off x="823251" y="1098805"/>
        <a:ext cx="7267431" cy="689813"/>
      </dsp:txXfrm>
    </dsp:sp>
    <dsp:sp modelId="{57700F7D-9C8E-42CC-AC89-773520878DC2}">
      <dsp:nvSpPr>
        <dsp:cNvPr id="0" name=""/>
        <dsp:cNvSpPr/>
      </dsp:nvSpPr>
      <dsp:spPr>
        <a:xfrm rot="5400000">
          <a:off x="-176410" y="2297707"/>
          <a:ext cx="1176072" cy="823251"/>
        </a:xfrm>
        <a:prstGeom prst="chevron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2400" kern="1200" dirty="0"/>
            <a:t>3</a:t>
          </a:r>
        </a:p>
      </dsp:txBody>
      <dsp:txXfrm rot="-5400000">
        <a:off x="1" y="2532923"/>
        <a:ext cx="823251" cy="352821"/>
      </dsp:txXfrm>
    </dsp:sp>
    <dsp:sp modelId="{7FB1D53E-ACE7-4970-BE9C-01A0BD47B1DF}">
      <dsp:nvSpPr>
        <dsp:cNvPr id="0" name=""/>
        <dsp:cNvSpPr/>
      </dsp:nvSpPr>
      <dsp:spPr>
        <a:xfrm rot="5400000">
          <a:off x="4093401" y="-1148853"/>
          <a:ext cx="764447" cy="7304748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2456" tIns="8255" rIns="8255" bIns="8255" numCol="1" spcCol="1270" anchor="ctr" anchorCtr="0">
          <a:noAutofit/>
        </a:bodyPr>
        <a:lstStyle/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it-IT" sz="1300" kern="1200" dirty="0"/>
            <a:t>Quindi si calcola, sempre dalla (1), il valore di </a:t>
          </a:r>
          <a:r>
            <a:rPr lang="it-IT" sz="1300" kern="1200" dirty="0" err="1"/>
            <a:t>Tw</a:t>
          </a:r>
          <a:r>
            <a:rPr lang="it-IT" sz="1300" kern="1200" dirty="0"/>
            <a:t> che verifica l’uguaglianza del II membro con il I e che chiameremo</a:t>
          </a:r>
          <a14:m xmlns:a14="http://schemas.microsoft.com/office/drawing/2010/main">
            <m:oMath xmlns:m="http://schemas.openxmlformats.org/officeDocument/2006/math">
              <m:r>
                <a:rPr lang="it-IT" sz="1300" b="0" i="0" kern="1200" smtClean="0">
                  <a:latin typeface="Cambria Math" panose="02040503050406030204" pitchFamily="18" charset="0"/>
                </a:rPr>
                <m:t> </m:t>
              </m:r>
              <m:sSub>
                <m:sSubPr>
                  <m:ctrlPr>
                    <a:rPr lang="it-IT" sz="1300" b="0" i="1" kern="1200" smtClean="0">
                      <a:latin typeface="Cambria Math" panose="02040503050406030204" pitchFamily="18" charset="0"/>
                    </a:rPr>
                  </m:ctrlPr>
                </m:sSubPr>
                <m:e>
                  <m:r>
                    <a:rPr lang="it-IT" sz="1300" b="0" i="1" kern="1200" smtClean="0">
                      <a:latin typeface="Cambria Math" panose="02040503050406030204" pitchFamily="18" charset="0"/>
                    </a:rPr>
                    <m:t>𝑇</m:t>
                  </m:r>
                </m:e>
                <m:sub>
                  <m:r>
                    <a:rPr lang="it-IT" sz="1300" b="0" i="1" kern="1200" smtClean="0">
                      <a:latin typeface="Cambria Math" panose="02040503050406030204" pitchFamily="18" charset="0"/>
                    </a:rPr>
                    <m:t>𝑊</m:t>
                  </m:r>
                </m:sub>
              </m:sSub>
              <m:r>
                <a:rPr lang="it-IT" sz="1300" b="0" i="1" kern="1200" smtClean="0">
                  <a:latin typeface="Cambria Math" panose="02040503050406030204" pitchFamily="18" charset="0"/>
                </a:rPr>
                <m:t>(2).</m:t>
              </m:r>
            </m:oMath>
          </a14:m>
          <a:r>
            <a:rPr lang="it-IT" sz="1300" kern="1200" dirty="0"/>
            <a:t> Ovviamente, il valore di</a:t>
          </a:r>
          <a14:m xmlns:a14="http://schemas.microsoft.com/office/drawing/2010/main">
            <m:oMath xmlns:m="http://schemas.openxmlformats.org/officeDocument/2006/math">
              <m:sSub>
                <m:sSubPr>
                  <m:ctrlPr>
                    <a:rPr lang="it-IT" sz="1300" b="0" i="1" kern="1200" smtClean="0">
                      <a:latin typeface="Cambria Math" panose="02040503050406030204" pitchFamily="18" charset="0"/>
                    </a:rPr>
                  </m:ctrlPr>
                </m:sSubPr>
                <m:e>
                  <m:r>
                    <a:rPr lang="it-IT" sz="1300" b="0" i="1" kern="1200" smtClean="0">
                      <a:latin typeface="Cambria Math" panose="02040503050406030204" pitchFamily="18" charset="0"/>
                    </a:rPr>
                    <m:t>𝑇</m:t>
                  </m:r>
                </m:e>
                <m:sub>
                  <m:r>
                    <a:rPr lang="it-IT" sz="1300" b="0" i="1" kern="1200" smtClean="0">
                      <a:latin typeface="Cambria Math" panose="02040503050406030204" pitchFamily="18" charset="0"/>
                    </a:rPr>
                    <m:t>𝑊</m:t>
                  </m:r>
                </m:sub>
              </m:sSub>
              <m:r>
                <a:rPr lang="it-IT" sz="1300" b="0" i="1" kern="1200" smtClean="0">
                  <a:latin typeface="Cambria Math" panose="02040503050406030204" pitchFamily="18" charset="0"/>
                </a:rPr>
                <m:t>(2)</m:t>
              </m:r>
            </m:oMath>
          </a14:m>
          <a:r>
            <a:rPr lang="it-IT" sz="1300" kern="1200" dirty="0"/>
            <a:t>non rappresenta la soluzione dell’equazione in quanto al I membro vi è un valore di h corrispondente a </a:t>
          </a:r>
          <a14:m xmlns:a14="http://schemas.microsoft.com/office/drawing/2010/main">
            <m:oMath xmlns:m="http://schemas.openxmlformats.org/officeDocument/2006/math">
              <m:sSub>
                <m:sSubPr>
                  <m:ctrlPr>
                    <a:rPr lang="it-IT" sz="1300" i="1" kern="1200" smtClean="0">
                      <a:latin typeface="Cambria Math" panose="02040503050406030204" pitchFamily="18" charset="0"/>
                    </a:rPr>
                  </m:ctrlPr>
                </m:sSubPr>
                <m:e>
                  <m:r>
                    <a:rPr lang="it-IT" sz="1300" b="0" i="1" kern="1200" smtClean="0">
                      <a:latin typeface="Cambria Math" panose="02040503050406030204" pitchFamily="18" charset="0"/>
                    </a:rPr>
                    <m:t>𝑇</m:t>
                  </m:r>
                </m:e>
                <m:sub>
                  <m:r>
                    <a:rPr lang="it-IT" sz="1300" b="0" i="1" kern="1200" smtClean="0">
                      <a:latin typeface="Cambria Math" panose="02040503050406030204" pitchFamily="18" charset="0"/>
                    </a:rPr>
                    <m:t>𝑊</m:t>
                  </m:r>
                </m:sub>
              </m:sSub>
              <m:d>
                <m:dPr>
                  <m:ctrlPr>
                    <a:rPr lang="it-IT" sz="1300" b="0" i="1" kern="1200" smtClean="0">
                      <a:latin typeface="Cambria Math" panose="02040503050406030204" pitchFamily="18" charset="0"/>
                    </a:rPr>
                  </m:ctrlPr>
                </m:dPr>
                <m:e>
                  <m:r>
                    <a:rPr lang="it-IT" sz="1300" b="0" i="1" kern="1200" smtClean="0">
                      <a:latin typeface="Cambria Math" panose="02040503050406030204" pitchFamily="18" charset="0"/>
                    </a:rPr>
                    <m:t>1</m:t>
                  </m:r>
                </m:e>
              </m:d>
            </m:oMath>
          </a14:m>
          <a:r>
            <a:rPr lang="it-IT" sz="1300" kern="1200" dirty="0"/>
            <a:t> diverso da</a:t>
          </a:r>
          <a14:m xmlns:a14="http://schemas.microsoft.com/office/drawing/2010/main">
            <m:oMath xmlns:m="http://schemas.openxmlformats.org/officeDocument/2006/math">
              <m:sSub>
                <m:sSubPr>
                  <m:ctrlPr>
                    <a:rPr lang="it-IT" sz="1300" i="1" kern="1200" smtClean="0">
                      <a:latin typeface="Cambria Math" panose="02040503050406030204" pitchFamily="18" charset="0"/>
                    </a:rPr>
                  </m:ctrlPr>
                </m:sSubPr>
                <m:e>
                  <m:r>
                    <a:rPr lang="it-IT" sz="1300" b="0" i="1" kern="1200" smtClean="0">
                      <a:latin typeface="Cambria Math" panose="02040503050406030204" pitchFamily="18" charset="0"/>
                    </a:rPr>
                    <m:t>𝑇</m:t>
                  </m:r>
                </m:e>
                <m:sub>
                  <m:r>
                    <a:rPr lang="it-IT" sz="1300" b="0" i="1" kern="1200" smtClean="0">
                      <a:latin typeface="Cambria Math" panose="02040503050406030204" pitchFamily="18" charset="0"/>
                    </a:rPr>
                    <m:t>𝑊</m:t>
                  </m:r>
                </m:sub>
              </m:sSub>
              <m:r>
                <a:rPr lang="it-IT" sz="1300" b="0" i="1" kern="1200" smtClean="0">
                  <a:latin typeface="Cambria Math" panose="02040503050406030204" pitchFamily="18" charset="0"/>
                </a:rPr>
                <m:t>(2)</m:t>
              </m:r>
            </m:oMath>
          </a14:m>
          <a:r>
            <a:rPr lang="it-IT" sz="1300" kern="1200" dirty="0"/>
            <a:t>.</a:t>
          </a:r>
        </a:p>
      </dsp:txBody>
      <dsp:txXfrm rot="-5400000">
        <a:off x="823251" y="2158614"/>
        <a:ext cx="7267431" cy="689813"/>
      </dsp:txXfrm>
    </dsp:sp>
    <dsp:sp modelId="{4331D803-A770-42F8-ADB4-3EAA945F6DF0}">
      <dsp:nvSpPr>
        <dsp:cNvPr id="0" name=""/>
        <dsp:cNvSpPr/>
      </dsp:nvSpPr>
      <dsp:spPr>
        <a:xfrm rot="5400000">
          <a:off x="-176410" y="3357516"/>
          <a:ext cx="1176072" cy="823251"/>
        </a:xfrm>
        <a:prstGeom prst="chevron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2400" kern="1200" dirty="0"/>
            <a:t>4</a:t>
          </a:r>
        </a:p>
      </dsp:txBody>
      <dsp:txXfrm rot="-5400000">
        <a:off x="1" y="3592732"/>
        <a:ext cx="823251" cy="352821"/>
      </dsp:txXfrm>
    </dsp:sp>
    <dsp:sp modelId="{AC5BA9F1-D12E-41EC-9283-51A0227839C3}">
      <dsp:nvSpPr>
        <dsp:cNvPr id="0" name=""/>
        <dsp:cNvSpPr/>
      </dsp:nvSpPr>
      <dsp:spPr>
        <a:xfrm rot="5400000">
          <a:off x="4093401" y="-89045"/>
          <a:ext cx="764447" cy="7304748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2456" tIns="8255" rIns="8255" bIns="8255" numCol="1" spcCol="1270" anchor="ctr" anchorCtr="0">
          <a:noAutofit/>
        </a:bodyPr>
        <a:lstStyle/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it-IT" sz="1300" kern="1200" dirty="0"/>
            <a:t>Dunque, si ripete la procedura assumendo </a:t>
          </a:r>
          <a14:m xmlns:a14="http://schemas.microsoft.com/office/drawing/2010/main">
            <m:oMath xmlns:m="http://schemas.openxmlformats.org/officeDocument/2006/math">
              <m:sSub>
                <m:sSubPr>
                  <m:ctrlPr>
                    <a:rPr lang="it-IT" sz="1300" i="1" kern="1200" smtClean="0">
                      <a:latin typeface="Cambria Math" panose="02040503050406030204" pitchFamily="18" charset="0"/>
                    </a:rPr>
                  </m:ctrlPr>
                </m:sSubPr>
                <m:e>
                  <m:r>
                    <a:rPr lang="it-IT" sz="1300" b="0" i="1" kern="1200" smtClean="0">
                      <a:latin typeface="Cambria Math" panose="02040503050406030204" pitchFamily="18" charset="0"/>
                    </a:rPr>
                    <m:t>𝑇</m:t>
                  </m:r>
                </m:e>
                <m:sub>
                  <m:r>
                    <a:rPr lang="it-IT" sz="1300" b="0" i="1" kern="1200" smtClean="0">
                      <a:latin typeface="Cambria Math" panose="02040503050406030204" pitchFamily="18" charset="0"/>
                    </a:rPr>
                    <m:t>𝑊</m:t>
                  </m:r>
                </m:sub>
              </m:sSub>
              <m:d>
                <m:dPr>
                  <m:ctrlPr>
                    <a:rPr lang="it-IT" sz="1300" b="0" i="1" kern="1200" smtClean="0">
                      <a:latin typeface="Cambria Math" panose="02040503050406030204" pitchFamily="18" charset="0"/>
                    </a:rPr>
                  </m:ctrlPr>
                </m:dPr>
                <m:e>
                  <m:r>
                    <a:rPr lang="it-IT" sz="1300" b="0" i="1" kern="1200" smtClean="0">
                      <a:latin typeface="Cambria Math" panose="02040503050406030204" pitchFamily="18" charset="0"/>
                    </a:rPr>
                    <m:t>2</m:t>
                  </m:r>
                </m:e>
              </m:d>
            </m:oMath>
          </a14:m>
          <a:r>
            <a:rPr lang="it-IT" sz="1300" kern="1200" dirty="0"/>
            <a:t>come valore di ingresso. Reiterando la procedura come sopra illustrato, ne scaturisce </a:t>
          </a:r>
          <a14:m xmlns:a14="http://schemas.microsoft.com/office/drawing/2010/main">
            <m:oMath xmlns:m="http://schemas.openxmlformats.org/officeDocument/2006/math">
              <m:sSub>
                <m:sSubPr>
                  <m:ctrlPr>
                    <a:rPr lang="it-IT" sz="1300" i="1" kern="1200" smtClean="0">
                      <a:latin typeface="Cambria Math" panose="02040503050406030204" pitchFamily="18" charset="0"/>
                    </a:rPr>
                  </m:ctrlPr>
                </m:sSubPr>
                <m:e>
                  <m:r>
                    <a:rPr lang="it-IT" sz="1300" b="0" i="1" kern="1200" smtClean="0">
                      <a:latin typeface="Cambria Math" panose="02040503050406030204" pitchFamily="18" charset="0"/>
                    </a:rPr>
                    <m:t>𝑇</m:t>
                  </m:r>
                </m:e>
                <m:sub>
                  <m:r>
                    <a:rPr lang="it-IT" sz="1300" b="0" i="1" kern="1200" smtClean="0">
                      <a:latin typeface="Cambria Math" panose="02040503050406030204" pitchFamily="18" charset="0"/>
                    </a:rPr>
                    <m:t>𝑊</m:t>
                  </m:r>
                </m:sub>
              </m:sSub>
              <m:d>
                <m:dPr>
                  <m:ctrlPr>
                    <a:rPr lang="it-IT" sz="1300" b="0" i="1" kern="1200" smtClean="0">
                      <a:latin typeface="Cambria Math" panose="02040503050406030204" pitchFamily="18" charset="0"/>
                    </a:rPr>
                  </m:ctrlPr>
                </m:dPr>
                <m:e>
                  <m:r>
                    <a:rPr lang="it-IT" sz="1300" b="0" i="1" kern="1200" smtClean="0">
                      <a:latin typeface="Cambria Math" panose="02040503050406030204" pitchFamily="18" charset="0"/>
                    </a:rPr>
                    <m:t>3</m:t>
                  </m:r>
                </m:e>
              </m:d>
              <m:r>
                <a:rPr lang="it-IT" sz="1300" b="0" i="1" kern="1200" smtClean="0">
                  <a:latin typeface="Cambria Math" panose="02040503050406030204" pitchFamily="18" charset="0"/>
                </a:rPr>
                <m:t>.</m:t>
              </m:r>
            </m:oMath>
          </a14:m>
          <a:r>
            <a:rPr lang="it-IT" sz="1300" kern="1200" dirty="0"/>
            <a:t> Se la verifica  </a:t>
          </a:r>
          <a14:m xmlns:a14="http://schemas.microsoft.com/office/drawing/2010/main">
            <m:oMath xmlns:m="http://schemas.openxmlformats.org/officeDocument/2006/math">
              <m:sSub>
                <m:sSubPr>
                  <m:ctrlPr>
                    <a:rPr lang="it-IT" sz="1300" b="0" i="1" kern="1200" smtClean="0">
                      <a:latin typeface="Cambria Math" panose="02040503050406030204" pitchFamily="18" charset="0"/>
                    </a:rPr>
                  </m:ctrlPr>
                </m:sSubPr>
                <m:e>
                  <m:r>
                    <a:rPr lang="it-IT" sz="1300" b="0" i="1" kern="1200" smtClean="0">
                      <a:latin typeface="Cambria Math" panose="02040503050406030204" pitchFamily="18" charset="0"/>
                    </a:rPr>
                    <m:t>𝑇</m:t>
                  </m:r>
                </m:e>
                <m:sub>
                  <m:r>
                    <a:rPr lang="it-IT" sz="1300" b="0" i="1" kern="1200" smtClean="0">
                      <a:latin typeface="Cambria Math" panose="02040503050406030204" pitchFamily="18" charset="0"/>
                    </a:rPr>
                    <m:t>𝑊</m:t>
                  </m:r>
                </m:sub>
              </m:sSub>
              <m:r>
                <a:rPr lang="it-IT" sz="1300" b="0" i="1" kern="1200" smtClean="0">
                  <a:latin typeface="Cambria Math" panose="02040503050406030204" pitchFamily="18" charset="0"/>
                </a:rPr>
                <m:t>(3)=</m:t>
              </m:r>
              <m:sSub>
                <m:sSubPr>
                  <m:ctrlPr>
                    <a:rPr lang="it-IT" sz="1300" b="0" i="1" kern="1200" smtClean="0">
                      <a:latin typeface="Cambria Math" panose="02040503050406030204" pitchFamily="18" charset="0"/>
                    </a:rPr>
                  </m:ctrlPr>
                </m:sSubPr>
                <m:e>
                  <m:r>
                    <a:rPr lang="it-IT" sz="1300" b="0" i="1" kern="1200" smtClean="0">
                      <a:latin typeface="Cambria Math" panose="02040503050406030204" pitchFamily="18" charset="0"/>
                    </a:rPr>
                    <m:t>𝑇</m:t>
                  </m:r>
                </m:e>
                <m:sub>
                  <m:r>
                    <a:rPr lang="it-IT" sz="1300" b="0" i="1" kern="1200" smtClean="0">
                      <a:latin typeface="Cambria Math" panose="02040503050406030204" pitchFamily="18" charset="0"/>
                    </a:rPr>
                    <m:t>𝑊</m:t>
                  </m:r>
                </m:sub>
              </m:sSub>
              <m:r>
                <a:rPr lang="it-IT" sz="1300" b="0" i="1" kern="1200" smtClean="0">
                  <a:latin typeface="Cambria Math" panose="02040503050406030204" pitchFamily="18" charset="0"/>
                </a:rPr>
                <m:t>(2)</m:t>
              </m:r>
            </m:oMath>
          </a14:m>
          <a:r>
            <a:rPr lang="it-IT" sz="1300" kern="1200" dirty="0"/>
            <a:t> ha esito positivo (a meno di un errore relativo del 5%), allora l’equazione può dirsi risolta. Diversamente si reitera ancora.</a:t>
          </a:r>
        </a:p>
      </dsp:txBody>
      <dsp:txXfrm rot="-5400000">
        <a:off x="823251" y="3218422"/>
        <a:ext cx="7267431" cy="689813"/>
      </dsp:txXfrm>
    </dsp:sp>
    <dsp:sp modelId="{8BD2C28C-3A4F-4115-B0A8-E0F9043FF549}">
      <dsp:nvSpPr>
        <dsp:cNvPr id="0" name=""/>
        <dsp:cNvSpPr/>
      </dsp:nvSpPr>
      <dsp:spPr>
        <a:xfrm rot="5400000">
          <a:off x="-176410" y="4417324"/>
          <a:ext cx="1176072" cy="823251"/>
        </a:xfrm>
        <a:prstGeom prst="chevron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2400" kern="1200" dirty="0"/>
            <a:t>5</a:t>
          </a:r>
        </a:p>
      </dsp:txBody>
      <dsp:txXfrm rot="-5400000">
        <a:off x="1" y="4652540"/>
        <a:ext cx="823251" cy="352821"/>
      </dsp:txXfrm>
    </dsp:sp>
    <dsp:sp modelId="{8BC78D91-4AFB-4AFB-94EF-9B8F85634FD3}">
      <dsp:nvSpPr>
        <dsp:cNvPr id="0" name=""/>
        <dsp:cNvSpPr/>
      </dsp:nvSpPr>
      <dsp:spPr>
        <a:xfrm rot="5400000">
          <a:off x="4093401" y="970763"/>
          <a:ext cx="764447" cy="7304748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2456" tIns="8255" rIns="8255" bIns="8255" numCol="1" spcCol="1270" anchor="ctr" anchorCtr="0">
          <a:noAutofit/>
        </a:bodyPr>
        <a:lstStyle/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it-IT" sz="1300" kern="1200" dirty="0"/>
            <a:t>In generale, bastano poche iterazioni per risolvere, stante la debole dipendenza delle proprietà dalla temperatura.</a:t>
          </a:r>
        </a:p>
      </dsp:txBody>
      <dsp:txXfrm rot="-5400000">
        <a:off x="823251" y="4278231"/>
        <a:ext cx="7267431" cy="68981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E46FF7A-B264-4A92-A92B-0F40D4B30006}" type="datetimeFigureOut">
              <a:rPr lang="it-IT" smtClean="0"/>
              <a:t>18/05/2021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BCA647D-13B0-4A74-A026-2E81A62251B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26330985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C13577B-6902-467D-A26C-08A0DD5E4E03}" type="datetimeFigureOut">
              <a:rPr lang="en-US" smtClean="0"/>
              <a:t>5/18/2021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F61EA0F-A667-4B49-8422-0062BC55E249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191029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61EA0F-A667-4B49-8422-0062BC55E249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011528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61EA0F-A667-4B49-8422-0062BC55E249}" type="slidenum">
              <a:rPr lang="en-US" smtClean="0"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742618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61EA0F-A667-4B49-8422-0062BC55E249}" type="slidenum">
              <a:rPr lang="en-US" smtClean="0"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067817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61EA0F-A667-4B49-8422-0062BC55E249}" type="slidenum">
              <a:rPr lang="en-US" smtClean="0"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064583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61EA0F-A667-4B49-8422-0062BC55E249}" type="slidenum">
              <a:rPr lang="en-US" smtClean="0"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08673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61EA0F-A667-4B49-8422-0062BC55E249}" type="slidenum">
              <a:rPr lang="en-US" smtClean="0"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093605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hyperlink" Target="http://o15.officeredir.microsoft.com/r/rlid2013GettingStartedCntrPPT?clid=1040" TargetMode="External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12192000" cy="4866468"/>
          </a:xfrm>
          <a:prstGeom prst="rect">
            <a:avLst/>
          </a:prstGeom>
          <a:solidFill>
            <a:srgbClr val="D247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38200" y="2061006"/>
            <a:ext cx="10515600" cy="2387600"/>
          </a:xfrm>
        </p:spPr>
        <p:txBody>
          <a:bodyPr anchor="b">
            <a:normAutofit/>
          </a:bodyPr>
          <a:lstStyle>
            <a:lvl1pPr algn="l">
              <a:defRPr sz="5400">
                <a:solidFill>
                  <a:schemeClr val="bg1"/>
                </a:solidFill>
              </a:defRPr>
            </a:lvl1pPr>
          </a:lstStyle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38202" y="5110609"/>
            <a:ext cx="6705599" cy="1137793"/>
          </a:xfrm>
        </p:spPr>
        <p:txBody>
          <a:bodyPr>
            <a:normAutofit/>
          </a:bodyPr>
          <a:lstStyle>
            <a:lvl1pPr marL="0" indent="0" algn="l">
              <a:lnSpc>
                <a:spcPct val="150000"/>
              </a:lnSpc>
              <a:spcBef>
                <a:spcPts val="600"/>
              </a:spcBef>
              <a:buNone/>
              <a:defRPr sz="2800">
                <a:solidFill>
                  <a:schemeClr val="accent1"/>
                </a:soli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 dirty="0"/>
              <a:t>Fare clic per modificare lo stile del sottotitolo dello schema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EEBAAA-29B5-4AF5-BC5F-7E580C29002D}" type="datetimeFigureOut">
              <a:rPr lang="en-US" smtClean="0"/>
              <a:t>5/18/2021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60EDB8-5305-433F-BE41-D7A86D811DB3}" type="slidenum">
              <a:rPr lang="en-US" smtClean="0"/>
              <a:t>‹N›</a:t>
            </a:fld>
            <a:endParaRPr lang="en-US"/>
          </a:p>
        </p:txBody>
      </p:sp>
      <p:sp>
        <p:nvSpPr>
          <p:cNvPr id="8" name="Rectangle 7"/>
          <p:cNvSpPr/>
          <p:nvPr userDrawn="1"/>
        </p:nvSpPr>
        <p:spPr>
          <a:xfrm>
            <a:off x="0" y="0"/>
            <a:ext cx="12192000" cy="486646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</p:spTree>
    <p:extLst>
      <p:ext uri="{BB962C8B-B14F-4D97-AF65-F5344CB8AC3E}">
        <p14:creationId xmlns:p14="http://schemas.microsoft.com/office/powerpoint/2010/main" val="17185494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93777886-8E37-4D4E-98BF-4BB472F11A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6BE1F1C3-216F-4933-9EB2-748E9646040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F2E5E781-F99F-4611-A0FC-7BB7CA8769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93EA13-7377-4684-B70C-F538897809AE}" type="datetimeFigureOut">
              <a:rPr lang="it-IT" smtClean="0"/>
              <a:t>18/05/2021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AEA72D5C-75B9-4D5B-A180-50868EF0C0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45188698-5F3F-40D8-BE87-BE28E6B114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B7B9E4-C85F-47A4-830C-0EBEE91A349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7880422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E54A94C1-1755-4674-82DC-69D564E977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537ED66B-6BF6-4D66-B433-B8FADEEC889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C8A1656D-57E4-42CE-BC1C-C6578301E49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341BEE46-32B8-48E8-A300-BBD35A20EC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93EA13-7377-4684-B70C-F538897809AE}" type="datetimeFigureOut">
              <a:rPr lang="it-IT" smtClean="0"/>
              <a:t>18/05/2021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FE9BB3B9-C82C-4F5D-9FDE-E2A998AA45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B2732485-1F79-45CD-8ABC-EDB372D55D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B7B9E4-C85F-47A4-830C-0EBEE91A349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8843274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9685DD49-F3A7-4684-8802-913D56F52B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0CA899E4-148E-4910-BEC4-1E36EA7BE45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60BA6170-62F4-4182-93C8-E8C294B185D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>
            <a:extLst>
              <a:ext uri="{FF2B5EF4-FFF2-40B4-BE49-F238E27FC236}">
                <a16:creationId xmlns:a16="http://schemas.microsoft.com/office/drawing/2014/main" id="{1CA94F77-17D7-42E9-9C36-08F4174E392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6" name="Segnaposto contenuto 5">
            <a:extLst>
              <a:ext uri="{FF2B5EF4-FFF2-40B4-BE49-F238E27FC236}">
                <a16:creationId xmlns:a16="http://schemas.microsoft.com/office/drawing/2014/main" id="{38DA9054-BF12-499F-B708-30E5DCFACF6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" name="Segnaposto data 6">
            <a:extLst>
              <a:ext uri="{FF2B5EF4-FFF2-40B4-BE49-F238E27FC236}">
                <a16:creationId xmlns:a16="http://schemas.microsoft.com/office/drawing/2014/main" id="{0368EFE8-0B7C-4994-9E37-2248124D7C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93EA13-7377-4684-B70C-F538897809AE}" type="datetimeFigureOut">
              <a:rPr lang="it-IT" smtClean="0"/>
              <a:t>18/05/2021</a:t>
            </a:fld>
            <a:endParaRPr lang="it-IT"/>
          </a:p>
        </p:txBody>
      </p:sp>
      <p:sp>
        <p:nvSpPr>
          <p:cNvPr id="8" name="Segnaposto piè di pagina 7">
            <a:extLst>
              <a:ext uri="{FF2B5EF4-FFF2-40B4-BE49-F238E27FC236}">
                <a16:creationId xmlns:a16="http://schemas.microsoft.com/office/drawing/2014/main" id="{3380C614-77E0-4C6B-AEC7-CE1ACDB0E1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>
            <a:extLst>
              <a:ext uri="{FF2B5EF4-FFF2-40B4-BE49-F238E27FC236}">
                <a16:creationId xmlns:a16="http://schemas.microsoft.com/office/drawing/2014/main" id="{D5C151D5-92C7-4E21-8715-51C5EE5852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B7B9E4-C85F-47A4-830C-0EBEE91A349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52023761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FA49421C-03B2-4EDE-812C-D4208DCF32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data 2">
            <a:extLst>
              <a:ext uri="{FF2B5EF4-FFF2-40B4-BE49-F238E27FC236}">
                <a16:creationId xmlns:a16="http://schemas.microsoft.com/office/drawing/2014/main" id="{5BA09F7B-FC91-43E8-8B53-A0A0D0A04C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93EA13-7377-4684-B70C-F538897809AE}" type="datetimeFigureOut">
              <a:rPr lang="it-IT" smtClean="0"/>
              <a:t>18/05/2021</a:t>
            </a:fld>
            <a:endParaRPr lang="it-IT"/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3E6473AA-E45C-4A12-96E7-C3EA2548B7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EE6B3A2F-4EE3-469B-9982-D91A9933C6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B7B9E4-C85F-47A4-830C-0EBEE91A349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6083668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>
            <a:extLst>
              <a:ext uri="{FF2B5EF4-FFF2-40B4-BE49-F238E27FC236}">
                <a16:creationId xmlns:a16="http://schemas.microsoft.com/office/drawing/2014/main" id="{6FE0918C-9396-424A-BC4F-E92F4E01E9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93EA13-7377-4684-B70C-F538897809AE}" type="datetimeFigureOut">
              <a:rPr lang="it-IT" smtClean="0"/>
              <a:t>18/05/2021</a:t>
            </a:fld>
            <a:endParaRPr lang="it-IT"/>
          </a:p>
        </p:txBody>
      </p:sp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id="{817EA3C1-4BBA-4527-A06A-A3125C10F6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9754A970-801B-491E-98CA-FD7EF1AC32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B7B9E4-C85F-47A4-830C-0EBEE91A349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85477945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0B7A7A63-4C17-4519-95E0-874DD50ABA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1079360A-955F-4DC7-9955-1DAC20DD6C0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9FC09E0D-AC61-4300-A6B1-4C86CC177E2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38C2C7DD-FE55-4242-9479-F397AB1309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93EA13-7377-4684-B70C-F538897809AE}" type="datetimeFigureOut">
              <a:rPr lang="it-IT" smtClean="0"/>
              <a:t>18/05/2021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627649E1-6232-4625-83D8-3DB9A1BB0A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B6A67FB6-FDA4-4BD4-9A0F-2E21B3723F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B7B9E4-C85F-47A4-830C-0EBEE91A349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74780500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F33347C9-3284-4A58-AE0B-A66A17F331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immagine 2">
            <a:extLst>
              <a:ext uri="{FF2B5EF4-FFF2-40B4-BE49-F238E27FC236}">
                <a16:creationId xmlns:a16="http://schemas.microsoft.com/office/drawing/2014/main" id="{482D317C-70DE-4BB3-9D7B-5E1C0A81293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45580F5E-4336-418C-B4FC-4A31DCEA326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3386557B-066C-4BE4-9A0B-C4E9101B96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93EA13-7377-4684-B70C-F538897809AE}" type="datetimeFigureOut">
              <a:rPr lang="it-IT" smtClean="0"/>
              <a:t>18/05/2021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00F67167-5CFB-4FFF-AB8B-6A9F5C574A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EE060622-4AC2-405E-899B-FEA7F539A3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B7B9E4-C85F-47A4-830C-0EBEE91A349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97320095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D6B45570-7EA7-437F-9DD9-F03EFE050C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427DFF53-A7E0-4BFE-AF02-9D907BB29D5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454D83FA-0053-480B-940B-B0307BF77B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93EA13-7377-4684-B70C-F538897809AE}" type="datetimeFigureOut">
              <a:rPr lang="it-IT" smtClean="0"/>
              <a:t>18/05/2021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4AD41308-1E6B-44D8-AF5E-DFA10C2FEA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802C52EC-E78A-403C-A951-CCEF846E5B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B7B9E4-C85F-47A4-830C-0EBEE91A349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75718727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>
            <a:extLst>
              <a:ext uri="{FF2B5EF4-FFF2-40B4-BE49-F238E27FC236}">
                <a16:creationId xmlns:a16="http://schemas.microsoft.com/office/drawing/2014/main" id="{8D8E2944-1B56-43C3-A57F-BC805ADBFC3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B2C8D9EC-AB68-471F-9BC2-B1BD9B9738C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347153BB-DAD6-4614-AC64-B79216F011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93EA13-7377-4684-B70C-F538897809AE}" type="datetimeFigureOut">
              <a:rPr lang="it-IT" smtClean="0"/>
              <a:t>18/05/2021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66B1A925-5DBA-4E71-8CC3-3AF4ED5797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541469DE-D1B9-4850-894D-11F51513EF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B7B9E4-C85F-47A4-830C-0EBEE91A349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6002287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4434" y="0"/>
            <a:ext cx="10749367" cy="1208868"/>
          </a:xfrm>
        </p:spPr>
        <p:txBody>
          <a:bodyPr anchor="b">
            <a:normAutofit/>
          </a:bodyPr>
          <a:lstStyle>
            <a:lvl1pPr>
              <a:defRPr sz="3600">
                <a:solidFill>
                  <a:schemeClr val="bg1"/>
                </a:solidFill>
              </a:defRPr>
            </a:lvl1pPr>
          </a:lstStyle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1" y="1825625"/>
            <a:ext cx="4167753" cy="4351338"/>
          </a:xfrm>
        </p:spPr>
        <p:txBody>
          <a:bodyPr>
            <a:normAutofit/>
          </a:bodyPr>
          <a:lstStyle>
            <a:lvl1pPr marL="0" indent="0">
              <a:lnSpc>
                <a:spcPct val="150000"/>
              </a:lnSpc>
              <a:spcAft>
                <a:spcPts val="1200"/>
              </a:spcAft>
              <a:buNone/>
              <a:defRPr sz="1600">
                <a:solidFill>
                  <a:schemeClr val="bg1">
                    <a:lumMod val="50000"/>
                  </a:schemeClr>
                </a:solidFill>
              </a:defRPr>
            </a:lvl1pPr>
            <a:lvl2pPr>
              <a:lnSpc>
                <a:spcPct val="150000"/>
              </a:lnSpc>
              <a:spcAft>
                <a:spcPts val="1200"/>
              </a:spcAft>
              <a:defRPr sz="1400">
                <a:solidFill>
                  <a:schemeClr val="bg1">
                    <a:lumMod val="50000"/>
                  </a:schemeClr>
                </a:solidFill>
              </a:defRPr>
            </a:lvl2pPr>
            <a:lvl3pPr>
              <a:lnSpc>
                <a:spcPct val="150000"/>
              </a:lnSpc>
              <a:spcAft>
                <a:spcPts val="1200"/>
              </a:spcAft>
              <a:defRPr sz="1200">
                <a:solidFill>
                  <a:schemeClr val="bg1">
                    <a:lumMod val="50000"/>
                  </a:schemeClr>
                </a:solidFill>
              </a:defRPr>
            </a:lvl3pPr>
            <a:lvl4pPr>
              <a:lnSpc>
                <a:spcPct val="150000"/>
              </a:lnSpc>
              <a:spcAft>
                <a:spcPts val="1200"/>
              </a:spcAft>
              <a:defRPr sz="1100">
                <a:solidFill>
                  <a:schemeClr val="bg1">
                    <a:lumMod val="50000"/>
                  </a:schemeClr>
                </a:solidFill>
              </a:defRPr>
            </a:lvl4pPr>
            <a:lvl5pPr>
              <a:lnSpc>
                <a:spcPct val="150000"/>
              </a:lnSpc>
              <a:spcAft>
                <a:spcPts val="1200"/>
              </a:spcAft>
              <a:defRPr sz="1100">
                <a:solidFill>
                  <a:schemeClr val="bg1">
                    <a:lumMod val="50000"/>
                  </a:schemeClr>
                </a:solidFill>
              </a:defRPr>
            </a:lvl5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cxnSp>
        <p:nvCxnSpPr>
          <p:cNvPr id="8" name="Connettore 1 11">
            <a:extLst>
              <a:ext uri="{FF2B5EF4-FFF2-40B4-BE49-F238E27FC236}">
                <a16:creationId xmlns:a16="http://schemas.microsoft.com/office/drawing/2014/main" id="{FB825907-4747-438C-BDA6-3BC013FBC56E}"/>
              </a:ext>
            </a:extLst>
          </p:cNvPr>
          <p:cNvCxnSpPr/>
          <p:nvPr userDrawn="1"/>
        </p:nvCxnSpPr>
        <p:spPr>
          <a:xfrm>
            <a:off x="0" y="6379814"/>
            <a:ext cx="12192000" cy="0"/>
          </a:xfrm>
          <a:prstGeom prst="line">
            <a:avLst/>
          </a:prstGeom>
          <a:ln w="38100">
            <a:gradFill>
              <a:gsLst>
                <a:gs pos="0">
                  <a:schemeClr val="accent1"/>
                </a:gs>
                <a:gs pos="53000">
                  <a:schemeClr val="accent1">
                    <a:lumMod val="45000"/>
                    <a:lumOff val="55000"/>
                  </a:schemeClr>
                </a:gs>
                <a:gs pos="100000">
                  <a:schemeClr val="bg1"/>
                </a:gs>
              </a:gsLst>
              <a:lin ang="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ttangolo 12">
            <a:extLst>
              <a:ext uri="{FF2B5EF4-FFF2-40B4-BE49-F238E27FC236}">
                <a16:creationId xmlns:a16="http://schemas.microsoft.com/office/drawing/2014/main" id="{2792B98E-3082-4EAD-A28A-94CA3AEDAB8D}"/>
              </a:ext>
            </a:extLst>
          </p:cNvPr>
          <p:cNvSpPr/>
          <p:nvPr userDrawn="1"/>
        </p:nvSpPr>
        <p:spPr>
          <a:xfrm>
            <a:off x="8939023" y="6377844"/>
            <a:ext cx="3241208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t-IT" altLang="it-IT" sz="1200" b="0" i="0" u="none" strike="noStrike" kern="1200" cap="none" normalizeH="0" baseline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latin typeface="Gill Sans MT" panose="020B0502020104020203" pitchFamily="34" charset="0"/>
                <a:ea typeface="+mn-ea"/>
                <a:cs typeface="+mn-cs"/>
              </a:rPr>
              <a:t>Gennaro CUCCURULLO / Carmela CONCILIO</a:t>
            </a:r>
          </a:p>
        </p:txBody>
      </p:sp>
      <p:sp>
        <p:nvSpPr>
          <p:cNvPr id="14" name="Rettangolo 13">
            <a:extLst>
              <a:ext uri="{FF2B5EF4-FFF2-40B4-BE49-F238E27FC236}">
                <a16:creationId xmlns:a16="http://schemas.microsoft.com/office/drawing/2014/main" id="{53200ED5-C272-4EF3-AA2D-BD4C31442B12}"/>
              </a:ext>
            </a:extLst>
          </p:cNvPr>
          <p:cNvSpPr/>
          <p:nvPr userDrawn="1"/>
        </p:nvSpPr>
        <p:spPr>
          <a:xfrm>
            <a:off x="5377" y="6377844"/>
            <a:ext cx="590867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t-IT" altLang="it-IT" sz="1200" b="0" i="0" u="none" strike="noStrike" kern="1200" cap="none" normalizeH="0" baseline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latin typeface="Gill Sans MT" panose="020B0502020104020203" pitchFamily="34" charset="0"/>
                <a:ea typeface="+mn-ea"/>
                <a:cs typeface="+mn-cs"/>
              </a:rPr>
              <a:t>ES. 04 </a:t>
            </a:r>
          </a:p>
        </p:txBody>
      </p:sp>
      <p:sp>
        <p:nvSpPr>
          <p:cNvPr id="15" name="Rettangolo 14">
            <a:extLst>
              <a:ext uri="{FF2B5EF4-FFF2-40B4-BE49-F238E27FC236}">
                <a16:creationId xmlns:a16="http://schemas.microsoft.com/office/drawing/2014/main" id="{A735A660-F26F-4220-9560-400A267637B4}"/>
              </a:ext>
            </a:extLst>
          </p:cNvPr>
          <p:cNvSpPr/>
          <p:nvPr userDrawn="1"/>
        </p:nvSpPr>
        <p:spPr>
          <a:xfrm>
            <a:off x="4610633" y="6377843"/>
            <a:ext cx="1133644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t-IT" altLang="it-IT" sz="1200" b="0" i="0" u="none" strike="noStrike" kern="1200" cap="none" normalizeH="0" baseline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latin typeface="Gill Sans MT" panose="020B0502020104020203" pitchFamily="34" charset="0"/>
                <a:ea typeface="+mn-ea"/>
                <a:cs typeface="+mn-cs"/>
              </a:rPr>
              <a:t>CORSO DI TC</a:t>
            </a:r>
          </a:p>
        </p:txBody>
      </p:sp>
      <p:sp>
        <p:nvSpPr>
          <p:cNvPr id="16" name="Rectangle 9">
            <a:extLst>
              <a:ext uri="{FF2B5EF4-FFF2-40B4-BE49-F238E27FC236}">
                <a16:creationId xmlns:a16="http://schemas.microsoft.com/office/drawing/2014/main" id="{EAD136DC-4449-45FA-A0A4-EEE640730038}"/>
              </a:ext>
            </a:extLst>
          </p:cNvPr>
          <p:cNvSpPr/>
          <p:nvPr userDrawn="1"/>
        </p:nvSpPr>
        <p:spPr>
          <a:xfrm>
            <a:off x="0" y="-13359"/>
            <a:ext cx="12192000" cy="719999"/>
          </a:xfrm>
          <a:prstGeom prst="rect">
            <a:avLst/>
          </a:prstGeom>
          <a:gradFill>
            <a:gsLst>
              <a:gs pos="0">
                <a:schemeClr val="accent1"/>
              </a:gs>
              <a:gs pos="53000">
                <a:schemeClr val="accent1"/>
              </a:gs>
              <a:gs pos="100000">
                <a:schemeClr val="bg1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/>
          </a:p>
        </p:txBody>
      </p:sp>
      <p:pic>
        <p:nvPicPr>
          <p:cNvPr id="4" name="Immagine 3">
            <a:extLst>
              <a:ext uri="{FF2B5EF4-FFF2-40B4-BE49-F238E27FC236}">
                <a16:creationId xmlns:a16="http://schemas.microsoft.com/office/drawing/2014/main" id="{1B9854B8-F348-4243-B1F1-0044478C13C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9602530" y="-56412"/>
            <a:ext cx="2355705" cy="1069194"/>
          </a:xfrm>
          <a:prstGeom prst="rect">
            <a:avLst/>
          </a:prstGeom>
        </p:spPr>
      </p:pic>
      <p:sp>
        <p:nvSpPr>
          <p:cNvPr id="5" name="CasellaDiTesto 4">
            <a:extLst>
              <a:ext uri="{FF2B5EF4-FFF2-40B4-BE49-F238E27FC236}">
                <a16:creationId xmlns:a16="http://schemas.microsoft.com/office/drawing/2014/main" id="{426162E8-BC2B-45E0-8A45-6EECA60BEE98}"/>
              </a:ext>
            </a:extLst>
          </p:cNvPr>
          <p:cNvSpPr txBox="1"/>
          <p:nvPr userDrawn="1"/>
        </p:nvSpPr>
        <p:spPr>
          <a:xfrm>
            <a:off x="11255671" y="-51276"/>
            <a:ext cx="924560" cy="369332"/>
          </a:xfrm>
          <a:prstGeom prst="rect">
            <a:avLst/>
          </a:prstGeom>
          <a:gradFill flip="none" rotWithShape="1">
            <a:gsLst>
              <a:gs pos="0">
                <a:srgbClr val="00B0F0"/>
              </a:gs>
              <a:gs pos="100000">
                <a:srgbClr val="0070C0"/>
              </a:gs>
            </a:gsLst>
            <a:lin ang="0" scaled="0"/>
            <a:tileRect/>
          </a:gradFill>
          <a:ln>
            <a:gradFill>
              <a:gsLst>
                <a:gs pos="0">
                  <a:schemeClr val="bg1"/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a:ln>
        </p:spPr>
        <p:txBody>
          <a:bodyPr wrap="square" rtlCol="0">
            <a:spAutoFit/>
          </a:bodyPr>
          <a:lstStyle/>
          <a:p>
            <a:pPr algn="ctr"/>
            <a:fld id="{41DE471F-1DB3-4D6A-8C7E-9F7607CE2976}" type="slidenum">
              <a:rPr lang="it-IT" smtClean="0">
                <a:solidFill>
                  <a:schemeClr val="bg1"/>
                </a:solidFill>
              </a:rPr>
              <a:pPr algn="ctr"/>
              <a:t>‹N›</a:t>
            </a:fld>
            <a:endParaRPr lang="it-IT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58365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09181" y="2194849"/>
            <a:ext cx="4508715" cy="2187227"/>
          </a:xfrm>
        </p:spPr>
        <p:txBody>
          <a:bodyPr anchor="ctr">
            <a:noAutofit/>
          </a:bodyPr>
          <a:lstStyle>
            <a:lvl1pPr algn="l">
              <a:defRPr sz="4800">
                <a:solidFill>
                  <a:schemeClr val="accent1"/>
                </a:solidFill>
              </a:defRPr>
            </a:lvl1pPr>
          </a:lstStyle>
          <a:p>
            <a:r>
              <a:rPr lang="it-IT" dirty="0"/>
              <a:t>Fare clic per modificare lo stile del titolo</a:t>
            </a:r>
            <a:endParaRPr lang="en-US" dirty="0"/>
          </a:p>
        </p:txBody>
      </p:sp>
      <p:sp>
        <p:nvSpPr>
          <p:cNvPr id="11" name="Segnaposto testo 2">
            <a:hlinkClick r:id="rId2" tooltip="Ulteriori informazioni"/>
          </p:cNvPr>
          <p:cNvSpPr txBox="1">
            <a:spLocks/>
          </p:cNvSpPr>
          <p:nvPr userDrawn="1"/>
        </p:nvSpPr>
        <p:spPr>
          <a:xfrm>
            <a:off x="4506012" y="6251799"/>
            <a:ext cx="7685987" cy="37089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0" indent="0" algn="l" defTabSz="914400" rtl="0" eaLnBrk="1" latinLnBrk="0" hangingPunct="1">
              <a:lnSpc>
                <a:spcPct val="150000"/>
              </a:lnSpc>
              <a:spcBef>
                <a:spcPct val="30000"/>
              </a:spcBef>
              <a:buFont typeface="Arial" panose="020B0604020202020204" pitchFamily="34" charset="0"/>
              <a:buNone/>
              <a:defRPr sz="2800" kern="120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914400">
              <a:buNone/>
            </a:pPr>
            <a:r>
              <a:rPr lang="it-IT" sz="1200" i="0" noProof="1">
                <a:solidFill>
                  <a:schemeClr val="bg1">
                    <a:lumMod val="50000"/>
                  </a:schemeClr>
                </a:solidFill>
              </a:rPr>
              <a:t>CORSO PER ENERGY MANAGER</a:t>
            </a:r>
            <a:r>
              <a:rPr lang="it-IT" sz="1200" noProof="1">
                <a:solidFill>
                  <a:schemeClr val="accent1"/>
                </a:solidFill>
              </a:rPr>
              <a:t>			</a:t>
            </a:r>
            <a:r>
              <a:rPr lang="it-IT" sz="1200" noProof="1">
                <a:solidFill>
                  <a:schemeClr val="accent1">
                    <a:lumMod val="40000"/>
                    <a:lumOff val="60000"/>
                  </a:schemeClr>
                </a:solidFill>
              </a:rPr>
              <a:t>Gennaro CUCCURULLO</a:t>
            </a:r>
          </a:p>
        </p:txBody>
      </p:sp>
      <p:cxnSp>
        <p:nvCxnSpPr>
          <p:cNvPr id="15" name="Connettore 1 14"/>
          <p:cNvCxnSpPr/>
          <p:nvPr userDrawn="1"/>
        </p:nvCxnSpPr>
        <p:spPr>
          <a:xfrm>
            <a:off x="0" y="6251799"/>
            <a:ext cx="12192000" cy="0"/>
          </a:xfrm>
          <a:prstGeom prst="line">
            <a:avLst/>
          </a:prstGeom>
          <a:ln w="38100">
            <a:gradFill>
              <a:gsLst>
                <a:gs pos="0">
                  <a:schemeClr val="accent1"/>
                </a:gs>
                <a:gs pos="53000">
                  <a:schemeClr val="accent1">
                    <a:lumMod val="45000"/>
                    <a:lumOff val="55000"/>
                  </a:schemeClr>
                </a:gs>
                <a:gs pos="100000">
                  <a:schemeClr val="bg1"/>
                </a:gs>
              </a:gsLst>
              <a:lin ang="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ectangle 7"/>
          <p:cNvSpPr/>
          <p:nvPr userDrawn="1"/>
        </p:nvSpPr>
        <p:spPr>
          <a:xfrm>
            <a:off x="1" y="0"/>
            <a:ext cx="4506012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</p:spTree>
    <p:extLst>
      <p:ext uri="{BB962C8B-B14F-4D97-AF65-F5344CB8AC3E}">
        <p14:creationId xmlns:p14="http://schemas.microsoft.com/office/powerpoint/2010/main" val="915108871"/>
      </p:ext>
    </p:extLst>
  </p:cSld>
  <p:clrMapOvr>
    <a:masterClrMapping/>
  </p:clrMapOvr>
  <p:transition spd="slow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1489075"/>
            <a:ext cx="5156200" cy="6413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dirty="0"/>
              <a:t>Fare clic per modificare stili del testo dello schema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1851" y="2193927"/>
            <a:ext cx="5156200" cy="3978275"/>
          </a:xfrm>
        </p:spPr>
        <p:txBody>
          <a:bodyPr vert="horz" lIns="91440" tIns="45720" rIns="91440" bIns="45720" rtlCol="0">
            <a:normAutofit/>
          </a:bodyPr>
          <a:lstStyle>
            <a:lvl1pPr>
              <a:defRPr lang="en-US" sz="1600" smtClean="0">
                <a:solidFill>
                  <a:schemeClr val="bg1">
                    <a:lumMod val="50000"/>
                  </a:schemeClr>
                </a:solidFill>
              </a:defRPr>
            </a:lvl1pPr>
            <a:lvl2pPr>
              <a:defRPr lang="en-US" sz="1400" smtClean="0">
                <a:solidFill>
                  <a:schemeClr val="bg1">
                    <a:lumMod val="50000"/>
                  </a:schemeClr>
                </a:solidFill>
              </a:defRPr>
            </a:lvl2pPr>
            <a:lvl3pPr>
              <a:defRPr lang="en-US" sz="1200" smtClean="0">
                <a:solidFill>
                  <a:schemeClr val="bg1">
                    <a:lumMod val="50000"/>
                  </a:schemeClr>
                </a:solidFill>
              </a:defRPr>
            </a:lvl3pPr>
            <a:lvl4pPr>
              <a:defRPr lang="en-US" sz="1100" smtClean="0">
                <a:solidFill>
                  <a:schemeClr val="bg1">
                    <a:lumMod val="50000"/>
                  </a:schemeClr>
                </a:solidFill>
              </a:defRPr>
            </a:lvl4pPr>
            <a:lvl5pPr>
              <a:defRPr lang="en-US" sz="1100">
                <a:solidFill>
                  <a:schemeClr val="bg1">
                    <a:lumMod val="50000"/>
                  </a:schemeClr>
                </a:solidFill>
              </a:defRPr>
            </a:lvl5pPr>
          </a:lstStyle>
          <a:p>
            <a:pPr marL="0" lvl="0" indent="0">
              <a:lnSpc>
                <a:spcPct val="150000"/>
              </a:lnSpc>
              <a:spcAft>
                <a:spcPts val="1200"/>
              </a:spcAft>
              <a:buNone/>
            </a:pPr>
            <a:r>
              <a:rPr lang="it-IT" dirty="0"/>
              <a:t>Fare clic per modificare stili del testo dello schema</a:t>
            </a:r>
          </a:p>
          <a:p>
            <a:pPr marL="0" lvl="1" indent="0">
              <a:lnSpc>
                <a:spcPct val="150000"/>
              </a:lnSpc>
              <a:spcAft>
                <a:spcPts val="1200"/>
              </a:spcAft>
              <a:buNone/>
            </a:pPr>
            <a:r>
              <a:rPr lang="it-IT" dirty="0"/>
              <a:t>Secondo livello</a:t>
            </a:r>
          </a:p>
          <a:p>
            <a:pPr marL="0" lvl="2" indent="0">
              <a:lnSpc>
                <a:spcPct val="150000"/>
              </a:lnSpc>
              <a:spcAft>
                <a:spcPts val="1200"/>
              </a:spcAft>
              <a:buNone/>
            </a:pPr>
            <a:r>
              <a:rPr lang="it-IT" dirty="0"/>
              <a:t>Terzo livello</a:t>
            </a:r>
          </a:p>
          <a:p>
            <a:pPr marL="0" lvl="3" indent="0">
              <a:lnSpc>
                <a:spcPct val="150000"/>
              </a:lnSpc>
              <a:spcAft>
                <a:spcPts val="1200"/>
              </a:spcAft>
              <a:buNone/>
            </a:pPr>
            <a:r>
              <a:rPr lang="it-IT" dirty="0"/>
              <a:t>Quarto livello</a:t>
            </a:r>
          </a:p>
          <a:p>
            <a:pPr marL="0" lvl="4" indent="0">
              <a:lnSpc>
                <a:spcPct val="150000"/>
              </a:lnSpc>
              <a:spcAft>
                <a:spcPts val="1200"/>
              </a:spcAft>
              <a:buNone/>
            </a:pPr>
            <a:r>
              <a:rPr lang="it-IT" dirty="0"/>
              <a:t>Quinto livello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9664" y="1489075"/>
            <a:ext cx="5157787" cy="6413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9664" y="2193927"/>
            <a:ext cx="5157787" cy="3978275"/>
          </a:xfrm>
        </p:spPr>
        <p:txBody>
          <a:bodyPr vert="horz" lIns="91440" tIns="45720" rIns="91440" bIns="45720" rtlCol="0">
            <a:normAutofit/>
          </a:bodyPr>
          <a:lstStyle>
            <a:lvl1pPr>
              <a:defRPr lang="en-US" sz="1600" smtClean="0">
                <a:solidFill>
                  <a:schemeClr val="bg1">
                    <a:lumMod val="50000"/>
                  </a:schemeClr>
                </a:solidFill>
              </a:defRPr>
            </a:lvl1pPr>
            <a:lvl2pPr>
              <a:defRPr lang="en-US" sz="1400" smtClean="0">
                <a:solidFill>
                  <a:schemeClr val="bg1">
                    <a:lumMod val="50000"/>
                  </a:schemeClr>
                </a:solidFill>
              </a:defRPr>
            </a:lvl2pPr>
            <a:lvl3pPr>
              <a:defRPr lang="en-US" sz="1200" smtClean="0">
                <a:solidFill>
                  <a:schemeClr val="bg1">
                    <a:lumMod val="50000"/>
                  </a:schemeClr>
                </a:solidFill>
              </a:defRPr>
            </a:lvl3pPr>
            <a:lvl4pPr>
              <a:defRPr lang="en-US" sz="1100" smtClean="0">
                <a:solidFill>
                  <a:schemeClr val="bg1">
                    <a:lumMod val="50000"/>
                  </a:schemeClr>
                </a:solidFill>
              </a:defRPr>
            </a:lvl4pPr>
            <a:lvl5pPr>
              <a:defRPr lang="en-US" sz="1100">
                <a:solidFill>
                  <a:schemeClr val="bg1">
                    <a:lumMod val="50000"/>
                  </a:schemeClr>
                </a:solidFill>
              </a:defRPr>
            </a:lvl5pPr>
          </a:lstStyle>
          <a:p>
            <a:pPr marL="0" lvl="0" indent="0">
              <a:lnSpc>
                <a:spcPct val="150000"/>
              </a:lnSpc>
              <a:spcAft>
                <a:spcPts val="1200"/>
              </a:spcAft>
              <a:buNone/>
            </a:pPr>
            <a:r>
              <a:rPr lang="it-IT"/>
              <a:t>Fare clic per modificare stili del testo dello schema</a:t>
            </a:r>
          </a:p>
          <a:p>
            <a:pPr marL="0" lvl="1" indent="0">
              <a:lnSpc>
                <a:spcPct val="150000"/>
              </a:lnSpc>
              <a:spcAft>
                <a:spcPts val="1200"/>
              </a:spcAft>
              <a:buNone/>
            </a:pPr>
            <a:r>
              <a:rPr lang="it-IT"/>
              <a:t>Secondo livello</a:t>
            </a:r>
          </a:p>
          <a:p>
            <a:pPr marL="0" lvl="2" indent="0">
              <a:lnSpc>
                <a:spcPct val="150000"/>
              </a:lnSpc>
              <a:spcAft>
                <a:spcPts val="1200"/>
              </a:spcAft>
              <a:buNone/>
            </a:pPr>
            <a:r>
              <a:rPr lang="it-IT"/>
              <a:t>Terzo livello</a:t>
            </a:r>
          </a:p>
          <a:p>
            <a:pPr marL="0" lvl="3" indent="0">
              <a:lnSpc>
                <a:spcPct val="150000"/>
              </a:lnSpc>
              <a:spcAft>
                <a:spcPts val="1200"/>
              </a:spcAft>
              <a:buNone/>
            </a:pPr>
            <a:r>
              <a:rPr lang="it-IT"/>
              <a:t>Quarto livello</a:t>
            </a:r>
          </a:p>
          <a:p>
            <a:pPr marL="0" lvl="4" indent="0">
              <a:lnSpc>
                <a:spcPct val="150000"/>
              </a:lnSpc>
              <a:spcAft>
                <a:spcPts val="1200"/>
              </a:spcAft>
              <a:buNone/>
            </a:pPr>
            <a:r>
              <a:rPr lang="it-IT"/>
              <a:t>Quinto livello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EEBAAA-29B5-4AF5-BC5F-7E580C29002D}" type="datetimeFigureOut">
              <a:rPr lang="en-US" smtClean="0"/>
              <a:t>5/18/2021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60EDB8-5305-433F-BE41-D7A86D811DB3}" type="slidenum">
              <a:rPr lang="en-US" smtClean="0"/>
              <a:t>‹N›</a:t>
            </a:fld>
            <a:endParaRPr lang="en-US"/>
          </a:p>
        </p:txBody>
      </p:sp>
      <p:cxnSp>
        <p:nvCxnSpPr>
          <p:cNvPr id="15" name="Connettore 1 11">
            <a:extLst>
              <a:ext uri="{FF2B5EF4-FFF2-40B4-BE49-F238E27FC236}">
                <a16:creationId xmlns:a16="http://schemas.microsoft.com/office/drawing/2014/main" id="{48BE110D-FDA9-4650-BDAC-4C259D0D1BC5}"/>
              </a:ext>
            </a:extLst>
          </p:cNvPr>
          <p:cNvCxnSpPr/>
          <p:nvPr userDrawn="1"/>
        </p:nvCxnSpPr>
        <p:spPr>
          <a:xfrm>
            <a:off x="0" y="6379814"/>
            <a:ext cx="12192000" cy="0"/>
          </a:xfrm>
          <a:prstGeom prst="line">
            <a:avLst/>
          </a:prstGeom>
          <a:ln w="38100">
            <a:gradFill>
              <a:gsLst>
                <a:gs pos="0">
                  <a:schemeClr val="accent1"/>
                </a:gs>
                <a:gs pos="53000">
                  <a:schemeClr val="accent1">
                    <a:lumMod val="45000"/>
                    <a:lumOff val="55000"/>
                  </a:schemeClr>
                </a:gs>
                <a:gs pos="100000">
                  <a:schemeClr val="bg1"/>
                </a:gs>
              </a:gsLst>
              <a:lin ang="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Rettangolo 15">
            <a:extLst>
              <a:ext uri="{FF2B5EF4-FFF2-40B4-BE49-F238E27FC236}">
                <a16:creationId xmlns:a16="http://schemas.microsoft.com/office/drawing/2014/main" id="{F57017C5-37BD-401C-84B8-AB98489BFFA2}"/>
              </a:ext>
            </a:extLst>
          </p:cNvPr>
          <p:cNvSpPr/>
          <p:nvPr userDrawn="1"/>
        </p:nvSpPr>
        <p:spPr>
          <a:xfrm>
            <a:off x="9696231" y="6377844"/>
            <a:ext cx="2484000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t-IT" altLang="it-IT" sz="1200" b="0" i="0" u="none" strike="noStrike" kern="1200" cap="none" normalizeH="0" baseline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latin typeface="Gill Sans MT" panose="020B0502020104020203" pitchFamily="34" charset="0"/>
                <a:ea typeface="+mn-ea"/>
                <a:cs typeface="+mn-cs"/>
              </a:rPr>
              <a:t>Gennaro CUCCURULLO</a:t>
            </a:r>
          </a:p>
        </p:txBody>
      </p:sp>
      <p:sp>
        <p:nvSpPr>
          <p:cNvPr id="17" name="Rettangolo 16">
            <a:extLst>
              <a:ext uri="{FF2B5EF4-FFF2-40B4-BE49-F238E27FC236}">
                <a16:creationId xmlns:a16="http://schemas.microsoft.com/office/drawing/2014/main" id="{D5A61FEF-FB3A-472C-B17A-88012F054A90}"/>
              </a:ext>
            </a:extLst>
          </p:cNvPr>
          <p:cNvSpPr/>
          <p:nvPr userDrawn="1"/>
        </p:nvSpPr>
        <p:spPr>
          <a:xfrm>
            <a:off x="5377" y="6377844"/>
            <a:ext cx="2892138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t-IT" altLang="it-IT" sz="1200" b="0" i="0" u="none" strike="noStrike" kern="1200" cap="none" normalizeH="0" baseline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latin typeface="Gill Sans MT" panose="020B0502020104020203" pitchFamily="34" charset="0"/>
                <a:ea typeface="+mn-ea"/>
                <a:cs typeface="+mn-cs"/>
              </a:rPr>
              <a:t>Centro direzionale Saccone, xx luglio 2019 </a:t>
            </a:r>
          </a:p>
        </p:txBody>
      </p:sp>
      <p:sp>
        <p:nvSpPr>
          <p:cNvPr id="18" name="Rettangolo 17">
            <a:extLst>
              <a:ext uri="{FF2B5EF4-FFF2-40B4-BE49-F238E27FC236}">
                <a16:creationId xmlns:a16="http://schemas.microsoft.com/office/drawing/2014/main" id="{FD4FB911-14A3-4EC5-8AB7-C4077A00843F}"/>
              </a:ext>
            </a:extLst>
          </p:cNvPr>
          <p:cNvSpPr/>
          <p:nvPr userDrawn="1"/>
        </p:nvSpPr>
        <p:spPr>
          <a:xfrm>
            <a:off x="4788777" y="6377843"/>
            <a:ext cx="2385846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t-IT" altLang="it-IT" sz="1200" b="0" i="0" u="none" strike="noStrike" kern="1200" cap="none" normalizeH="0" baseline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latin typeface="Gill Sans MT" panose="020B0502020104020203" pitchFamily="34" charset="0"/>
                <a:ea typeface="+mn-ea"/>
                <a:cs typeface="+mn-cs"/>
              </a:rPr>
              <a:t>CORSO PER ENERGY MANAGER</a:t>
            </a:r>
          </a:p>
        </p:txBody>
      </p:sp>
      <p:sp>
        <p:nvSpPr>
          <p:cNvPr id="19" name="Rectangle 9">
            <a:extLst>
              <a:ext uri="{FF2B5EF4-FFF2-40B4-BE49-F238E27FC236}">
                <a16:creationId xmlns:a16="http://schemas.microsoft.com/office/drawing/2014/main" id="{A6006347-C9A9-4D02-B589-B6D839517268}"/>
              </a:ext>
            </a:extLst>
          </p:cNvPr>
          <p:cNvSpPr/>
          <p:nvPr userDrawn="1"/>
        </p:nvSpPr>
        <p:spPr>
          <a:xfrm>
            <a:off x="0" y="-13359"/>
            <a:ext cx="12192000" cy="719999"/>
          </a:xfrm>
          <a:prstGeom prst="rect">
            <a:avLst/>
          </a:prstGeom>
          <a:gradFill>
            <a:gsLst>
              <a:gs pos="0">
                <a:schemeClr val="accent1"/>
              </a:gs>
              <a:gs pos="53000">
                <a:schemeClr val="accent1"/>
              </a:gs>
              <a:gs pos="100000">
                <a:schemeClr val="bg1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/>
          </a:p>
        </p:txBody>
      </p:sp>
      <p:pic>
        <p:nvPicPr>
          <p:cNvPr id="20" name="Picture 2" descr="EGEEM_no_baseline-02">
            <a:extLst>
              <a:ext uri="{FF2B5EF4-FFF2-40B4-BE49-F238E27FC236}">
                <a16:creationId xmlns:a16="http://schemas.microsoft.com/office/drawing/2014/main" id="{DCDB3369-57EE-45BF-8F8A-A84F987DDE58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20000" contrast="4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344" t="29587" r="54059" b="27574"/>
          <a:stretch/>
        </p:blipFill>
        <p:spPr bwMode="auto">
          <a:xfrm>
            <a:off x="11353800" y="276036"/>
            <a:ext cx="710914" cy="7879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D2D2D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060298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841938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 personalizza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515554B0-BDE3-4837-A724-8C92FB98B8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data 2">
            <a:extLst>
              <a:ext uri="{FF2B5EF4-FFF2-40B4-BE49-F238E27FC236}">
                <a16:creationId xmlns:a16="http://schemas.microsoft.com/office/drawing/2014/main" id="{A94E094F-9D74-4A87-9AD3-B620BE9E2A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EEBAAA-29B5-4AF5-BC5F-7E580C29002D}" type="datetimeFigureOut">
              <a:rPr lang="en-US" smtClean="0"/>
              <a:t>5/18/2021</a:t>
            </a:fld>
            <a:endParaRPr lang="en-US" dirty="0"/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78537307-B25A-461B-BDCC-540514AAA5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8638024D-90CE-48B2-A644-3CB07EBC00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60EDB8-5305-433F-BE41-D7A86D811DB3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29399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uppo 4">
            <a:extLst>
              <a:ext uri="{FF2B5EF4-FFF2-40B4-BE49-F238E27FC236}">
                <a16:creationId xmlns:a16="http://schemas.microsoft.com/office/drawing/2014/main" id="{D11810F2-3931-47DE-8FEC-39758FB88199}"/>
              </a:ext>
            </a:extLst>
          </p:cNvPr>
          <p:cNvGrpSpPr/>
          <p:nvPr userDrawn="1"/>
        </p:nvGrpSpPr>
        <p:grpSpPr>
          <a:xfrm>
            <a:off x="206" y="1"/>
            <a:ext cx="12184750" cy="1251632"/>
            <a:chOff x="206" y="1"/>
            <a:chExt cx="12184750" cy="1251632"/>
          </a:xfrm>
        </p:grpSpPr>
        <p:grpSp>
          <p:nvGrpSpPr>
            <p:cNvPr id="11" name="Gruppo 10">
              <a:extLst>
                <a:ext uri="{FF2B5EF4-FFF2-40B4-BE49-F238E27FC236}">
                  <a16:creationId xmlns:a16="http://schemas.microsoft.com/office/drawing/2014/main" id="{1508954B-E166-45DC-B52D-318058040B8D}"/>
                </a:ext>
              </a:extLst>
            </p:cNvPr>
            <p:cNvGrpSpPr/>
            <p:nvPr userDrawn="1"/>
          </p:nvGrpSpPr>
          <p:grpSpPr>
            <a:xfrm>
              <a:off x="206" y="402522"/>
              <a:ext cx="12184750" cy="797668"/>
              <a:chOff x="206" y="402522"/>
              <a:chExt cx="12184750" cy="797668"/>
            </a:xfrm>
          </p:grpSpPr>
          <p:cxnSp>
            <p:nvCxnSpPr>
              <p:cNvPr id="42" name="Connettore diritto 41">
                <a:extLst>
                  <a:ext uri="{FF2B5EF4-FFF2-40B4-BE49-F238E27FC236}">
                    <a16:creationId xmlns:a16="http://schemas.microsoft.com/office/drawing/2014/main" id="{B46FC76D-6BCC-4DAD-AD7E-2F6EC4493E21}"/>
                  </a:ext>
                </a:extLst>
              </p:cNvPr>
              <p:cNvCxnSpPr/>
              <p:nvPr userDrawn="1"/>
            </p:nvCxnSpPr>
            <p:spPr>
              <a:xfrm>
                <a:off x="206" y="402522"/>
                <a:ext cx="12184750" cy="0"/>
              </a:xfrm>
              <a:prstGeom prst="line">
                <a:avLst/>
              </a:prstGeom>
              <a:ln w="12700">
                <a:solidFill>
                  <a:schemeClr val="bg1">
                    <a:lumMod val="85000"/>
                  </a:schemeClr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3" name="Connettore diritto 42">
                <a:extLst>
                  <a:ext uri="{FF2B5EF4-FFF2-40B4-BE49-F238E27FC236}">
                    <a16:creationId xmlns:a16="http://schemas.microsoft.com/office/drawing/2014/main" id="{1BE3CC5C-F585-4334-ABBB-497D56FB8718}"/>
                  </a:ext>
                </a:extLst>
              </p:cNvPr>
              <p:cNvCxnSpPr/>
              <p:nvPr userDrawn="1"/>
            </p:nvCxnSpPr>
            <p:spPr>
              <a:xfrm>
                <a:off x="206" y="801356"/>
                <a:ext cx="12184750" cy="0"/>
              </a:xfrm>
              <a:prstGeom prst="line">
                <a:avLst/>
              </a:prstGeom>
              <a:ln w="12700">
                <a:solidFill>
                  <a:schemeClr val="bg1">
                    <a:lumMod val="85000"/>
                  </a:schemeClr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4" name="Connettore diritto 43">
                <a:extLst>
                  <a:ext uri="{FF2B5EF4-FFF2-40B4-BE49-F238E27FC236}">
                    <a16:creationId xmlns:a16="http://schemas.microsoft.com/office/drawing/2014/main" id="{9366B4DD-9C23-416C-B5A2-9242D1E2AFF9}"/>
                  </a:ext>
                </a:extLst>
              </p:cNvPr>
              <p:cNvCxnSpPr/>
              <p:nvPr userDrawn="1"/>
            </p:nvCxnSpPr>
            <p:spPr>
              <a:xfrm>
                <a:off x="206" y="1200190"/>
                <a:ext cx="12184750" cy="0"/>
              </a:xfrm>
              <a:prstGeom prst="line">
                <a:avLst/>
              </a:prstGeom>
              <a:ln w="12700">
                <a:solidFill>
                  <a:schemeClr val="bg1">
                    <a:lumMod val="85000"/>
                  </a:schemeClr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12" name="Connettore diritto 11">
              <a:extLst>
                <a:ext uri="{FF2B5EF4-FFF2-40B4-BE49-F238E27FC236}">
                  <a16:creationId xmlns:a16="http://schemas.microsoft.com/office/drawing/2014/main" id="{CC1BD9A1-5979-43D5-A0DD-AD63AA8FA123}"/>
                </a:ext>
              </a:extLst>
            </p:cNvPr>
            <p:cNvCxnSpPr/>
            <p:nvPr userDrawn="1"/>
          </p:nvCxnSpPr>
          <p:spPr>
            <a:xfrm rot="5400000">
              <a:off x="559360" y="625817"/>
              <a:ext cx="1251632" cy="0"/>
            </a:xfrm>
            <a:prstGeom prst="line">
              <a:avLst/>
            </a:prstGeom>
            <a:ln w="12700">
              <a:solidFill>
                <a:schemeClr val="bg1">
                  <a:lumMod val="8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Connettore diritto 12">
              <a:extLst>
                <a:ext uri="{FF2B5EF4-FFF2-40B4-BE49-F238E27FC236}">
                  <a16:creationId xmlns:a16="http://schemas.microsoft.com/office/drawing/2014/main" id="{39D2476B-D23C-4EC4-A32E-A7A32AF61252}"/>
                </a:ext>
              </a:extLst>
            </p:cNvPr>
            <p:cNvCxnSpPr/>
            <p:nvPr userDrawn="1"/>
          </p:nvCxnSpPr>
          <p:spPr>
            <a:xfrm rot="5400000">
              <a:off x="160650" y="625817"/>
              <a:ext cx="1251632" cy="0"/>
            </a:xfrm>
            <a:prstGeom prst="line">
              <a:avLst/>
            </a:prstGeom>
            <a:ln w="12700">
              <a:solidFill>
                <a:schemeClr val="bg1">
                  <a:lumMod val="8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Connettore diritto 13">
              <a:extLst>
                <a:ext uri="{FF2B5EF4-FFF2-40B4-BE49-F238E27FC236}">
                  <a16:creationId xmlns:a16="http://schemas.microsoft.com/office/drawing/2014/main" id="{574C4E4A-CABF-4942-BAA6-D02A6F3AA1EA}"/>
                </a:ext>
              </a:extLst>
            </p:cNvPr>
            <p:cNvCxnSpPr/>
            <p:nvPr userDrawn="1"/>
          </p:nvCxnSpPr>
          <p:spPr>
            <a:xfrm rot="5400000">
              <a:off x="-238060" y="625817"/>
              <a:ext cx="1251632" cy="0"/>
            </a:xfrm>
            <a:prstGeom prst="line">
              <a:avLst/>
            </a:prstGeom>
            <a:ln w="12700">
              <a:solidFill>
                <a:schemeClr val="bg1">
                  <a:lumMod val="8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Connettore diritto 14">
              <a:extLst>
                <a:ext uri="{FF2B5EF4-FFF2-40B4-BE49-F238E27FC236}">
                  <a16:creationId xmlns:a16="http://schemas.microsoft.com/office/drawing/2014/main" id="{49D63911-3BC2-4AD6-961B-D079D29B4273}"/>
                </a:ext>
              </a:extLst>
            </p:cNvPr>
            <p:cNvCxnSpPr/>
            <p:nvPr userDrawn="1"/>
          </p:nvCxnSpPr>
          <p:spPr>
            <a:xfrm rot="5400000">
              <a:off x="1356780" y="625817"/>
              <a:ext cx="1251632" cy="0"/>
            </a:xfrm>
            <a:prstGeom prst="line">
              <a:avLst/>
            </a:prstGeom>
            <a:ln w="12700">
              <a:solidFill>
                <a:schemeClr val="bg1">
                  <a:lumMod val="8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Connettore diritto 15">
              <a:extLst>
                <a:ext uri="{FF2B5EF4-FFF2-40B4-BE49-F238E27FC236}">
                  <a16:creationId xmlns:a16="http://schemas.microsoft.com/office/drawing/2014/main" id="{3CC300D4-C8AD-4B75-8292-4F34F76D916E}"/>
                </a:ext>
              </a:extLst>
            </p:cNvPr>
            <p:cNvCxnSpPr/>
            <p:nvPr userDrawn="1"/>
          </p:nvCxnSpPr>
          <p:spPr>
            <a:xfrm rot="5400000">
              <a:off x="958070" y="625817"/>
              <a:ext cx="1251632" cy="0"/>
            </a:xfrm>
            <a:prstGeom prst="line">
              <a:avLst/>
            </a:prstGeom>
            <a:ln w="12700">
              <a:solidFill>
                <a:schemeClr val="bg1">
                  <a:lumMod val="8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Connettore diritto 16">
              <a:extLst>
                <a:ext uri="{FF2B5EF4-FFF2-40B4-BE49-F238E27FC236}">
                  <a16:creationId xmlns:a16="http://schemas.microsoft.com/office/drawing/2014/main" id="{15DC9BD4-51C7-4E8C-8894-3CDC565A662C}"/>
                </a:ext>
              </a:extLst>
            </p:cNvPr>
            <p:cNvCxnSpPr/>
            <p:nvPr userDrawn="1"/>
          </p:nvCxnSpPr>
          <p:spPr>
            <a:xfrm rot="5400000">
              <a:off x="2154200" y="625817"/>
              <a:ext cx="1251632" cy="0"/>
            </a:xfrm>
            <a:prstGeom prst="line">
              <a:avLst/>
            </a:prstGeom>
            <a:ln w="12700">
              <a:solidFill>
                <a:schemeClr val="bg1">
                  <a:lumMod val="8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Connettore diritto 17">
              <a:extLst>
                <a:ext uri="{FF2B5EF4-FFF2-40B4-BE49-F238E27FC236}">
                  <a16:creationId xmlns:a16="http://schemas.microsoft.com/office/drawing/2014/main" id="{1C45222D-F5E2-4BFC-9F27-26E6AC068D78}"/>
                </a:ext>
              </a:extLst>
            </p:cNvPr>
            <p:cNvCxnSpPr/>
            <p:nvPr userDrawn="1"/>
          </p:nvCxnSpPr>
          <p:spPr>
            <a:xfrm rot="5400000">
              <a:off x="1755490" y="625817"/>
              <a:ext cx="1251632" cy="0"/>
            </a:xfrm>
            <a:prstGeom prst="line">
              <a:avLst/>
            </a:prstGeom>
            <a:ln w="12700">
              <a:solidFill>
                <a:schemeClr val="bg1">
                  <a:lumMod val="8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Connettore diritto 18">
              <a:extLst>
                <a:ext uri="{FF2B5EF4-FFF2-40B4-BE49-F238E27FC236}">
                  <a16:creationId xmlns:a16="http://schemas.microsoft.com/office/drawing/2014/main" id="{E0BB17AA-6D92-4431-85A3-3861EEE927FA}"/>
                </a:ext>
              </a:extLst>
            </p:cNvPr>
            <p:cNvCxnSpPr/>
            <p:nvPr userDrawn="1"/>
          </p:nvCxnSpPr>
          <p:spPr>
            <a:xfrm rot="5400000">
              <a:off x="2951620" y="625817"/>
              <a:ext cx="1251632" cy="0"/>
            </a:xfrm>
            <a:prstGeom prst="line">
              <a:avLst/>
            </a:prstGeom>
            <a:ln w="12700">
              <a:solidFill>
                <a:schemeClr val="bg1">
                  <a:lumMod val="8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Connettore diritto 19">
              <a:extLst>
                <a:ext uri="{FF2B5EF4-FFF2-40B4-BE49-F238E27FC236}">
                  <a16:creationId xmlns:a16="http://schemas.microsoft.com/office/drawing/2014/main" id="{12816A9C-8D92-4561-A222-0C1B801D9078}"/>
                </a:ext>
              </a:extLst>
            </p:cNvPr>
            <p:cNvCxnSpPr/>
            <p:nvPr userDrawn="1"/>
          </p:nvCxnSpPr>
          <p:spPr>
            <a:xfrm rot="5400000">
              <a:off x="2552910" y="625817"/>
              <a:ext cx="1251632" cy="0"/>
            </a:xfrm>
            <a:prstGeom prst="line">
              <a:avLst/>
            </a:prstGeom>
            <a:ln w="12700">
              <a:solidFill>
                <a:schemeClr val="bg1">
                  <a:lumMod val="8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Connettore diritto 20">
              <a:extLst>
                <a:ext uri="{FF2B5EF4-FFF2-40B4-BE49-F238E27FC236}">
                  <a16:creationId xmlns:a16="http://schemas.microsoft.com/office/drawing/2014/main" id="{10F4B14E-A20A-4CC5-A708-94D975355D1D}"/>
                </a:ext>
              </a:extLst>
            </p:cNvPr>
            <p:cNvCxnSpPr/>
            <p:nvPr userDrawn="1"/>
          </p:nvCxnSpPr>
          <p:spPr>
            <a:xfrm rot="5400000">
              <a:off x="3749040" y="625817"/>
              <a:ext cx="1251632" cy="0"/>
            </a:xfrm>
            <a:prstGeom prst="line">
              <a:avLst/>
            </a:prstGeom>
            <a:ln w="12700">
              <a:solidFill>
                <a:schemeClr val="bg1">
                  <a:lumMod val="8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Connettore diritto 21">
              <a:extLst>
                <a:ext uri="{FF2B5EF4-FFF2-40B4-BE49-F238E27FC236}">
                  <a16:creationId xmlns:a16="http://schemas.microsoft.com/office/drawing/2014/main" id="{52FA3B3D-C1FE-4C8D-90E8-8215FF1D78BD}"/>
                </a:ext>
              </a:extLst>
            </p:cNvPr>
            <p:cNvCxnSpPr/>
            <p:nvPr userDrawn="1"/>
          </p:nvCxnSpPr>
          <p:spPr>
            <a:xfrm rot="5400000">
              <a:off x="3350330" y="625817"/>
              <a:ext cx="1251632" cy="0"/>
            </a:xfrm>
            <a:prstGeom prst="line">
              <a:avLst/>
            </a:prstGeom>
            <a:ln w="12700">
              <a:solidFill>
                <a:schemeClr val="bg1">
                  <a:lumMod val="8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Connettore diritto 22">
              <a:extLst>
                <a:ext uri="{FF2B5EF4-FFF2-40B4-BE49-F238E27FC236}">
                  <a16:creationId xmlns:a16="http://schemas.microsoft.com/office/drawing/2014/main" id="{0A70293A-874D-4489-8048-9DC7EAF4194E}"/>
                </a:ext>
              </a:extLst>
            </p:cNvPr>
            <p:cNvCxnSpPr/>
            <p:nvPr userDrawn="1"/>
          </p:nvCxnSpPr>
          <p:spPr>
            <a:xfrm rot="5400000">
              <a:off x="4546460" y="625817"/>
              <a:ext cx="1251632" cy="0"/>
            </a:xfrm>
            <a:prstGeom prst="line">
              <a:avLst/>
            </a:prstGeom>
            <a:ln w="12700">
              <a:solidFill>
                <a:schemeClr val="bg1">
                  <a:lumMod val="8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Connettore diritto 23">
              <a:extLst>
                <a:ext uri="{FF2B5EF4-FFF2-40B4-BE49-F238E27FC236}">
                  <a16:creationId xmlns:a16="http://schemas.microsoft.com/office/drawing/2014/main" id="{4AD65A78-CE65-49DE-9AD7-6F8978A29586}"/>
                </a:ext>
              </a:extLst>
            </p:cNvPr>
            <p:cNvCxnSpPr/>
            <p:nvPr userDrawn="1"/>
          </p:nvCxnSpPr>
          <p:spPr>
            <a:xfrm rot="5400000">
              <a:off x="4147750" y="625817"/>
              <a:ext cx="1251632" cy="0"/>
            </a:xfrm>
            <a:prstGeom prst="line">
              <a:avLst/>
            </a:prstGeom>
            <a:ln w="12700">
              <a:solidFill>
                <a:schemeClr val="bg1">
                  <a:lumMod val="8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Connettore diritto 24">
              <a:extLst>
                <a:ext uri="{FF2B5EF4-FFF2-40B4-BE49-F238E27FC236}">
                  <a16:creationId xmlns:a16="http://schemas.microsoft.com/office/drawing/2014/main" id="{57D1FE50-B2CF-430C-AEB9-A8A4A9444102}"/>
                </a:ext>
              </a:extLst>
            </p:cNvPr>
            <p:cNvCxnSpPr/>
            <p:nvPr userDrawn="1"/>
          </p:nvCxnSpPr>
          <p:spPr>
            <a:xfrm rot="5400000">
              <a:off x="5343880" y="625817"/>
              <a:ext cx="1251632" cy="0"/>
            </a:xfrm>
            <a:prstGeom prst="line">
              <a:avLst/>
            </a:prstGeom>
            <a:ln w="12700">
              <a:solidFill>
                <a:schemeClr val="bg1">
                  <a:lumMod val="8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Connettore diritto 25">
              <a:extLst>
                <a:ext uri="{FF2B5EF4-FFF2-40B4-BE49-F238E27FC236}">
                  <a16:creationId xmlns:a16="http://schemas.microsoft.com/office/drawing/2014/main" id="{4B46FFC1-EA53-4B70-91E7-C04C14ACBC13}"/>
                </a:ext>
              </a:extLst>
            </p:cNvPr>
            <p:cNvCxnSpPr/>
            <p:nvPr userDrawn="1"/>
          </p:nvCxnSpPr>
          <p:spPr>
            <a:xfrm rot="5400000">
              <a:off x="4945170" y="625817"/>
              <a:ext cx="1251632" cy="0"/>
            </a:xfrm>
            <a:prstGeom prst="line">
              <a:avLst/>
            </a:prstGeom>
            <a:ln w="12700">
              <a:solidFill>
                <a:schemeClr val="bg1">
                  <a:lumMod val="8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Connettore diritto 26">
              <a:extLst>
                <a:ext uri="{FF2B5EF4-FFF2-40B4-BE49-F238E27FC236}">
                  <a16:creationId xmlns:a16="http://schemas.microsoft.com/office/drawing/2014/main" id="{9436B177-806D-4263-B3B9-9C86DE94179F}"/>
                </a:ext>
              </a:extLst>
            </p:cNvPr>
            <p:cNvCxnSpPr/>
            <p:nvPr userDrawn="1"/>
          </p:nvCxnSpPr>
          <p:spPr>
            <a:xfrm rot="5400000">
              <a:off x="6141300" y="625817"/>
              <a:ext cx="1251632" cy="0"/>
            </a:xfrm>
            <a:prstGeom prst="line">
              <a:avLst/>
            </a:prstGeom>
            <a:ln w="12700">
              <a:solidFill>
                <a:schemeClr val="bg1">
                  <a:lumMod val="8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Connettore diritto 27">
              <a:extLst>
                <a:ext uri="{FF2B5EF4-FFF2-40B4-BE49-F238E27FC236}">
                  <a16:creationId xmlns:a16="http://schemas.microsoft.com/office/drawing/2014/main" id="{097236D0-7562-4E25-BF95-E30BB6BC42CC}"/>
                </a:ext>
              </a:extLst>
            </p:cNvPr>
            <p:cNvCxnSpPr/>
            <p:nvPr userDrawn="1"/>
          </p:nvCxnSpPr>
          <p:spPr>
            <a:xfrm rot="5400000">
              <a:off x="5742590" y="625817"/>
              <a:ext cx="1251632" cy="0"/>
            </a:xfrm>
            <a:prstGeom prst="line">
              <a:avLst/>
            </a:prstGeom>
            <a:ln w="12700">
              <a:solidFill>
                <a:schemeClr val="bg1">
                  <a:lumMod val="8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Connettore diritto 28">
              <a:extLst>
                <a:ext uri="{FF2B5EF4-FFF2-40B4-BE49-F238E27FC236}">
                  <a16:creationId xmlns:a16="http://schemas.microsoft.com/office/drawing/2014/main" id="{EF254EDB-117B-4639-A38B-3F1E1923FEF6}"/>
                </a:ext>
              </a:extLst>
            </p:cNvPr>
            <p:cNvCxnSpPr/>
            <p:nvPr userDrawn="1"/>
          </p:nvCxnSpPr>
          <p:spPr>
            <a:xfrm rot="5400000">
              <a:off x="6938720" y="625817"/>
              <a:ext cx="1251632" cy="0"/>
            </a:xfrm>
            <a:prstGeom prst="line">
              <a:avLst/>
            </a:prstGeom>
            <a:ln w="12700">
              <a:solidFill>
                <a:schemeClr val="bg1">
                  <a:lumMod val="8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Connettore diritto 29">
              <a:extLst>
                <a:ext uri="{FF2B5EF4-FFF2-40B4-BE49-F238E27FC236}">
                  <a16:creationId xmlns:a16="http://schemas.microsoft.com/office/drawing/2014/main" id="{114BC7D0-2A10-4775-88EA-CD248E15D60C}"/>
                </a:ext>
              </a:extLst>
            </p:cNvPr>
            <p:cNvCxnSpPr/>
            <p:nvPr userDrawn="1"/>
          </p:nvCxnSpPr>
          <p:spPr>
            <a:xfrm rot="5400000">
              <a:off x="6540010" y="625817"/>
              <a:ext cx="1251632" cy="0"/>
            </a:xfrm>
            <a:prstGeom prst="line">
              <a:avLst/>
            </a:prstGeom>
            <a:ln w="12700">
              <a:solidFill>
                <a:schemeClr val="bg1">
                  <a:lumMod val="8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Connettore diritto 30">
              <a:extLst>
                <a:ext uri="{FF2B5EF4-FFF2-40B4-BE49-F238E27FC236}">
                  <a16:creationId xmlns:a16="http://schemas.microsoft.com/office/drawing/2014/main" id="{8123A1F3-218A-4E8C-8EEA-460A3AF04D95}"/>
                </a:ext>
              </a:extLst>
            </p:cNvPr>
            <p:cNvCxnSpPr/>
            <p:nvPr userDrawn="1"/>
          </p:nvCxnSpPr>
          <p:spPr>
            <a:xfrm rot="5400000">
              <a:off x="7736140" y="625817"/>
              <a:ext cx="1251632" cy="0"/>
            </a:xfrm>
            <a:prstGeom prst="line">
              <a:avLst/>
            </a:prstGeom>
            <a:ln w="12700">
              <a:solidFill>
                <a:schemeClr val="bg1">
                  <a:lumMod val="8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Connettore diritto 31">
              <a:extLst>
                <a:ext uri="{FF2B5EF4-FFF2-40B4-BE49-F238E27FC236}">
                  <a16:creationId xmlns:a16="http://schemas.microsoft.com/office/drawing/2014/main" id="{0F838469-D4D1-4259-B418-CD3062028C71}"/>
                </a:ext>
              </a:extLst>
            </p:cNvPr>
            <p:cNvCxnSpPr/>
            <p:nvPr userDrawn="1"/>
          </p:nvCxnSpPr>
          <p:spPr>
            <a:xfrm rot="5400000">
              <a:off x="7337430" y="625817"/>
              <a:ext cx="1251632" cy="0"/>
            </a:xfrm>
            <a:prstGeom prst="line">
              <a:avLst/>
            </a:prstGeom>
            <a:ln w="12700">
              <a:solidFill>
                <a:schemeClr val="bg1">
                  <a:lumMod val="8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Connettore diritto 32">
              <a:extLst>
                <a:ext uri="{FF2B5EF4-FFF2-40B4-BE49-F238E27FC236}">
                  <a16:creationId xmlns:a16="http://schemas.microsoft.com/office/drawing/2014/main" id="{188A355D-C3DA-4E6C-B272-576BEE9A4A17}"/>
                </a:ext>
              </a:extLst>
            </p:cNvPr>
            <p:cNvCxnSpPr/>
            <p:nvPr userDrawn="1"/>
          </p:nvCxnSpPr>
          <p:spPr>
            <a:xfrm rot="5400000">
              <a:off x="8533560" y="625817"/>
              <a:ext cx="1251632" cy="0"/>
            </a:xfrm>
            <a:prstGeom prst="line">
              <a:avLst/>
            </a:prstGeom>
            <a:ln w="12700">
              <a:solidFill>
                <a:schemeClr val="bg1">
                  <a:lumMod val="8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Connettore diritto 33">
              <a:extLst>
                <a:ext uri="{FF2B5EF4-FFF2-40B4-BE49-F238E27FC236}">
                  <a16:creationId xmlns:a16="http://schemas.microsoft.com/office/drawing/2014/main" id="{045FF6A5-1164-4CC8-9643-30C95BBB038E}"/>
                </a:ext>
              </a:extLst>
            </p:cNvPr>
            <p:cNvCxnSpPr/>
            <p:nvPr userDrawn="1"/>
          </p:nvCxnSpPr>
          <p:spPr>
            <a:xfrm rot="5400000">
              <a:off x="8134850" y="625817"/>
              <a:ext cx="1251632" cy="0"/>
            </a:xfrm>
            <a:prstGeom prst="line">
              <a:avLst/>
            </a:prstGeom>
            <a:ln w="12700">
              <a:solidFill>
                <a:schemeClr val="bg1">
                  <a:lumMod val="8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Connettore diritto 34">
              <a:extLst>
                <a:ext uri="{FF2B5EF4-FFF2-40B4-BE49-F238E27FC236}">
                  <a16:creationId xmlns:a16="http://schemas.microsoft.com/office/drawing/2014/main" id="{4BD80A0A-8F78-41AF-BAAA-E659E655F97D}"/>
                </a:ext>
              </a:extLst>
            </p:cNvPr>
            <p:cNvCxnSpPr/>
            <p:nvPr userDrawn="1"/>
          </p:nvCxnSpPr>
          <p:spPr>
            <a:xfrm rot="5400000">
              <a:off x="9330984" y="625817"/>
              <a:ext cx="1251632" cy="0"/>
            </a:xfrm>
            <a:prstGeom prst="line">
              <a:avLst/>
            </a:prstGeom>
            <a:ln w="12700">
              <a:solidFill>
                <a:schemeClr val="bg1">
                  <a:lumMod val="8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Connettore diritto 35">
              <a:extLst>
                <a:ext uri="{FF2B5EF4-FFF2-40B4-BE49-F238E27FC236}">
                  <a16:creationId xmlns:a16="http://schemas.microsoft.com/office/drawing/2014/main" id="{AC425BF4-43C8-4578-A906-44CE12EB80FA}"/>
                </a:ext>
              </a:extLst>
            </p:cNvPr>
            <p:cNvCxnSpPr/>
            <p:nvPr userDrawn="1"/>
          </p:nvCxnSpPr>
          <p:spPr>
            <a:xfrm rot="5400000">
              <a:off x="8932270" y="625817"/>
              <a:ext cx="1251632" cy="0"/>
            </a:xfrm>
            <a:prstGeom prst="line">
              <a:avLst/>
            </a:prstGeom>
            <a:ln w="12700">
              <a:solidFill>
                <a:schemeClr val="bg1">
                  <a:lumMod val="8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Connettore diritto 36">
              <a:extLst>
                <a:ext uri="{FF2B5EF4-FFF2-40B4-BE49-F238E27FC236}">
                  <a16:creationId xmlns:a16="http://schemas.microsoft.com/office/drawing/2014/main" id="{8402A916-675D-43EA-A3D4-8F8E74CB0AFD}"/>
                </a:ext>
              </a:extLst>
            </p:cNvPr>
            <p:cNvCxnSpPr/>
            <p:nvPr userDrawn="1"/>
          </p:nvCxnSpPr>
          <p:spPr>
            <a:xfrm rot="5400000">
              <a:off x="10127230" y="625817"/>
              <a:ext cx="1251632" cy="0"/>
            </a:xfrm>
            <a:prstGeom prst="line">
              <a:avLst/>
            </a:prstGeom>
            <a:ln w="12700">
              <a:solidFill>
                <a:schemeClr val="bg1">
                  <a:lumMod val="8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Connettore diritto 37">
              <a:extLst>
                <a:ext uri="{FF2B5EF4-FFF2-40B4-BE49-F238E27FC236}">
                  <a16:creationId xmlns:a16="http://schemas.microsoft.com/office/drawing/2014/main" id="{9E4BF8D5-8F8D-4867-A7C5-2D93A24EFDBF}"/>
                </a:ext>
              </a:extLst>
            </p:cNvPr>
            <p:cNvCxnSpPr/>
            <p:nvPr userDrawn="1"/>
          </p:nvCxnSpPr>
          <p:spPr>
            <a:xfrm rot="5400000">
              <a:off x="9728520" y="625817"/>
              <a:ext cx="1251632" cy="0"/>
            </a:xfrm>
            <a:prstGeom prst="line">
              <a:avLst/>
            </a:prstGeom>
            <a:ln w="12700">
              <a:solidFill>
                <a:schemeClr val="bg1">
                  <a:lumMod val="8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Connettore diritto 38">
              <a:extLst>
                <a:ext uri="{FF2B5EF4-FFF2-40B4-BE49-F238E27FC236}">
                  <a16:creationId xmlns:a16="http://schemas.microsoft.com/office/drawing/2014/main" id="{50FF7FF0-7648-444B-8D0E-AE4E4C23486E}"/>
                </a:ext>
              </a:extLst>
            </p:cNvPr>
            <p:cNvCxnSpPr/>
            <p:nvPr userDrawn="1"/>
          </p:nvCxnSpPr>
          <p:spPr>
            <a:xfrm rot="5400000">
              <a:off x="10924650" y="625817"/>
              <a:ext cx="1251632" cy="0"/>
            </a:xfrm>
            <a:prstGeom prst="line">
              <a:avLst/>
            </a:prstGeom>
            <a:ln w="12700">
              <a:solidFill>
                <a:schemeClr val="bg1">
                  <a:lumMod val="8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Connettore diritto 39">
              <a:extLst>
                <a:ext uri="{FF2B5EF4-FFF2-40B4-BE49-F238E27FC236}">
                  <a16:creationId xmlns:a16="http://schemas.microsoft.com/office/drawing/2014/main" id="{A04FB52F-3D63-401E-B22A-7E541CEAF08F}"/>
                </a:ext>
              </a:extLst>
            </p:cNvPr>
            <p:cNvCxnSpPr/>
            <p:nvPr userDrawn="1"/>
          </p:nvCxnSpPr>
          <p:spPr>
            <a:xfrm rot="5400000">
              <a:off x="10525940" y="625817"/>
              <a:ext cx="1251632" cy="0"/>
            </a:xfrm>
            <a:prstGeom prst="line">
              <a:avLst/>
            </a:prstGeom>
            <a:ln w="12700">
              <a:solidFill>
                <a:schemeClr val="bg1">
                  <a:lumMod val="8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Connettore diritto 40">
              <a:extLst>
                <a:ext uri="{FF2B5EF4-FFF2-40B4-BE49-F238E27FC236}">
                  <a16:creationId xmlns:a16="http://schemas.microsoft.com/office/drawing/2014/main" id="{0BCD74C7-02F8-4167-BE71-C3D4E27CF267}"/>
                </a:ext>
              </a:extLst>
            </p:cNvPr>
            <p:cNvCxnSpPr/>
            <p:nvPr userDrawn="1"/>
          </p:nvCxnSpPr>
          <p:spPr>
            <a:xfrm rot="5400000">
              <a:off x="11323360" y="625817"/>
              <a:ext cx="1251632" cy="0"/>
            </a:xfrm>
            <a:prstGeom prst="line">
              <a:avLst/>
            </a:prstGeom>
            <a:ln w="12700">
              <a:solidFill>
                <a:schemeClr val="bg1">
                  <a:lumMod val="8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5" name="Gruppo 44">
            <a:extLst>
              <a:ext uri="{FF2B5EF4-FFF2-40B4-BE49-F238E27FC236}">
                <a16:creationId xmlns:a16="http://schemas.microsoft.com/office/drawing/2014/main" id="{74679CF5-D864-46C3-8793-1D9C6724F4B9}"/>
              </a:ext>
            </a:extLst>
          </p:cNvPr>
          <p:cNvGrpSpPr/>
          <p:nvPr userDrawn="1"/>
        </p:nvGrpSpPr>
        <p:grpSpPr>
          <a:xfrm>
            <a:off x="206" y="1194817"/>
            <a:ext cx="12184750" cy="1251632"/>
            <a:chOff x="206" y="1"/>
            <a:chExt cx="12184750" cy="1251632"/>
          </a:xfrm>
        </p:grpSpPr>
        <p:grpSp>
          <p:nvGrpSpPr>
            <p:cNvPr id="46" name="Gruppo 45">
              <a:extLst>
                <a:ext uri="{FF2B5EF4-FFF2-40B4-BE49-F238E27FC236}">
                  <a16:creationId xmlns:a16="http://schemas.microsoft.com/office/drawing/2014/main" id="{3A0CE5AB-A72F-4AF1-8EB2-BD78126DEE75}"/>
                </a:ext>
              </a:extLst>
            </p:cNvPr>
            <p:cNvGrpSpPr/>
            <p:nvPr userDrawn="1"/>
          </p:nvGrpSpPr>
          <p:grpSpPr>
            <a:xfrm>
              <a:off x="206" y="402522"/>
              <a:ext cx="12184750" cy="797668"/>
              <a:chOff x="206" y="402522"/>
              <a:chExt cx="12184750" cy="797668"/>
            </a:xfrm>
          </p:grpSpPr>
          <p:cxnSp>
            <p:nvCxnSpPr>
              <p:cNvPr id="77" name="Connettore diritto 76">
                <a:extLst>
                  <a:ext uri="{FF2B5EF4-FFF2-40B4-BE49-F238E27FC236}">
                    <a16:creationId xmlns:a16="http://schemas.microsoft.com/office/drawing/2014/main" id="{D654507B-C0EC-43A5-88F7-41EDE95B3079}"/>
                  </a:ext>
                </a:extLst>
              </p:cNvPr>
              <p:cNvCxnSpPr/>
              <p:nvPr userDrawn="1"/>
            </p:nvCxnSpPr>
            <p:spPr>
              <a:xfrm>
                <a:off x="206" y="402522"/>
                <a:ext cx="12184750" cy="0"/>
              </a:xfrm>
              <a:prstGeom prst="line">
                <a:avLst/>
              </a:prstGeom>
              <a:ln w="12700">
                <a:solidFill>
                  <a:schemeClr val="bg1">
                    <a:lumMod val="85000"/>
                  </a:schemeClr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8" name="Connettore diritto 77">
                <a:extLst>
                  <a:ext uri="{FF2B5EF4-FFF2-40B4-BE49-F238E27FC236}">
                    <a16:creationId xmlns:a16="http://schemas.microsoft.com/office/drawing/2014/main" id="{F7C2294D-62FC-40E7-BE31-D00869603BAE}"/>
                  </a:ext>
                </a:extLst>
              </p:cNvPr>
              <p:cNvCxnSpPr/>
              <p:nvPr userDrawn="1"/>
            </p:nvCxnSpPr>
            <p:spPr>
              <a:xfrm>
                <a:off x="206" y="801356"/>
                <a:ext cx="12184750" cy="0"/>
              </a:xfrm>
              <a:prstGeom prst="line">
                <a:avLst/>
              </a:prstGeom>
              <a:ln w="12700">
                <a:solidFill>
                  <a:schemeClr val="bg1">
                    <a:lumMod val="85000"/>
                  </a:schemeClr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9" name="Connettore diritto 78">
                <a:extLst>
                  <a:ext uri="{FF2B5EF4-FFF2-40B4-BE49-F238E27FC236}">
                    <a16:creationId xmlns:a16="http://schemas.microsoft.com/office/drawing/2014/main" id="{8C9A3F13-633A-4DAA-91FC-4023EAB91898}"/>
                  </a:ext>
                </a:extLst>
              </p:cNvPr>
              <p:cNvCxnSpPr/>
              <p:nvPr userDrawn="1"/>
            </p:nvCxnSpPr>
            <p:spPr>
              <a:xfrm>
                <a:off x="206" y="1200190"/>
                <a:ext cx="12184750" cy="0"/>
              </a:xfrm>
              <a:prstGeom prst="line">
                <a:avLst/>
              </a:prstGeom>
              <a:ln w="12700">
                <a:solidFill>
                  <a:schemeClr val="bg1">
                    <a:lumMod val="85000"/>
                  </a:schemeClr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47" name="Connettore diritto 46">
              <a:extLst>
                <a:ext uri="{FF2B5EF4-FFF2-40B4-BE49-F238E27FC236}">
                  <a16:creationId xmlns:a16="http://schemas.microsoft.com/office/drawing/2014/main" id="{8DEA854C-E440-4B62-ADEF-52DBF1BCBA21}"/>
                </a:ext>
              </a:extLst>
            </p:cNvPr>
            <p:cNvCxnSpPr/>
            <p:nvPr userDrawn="1"/>
          </p:nvCxnSpPr>
          <p:spPr>
            <a:xfrm rot="5400000">
              <a:off x="559360" y="625817"/>
              <a:ext cx="1251632" cy="0"/>
            </a:xfrm>
            <a:prstGeom prst="line">
              <a:avLst/>
            </a:prstGeom>
            <a:ln w="12700">
              <a:solidFill>
                <a:schemeClr val="bg1">
                  <a:lumMod val="8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Connettore diritto 47">
              <a:extLst>
                <a:ext uri="{FF2B5EF4-FFF2-40B4-BE49-F238E27FC236}">
                  <a16:creationId xmlns:a16="http://schemas.microsoft.com/office/drawing/2014/main" id="{E6CCA685-630B-469F-999D-59193CF48CB9}"/>
                </a:ext>
              </a:extLst>
            </p:cNvPr>
            <p:cNvCxnSpPr/>
            <p:nvPr userDrawn="1"/>
          </p:nvCxnSpPr>
          <p:spPr>
            <a:xfrm rot="5400000">
              <a:off x="160650" y="625817"/>
              <a:ext cx="1251632" cy="0"/>
            </a:xfrm>
            <a:prstGeom prst="line">
              <a:avLst/>
            </a:prstGeom>
            <a:ln w="12700">
              <a:solidFill>
                <a:schemeClr val="bg1">
                  <a:lumMod val="8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Connettore diritto 48">
              <a:extLst>
                <a:ext uri="{FF2B5EF4-FFF2-40B4-BE49-F238E27FC236}">
                  <a16:creationId xmlns:a16="http://schemas.microsoft.com/office/drawing/2014/main" id="{FA2BC82C-5CDD-4848-9EAF-F061CD20CFAE}"/>
                </a:ext>
              </a:extLst>
            </p:cNvPr>
            <p:cNvCxnSpPr/>
            <p:nvPr userDrawn="1"/>
          </p:nvCxnSpPr>
          <p:spPr>
            <a:xfrm rot="5400000">
              <a:off x="-238060" y="625817"/>
              <a:ext cx="1251632" cy="0"/>
            </a:xfrm>
            <a:prstGeom prst="line">
              <a:avLst/>
            </a:prstGeom>
            <a:ln w="12700">
              <a:solidFill>
                <a:schemeClr val="bg1">
                  <a:lumMod val="8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Connettore diritto 49">
              <a:extLst>
                <a:ext uri="{FF2B5EF4-FFF2-40B4-BE49-F238E27FC236}">
                  <a16:creationId xmlns:a16="http://schemas.microsoft.com/office/drawing/2014/main" id="{6DF46602-409E-4B89-9523-6FC1CEBD163A}"/>
                </a:ext>
              </a:extLst>
            </p:cNvPr>
            <p:cNvCxnSpPr/>
            <p:nvPr userDrawn="1"/>
          </p:nvCxnSpPr>
          <p:spPr>
            <a:xfrm rot="5400000">
              <a:off x="1356780" y="625817"/>
              <a:ext cx="1251632" cy="0"/>
            </a:xfrm>
            <a:prstGeom prst="line">
              <a:avLst/>
            </a:prstGeom>
            <a:ln w="12700">
              <a:solidFill>
                <a:schemeClr val="bg1">
                  <a:lumMod val="8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Connettore diritto 50">
              <a:extLst>
                <a:ext uri="{FF2B5EF4-FFF2-40B4-BE49-F238E27FC236}">
                  <a16:creationId xmlns:a16="http://schemas.microsoft.com/office/drawing/2014/main" id="{53B8D2A1-BA1D-4CC8-A1B5-32D3972A5831}"/>
                </a:ext>
              </a:extLst>
            </p:cNvPr>
            <p:cNvCxnSpPr/>
            <p:nvPr userDrawn="1"/>
          </p:nvCxnSpPr>
          <p:spPr>
            <a:xfrm rot="5400000">
              <a:off x="958070" y="625817"/>
              <a:ext cx="1251632" cy="0"/>
            </a:xfrm>
            <a:prstGeom prst="line">
              <a:avLst/>
            </a:prstGeom>
            <a:ln w="12700">
              <a:solidFill>
                <a:schemeClr val="bg1">
                  <a:lumMod val="8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Connettore diritto 51">
              <a:extLst>
                <a:ext uri="{FF2B5EF4-FFF2-40B4-BE49-F238E27FC236}">
                  <a16:creationId xmlns:a16="http://schemas.microsoft.com/office/drawing/2014/main" id="{172ADB5F-9DA8-4C3D-98BF-DF6988F75F25}"/>
                </a:ext>
              </a:extLst>
            </p:cNvPr>
            <p:cNvCxnSpPr/>
            <p:nvPr userDrawn="1"/>
          </p:nvCxnSpPr>
          <p:spPr>
            <a:xfrm rot="5400000">
              <a:off x="2154200" y="625817"/>
              <a:ext cx="1251632" cy="0"/>
            </a:xfrm>
            <a:prstGeom prst="line">
              <a:avLst/>
            </a:prstGeom>
            <a:ln w="12700">
              <a:solidFill>
                <a:schemeClr val="bg1">
                  <a:lumMod val="8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Connettore diritto 52">
              <a:extLst>
                <a:ext uri="{FF2B5EF4-FFF2-40B4-BE49-F238E27FC236}">
                  <a16:creationId xmlns:a16="http://schemas.microsoft.com/office/drawing/2014/main" id="{2C2BA6CD-0462-4FCC-AC27-424201907C8B}"/>
                </a:ext>
              </a:extLst>
            </p:cNvPr>
            <p:cNvCxnSpPr/>
            <p:nvPr userDrawn="1"/>
          </p:nvCxnSpPr>
          <p:spPr>
            <a:xfrm rot="5400000">
              <a:off x="1755490" y="625817"/>
              <a:ext cx="1251632" cy="0"/>
            </a:xfrm>
            <a:prstGeom prst="line">
              <a:avLst/>
            </a:prstGeom>
            <a:ln w="12700">
              <a:solidFill>
                <a:schemeClr val="bg1">
                  <a:lumMod val="8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Connettore diritto 53">
              <a:extLst>
                <a:ext uri="{FF2B5EF4-FFF2-40B4-BE49-F238E27FC236}">
                  <a16:creationId xmlns:a16="http://schemas.microsoft.com/office/drawing/2014/main" id="{BF7FF009-9D11-4764-82F9-4810C1DB5586}"/>
                </a:ext>
              </a:extLst>
            </p:cNvPr>
            <p:cNvCxnSpPr/>
            <p:nvPr userDrawn="1"/>
          </p:nvCxnSpPr>
          <p:spPr>
            <a:xfrm rot="5400000">
              <a:off x="2951620" y="625817"/>
              <a:ext cx="1251632" cy="0"/>
            </a:xfrm>
            <a:prstGeom prst="line">
              <a:avLst/>
            </a:prstGeom>
            <a:ln w="12700">
              <a:solidFill>
                <a:schemeClr val="bg1">
                  <a:lumMod val="8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Connettore diritto 54">
              <a:extLst>
                <a:ext uri="{FF2B5EF4-FFF2-40B4-BE49-F238E27FC236}">
                  <a16:creationId xmlns:a16="http://schemas.microsoft.com/office/drawing/2014/main" id="{F0159066-D9C5-4857-AD71-9F6EF758B10C}"/>
                </a:ext>
              </a:extLst>
            </p:cNvPr>
            <p:cNvCxnSpPr/>
            <p:nvPr userDrawn="1"/>
          </p:nvCxnSpPr>
          <p:spPr>
            <a:xfrm rot="5400000">
              <a:off x="2552910" y="625817"/>
              <a:ext cx="1251632" cy="0"/>
            </a:xfrm>
            <a:prstGeom prst="line">
              <a:avLst/>
            </a:prstGeom>
            <a:ln w="12700">
              <a:solidFill>
                <a:schemeClr val="bg1">
                  <a:lumMod val="8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Connettore diritto 55">
              <a:extLst>
                <a:ext uri="{FF2B5EF4-FFF2-40B4-BE49-F238E27FC236}">
                  <a16:creationId xmlns:a16="http://schemas.microsoft.com/office/drawing/2014/main" id="{ABFB8A84-F202-4CC3-BAD2-E8A7716BF847}"/>
                </a:ext>
              </a:extLst>
            </p:cNvPr>
            <p:cNvCxnSpPr/>
            <p:nvPr userDrawn="1"/>
          </p:nvCxnSpPr>
          <p:spPr>
            <a:xfrm rot="5400000">
              <a:off x="3749040" y="625817"/>
              <a:ext cx="1251632" cy="0"/>
            </a:xfrm>
            <a:prstGeom prst="line">
              <a:avLst/>
            </a:prstGeom>
            <a:ln w="12700">
              <a:solidFill>
                <a:schemeClr val="bg1">
                  <a:lumMod val="8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Connettore diritto 56">
              <a:extLst>
                <a:ext uri="{FF2B5EF4-FFF2-40B4-BE49-F238E27FC236}">
                  <a16:creationId xmlns:a16="http://schemas.microsoft.com/office/drawing/2014/main" id="{5C38FEE2-1022-4487-8DAC-5F0A0B3DD0C1}"/>
                </a:ext>
              </a:extLst>
            </p:cNvPr>
            <p:cNvCxnSpPr/>
            <p:nvPr userDrawn="1"/>
          </p:nvCxnSpPr>
          <p:spPr>
            <a:xfrm rot="5400000">
              <a:off x="3350330" y="625817"/>
              <a:ext cx="1251632" cy="0"/>
            </a:xfrm>
            <a:prstGeom prst="line">
              <a:avLst/>
            </a:prstGeom>
            <a:ln w="12700">
              <a:solidFill>
                <a:schemeClr val="bg1">
                  <a:lumMod val="8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Connettore diritto 57">
              <a:extLst>
                <a:ext uri="{FF2B5EF4-FFF2-40B4-BE49-F238E27FC236}">
                  <a16:creationId xmlns:a16="http://schemas.microsoft.com/office/drawing/2014/main" id="{9FB24C34-4D1A-4EA7-9A30-F314CB6873C7}"/>
                </a:ext>
              </a:extLst>
            </p:cNvPr>
            <p:cNvCxnSpPr/>
            <p:nvPr userDrawn="1"/>
          </p:nvCxnSpPr>
          <p:spPr>
            <a:xfrm rot="5400000">
              <a:off x="4546460" y="625817"/>
              <a:ext cx="1251632" cy="0"/>
            </a:xfrm>
            <a:prstGeom prst="line">
              <a:avLst/>
            </a:prstGeom>
            <a:ln w="12700">
              <a:solidFill>
                <a:schemeClr val="bg1">
                  <a:lumMod val="8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Connettore diritto 58">
              <a:extLst>
                <a:ext uri="{FF2B5EF4-FFF2-40B4-BE49-F238E27FC236}">
                  <a16:creationId xmlns:a16="http://schemas.microsoft.com/office/drawing/2014/main" id="{E6EE8107-0A86-440B-A5BC-8691DEFC89BB}"/>
                </a:ext>
              </a:extLst>
            </p:cNvPr>
            <p:cNvCxnSpPr/>
            <p:nvPr userDrawn="1"/>
          </p:nvCxnSpPr>
          <p:spPr>
            <a:xfrm rot="5400000">
              <a:off x="4147750" y="625817"/>
              <a:ext cx="1251632" cy="0"/>
            </a:xfrm>
            <a:prstGeom prst="line">
              <a:avLst/>
            </a:prstGeom>
            <a:ln w="12700">
              <a:solidFill>
                <a:schemeClr val="bg1">
                  <a:lumMod val="8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Connettore diritto 59">
              <a:extLst>
                <a:ext uri="{FF2B5EF4-FFF2-40B4-BE49-F238E27FC236}">
                  <a16:creationId xmlns:a16="http://schemas.microsoft.com/office/drawing/2014/main" id="{2607AC59-A924-46EF-94F3-8E7CC7D02F48}"/>
                </a:ext>
              </a:extLst>
            </p:cNvPr>
            <p:cNvCxnSpPr/>
            <p:nvPr userDrawn="1"/>
          </p:nvCxnSpPr>
          <p:spPr>
            <a:xfrm rot="5400000">
              <a:off x="5343880" y="625817"/>
              <a:ext cx="1251632" cy="0"/>
            </a:xfrm>
            <a:prstGeom prst="line">
              <a:avLst/>
            </a:prstGeom>
            <a:ln w="12700">
              <a:solidFill>
                <a:schemeClr val="bg1">
                  <a:lumMod val="8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Connettore diritto 60">
              <a:extLst>
                <a:ext uri="{FF2B5EF4-FFF2-40B4-BE49-F238E27FC236}">
                  <a16:creationId xmlns:a16="http://schemas.microsoft.com/office/drawing/2014/main" id="{DBD5E8F1-540D-4FC1-AB0E-1871DCDCF8B4}"/>
                </a:ext>
              </a:extLst>
            </p:cNvPr>
            <p:cNvCxnSpPr/>
            <p:nvPr userDrawn="1"/>
          </p:nvCxnSpPr>
          <p:spPr>
            <a:xfrm rot="5400000">
              <a:off x="4945170" y="625817"/>
              <a:ext cx="1251632" cy="0"/>
            </a:xfrm>
            <a:prstGeom prst="line">
              <a:avLst/>
            </a:prstGeom>
            <a:ln w="12700">
              <a:solidFill>
                <a:schemeClr val="bg1">
                  <a:lumMod val="8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Connettore diritto 61">
              <a:extLst>
                <a:ext uri="{FF2B5EF4-FFF2-40B4-BE49-F238E27FC236}">
                  <a16:creationId xmlns:a16="http://schemas.microsoft.com/office/drawing/2014/main" id="{39091C29-6249-4C83-97A0-E24BC8460500}"/>
                </a:ext>
              </a:extLst>
            </p:cNvPr>
            <p:cNvCxnSpPr/>
            <p:nvPr userDrawn="1"/>
          </p:nvCxnSpPr>
          <p:spPr>
            <a:xfrm rot="5400000">
              <a:off x="6141300" y="625817"/>
              <a:ext cx="1251632" cy="0"/>
            </a:xfrm>
            <a:prstGeom prst="line">
              <a:avLst/>
            </a:prstGeom>
            <a:ln w="12700">
              <a:solidFill>
                <a:schemeClr val="bg1">
                  <a:lumMod val="8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Connettore diritto 62">
              <a:extLst>
                <a:ext uri="{FF2B5EF4-FFF2-40B4-BE49-F238E27FC236}">
                  <a16:creationId xmlns:a16="http://schemas.microsoft.com/office/drawing/2014/main" id="{F0499396-4573-4976-BBD1-B58E418CE0E3}"/>
                </a:ext>
              </a:extLst>
            </p:cNvPr>
            <p:cNvCxnSpPr/>
            <p:nvPr userDrawn="1"/>
          </p:nvCxnSpPr>
          <p:spPr>
            <a:xfrm rot="5400000">
              <a:off x="5742590" y="625817"/>
              <a:ext cx="1251632" cy="0"/>
            </a:xfrm>
            <a:prstGeom prst="line">
              <a:avLst/>
            </a:prstGeom>
            <a:ln w="12700">
              <a:solidFill>
                <a:schemeClr val="bg1">
                  <a:lumMod val="8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Connettore diritto 63">
              <a:extLst>
                <a:ext uri="{FF2B5EF4-FFF2-40B4-BE49-F238E27FC236}">
                  <a16:creationId xmlns:a16="http://schemas.microsoft.com/office/drawing/2014/main" id="{4FEE71F6-72F6-4606-8356-5C985EDF793F}"/>
                </a:ext>
              </a:extLst>
            </p:cNvPr>
            <p:cNvCxnSpPr/>
            <p:nvPr userDrawn="1"/>
          </p:nvCxnSpPr>
          <p:spPr>
            <a:xfrm rot="5400000">
              <a:off x="6938720" y="625817"/>
              <a:ext cx="1251632" cy="0"/>
            </a:xfrm>
            <a:prstGeom prst="line">
              <a:avLst/>
            </a:prstGeom>
            <a:ln w="12700">
              <a:solidFill>
                <a:schemeClr val="bg1">
                  <a:lumMod val="8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Connettore diritto 64">
              <a:extLst>
                <a:ext uri="{FF2B5EF4-FFF2-40B4-BE49-F238E27FC236}">
                  <a16:creationId xmlns:a16="http://schemas.microsoft.com/office/drawing/2014/main" id="{DC3398AE-A5AE-4364-9174-D8E2A35A1D1B}"/>
                </a:ext>
              </a:extLst>
            </p:cNvPr>
            <p:cNvCxnSpPr/>
            <p:nvPr userDrawn="1"/>
          </p:nvCxnSpPr>
          <p:spPr>
            <a:xfrm rot="5400000">
              <a:off x="6540010" y="625817"/>
              <a:ext cx="1251632" cy="0"/>
            </a:xfrm>
            <a:prstGeom prst="line">
              <a:avLst/>
            </a:prstGeom>
            <a:ln w="12700">
              <a:solidFill>
                <a:schemeClr val="bg1">
                  <a:lumMod val="8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Connettore diritto 65">
              <a:extLst>
                <a:ext uri="{FF2B5EF4-FFF2-40B4-BE49-F238E27FC236}">
                  <a16:creationId xmlns:a16="http://schemas.microsoft.com/office/drawing/2014/main" id="{580C0DAB-1EEA-4810-8955-8EFC20674308}"/>
                </a:ext>
              </a:extLst>
            </p:cNvPr>
            <p:cNvCxnSpPr/>
            <p:nvPr userDrawn="1"/>
          </p:nvCxnSpPr>
          <p:spPr>
            <a:xfrm rot="5400000">
              <a:off x="7736140" y="625817"/>
              <a:ext cx="1251632" cy="0"/>
            </a:xfrm>
            <a:prstGeom prst="line">
              <a:avLst/>
            </a:prstGeom>
            <a:ln w="12700">
              <a:solidFill>
                <a:schemeClr val="bg1">
                  <a:lumMod val="8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Connettore diritto 66">
              <a:extLst>
                <a:ext uri="{FF2B5EF4-FFF2-40B4-BE49-F238E27FC236}">
                  <a16:creationId xmlns:a16="http://schemas.microsoft.com/office/drawing/2014/main" id="{9D340999-62F1-412A-BEB9-66C7E6CFC68A}"/>
                </a:ext>
              </a:extLst>
            </p:cNvPr>
            <p:cNvCxnSpPr/>
            <p:nvPr userDrawn="1"/>
          </p:nvCxnSpPr>
          <p:spPr>
            <a:xfrm rot="5400000">
              <a:off x="7337430" y="625817"/>
              <a:ext cx="1251632" cy="0"/>
            </a:xfrm>
            <a:prstGeom prst="line">
              <a:avLst/>
            </a:prstGeom>
            <a:ln w="12700">
              <a:solidFill>
                <a:schemeClr val="bg1">
                  <a:lumMod val="8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Connettore diritto 67">
              <a:extLst>
                <a:ext uri="{FF2B5EF4-FFF2-40B4-BE49-F238E27FC236}">
                  <a16:creationId xmlns:a16="http://schemas.microsoft.com/office/drawing/2014/main" id="{D994CAA5-9E1D-49D9-94F9-A35373C1587A}"/>
                </a:ext>
              </a:extLst>
            </p:cNvPr>
            <p:cNvCxnSpPr/>
            <p:nvPr userDrawn="1"/>
          </p:nvCxnSpPr>
          <p:spPr>
            <a:xfrm rot="5400000">
              <a:off x="8533560" y="625817"/>
              <a:ext cx="1251632" cy="0"/>
            </a:xfrm>
            <a:prstGeom prst="line">
              <a:avLst/>
            </a:prstGeom>
            <a:ln w="12700">
              <a:solidFill>
                <a:schemeClr val="bg1">
                  <a:lumMod val="8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Connettore diritto 68">
              <a:extLst>
                <a:ext uri="{FF2B5EF4-FFF2-40B4-BE49-F238E27FC236}">
                  <a16:creationId xmlns:a16="http://schemas.microsoft.com/office/drawing/2014/main" id="{AD5E4789-F4A2-4DE2-A74C-7A8654F2B299}"/>
                </a:ext>
              </a:extLst>
            </p:cNvPr>
            <p:cNvCxnSpPr/>
            <p:nvPr userDrawn="1"/>
          </p:nvCxnSpPr>
          <p:spPr>
            <a:xfrm rot="5400000">
              <a:off x="8134850" y="625817"/>
              <a:ext cx="1251632" cy="0"/>
            </a:xfrm>
            <a:prstGeom prst="line">
              <a:avLst/>
            </a:prstGeom>
            <a:ln w="12700">
              <a:solidFill>
                <a:schemeClr val="bg1">
                  <a:lumMod val="8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Connettore diritto 69">
              <a:extLst>
                <a:ext uri="{FF2B5EF4-FFF2-40B4-BE49-F238E27FC236}">
                  <a16:creationId xmlns:a16="http://schemas.microsoft.com/office/drawing/2014/main" id="{8A0DA7E2-9894-4408-962F-0C04AF2D73C7}"/>
                </a:ext>
              </a:extLst>
            </p:cNvPr>
            <p:cNvCxnSpPr/>
            <p:nvPr userDrawn="1"/>
          </p:nvCxnSpPr>
          <p:spPr>
            <a:xfrm rot="5400000">
              <a:off x="9330984" y="625817"/>
              <a:ext cx="1251632" cy="0"/>
            </a:xfrm>
            <a:prstGeom prst="line">
              <a:avLst/>
            </a:prstGeom>
            <a:ln w="12700">
              <a:solidFill>
                <a:schemeClr val="bg1">
                  <a:lumMod val="8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Connettore diritto 70">
              <a:extLst>
                <a:ext uri="{FF2B5EF4-FFF2-40B4-BE49-F238E27FC236}">
                  <a16:creationId xmlns:a16="http://schemas.microsoft.com/office/drawing/2014/main" id="{9BED7600-0195-4B1E-BD7B-612156175BFB}"/>
                </a:ext>
              </a:extLst>
            </p:cNvPr>
            <p:cNvCxnSpPr/>
            <p:nvPr userDrawn="1"/>
          </p:nvCxnSpPr>
          <p:spPr>
            <a:xfrm rot="5400000">
              <a:off x="8932270" y="625817"/>
              <a:ext cx="1251632" cy="0"/>
            </a:xfrm>
            <a:prstGeom prst="line">
              <a:avLst/>
            </a:prstGeom>
            <a:ln w="12700">
              <a:solidFill>
                <a:schemeClr val="bg1">
                  <a:lumMod val="8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Connettore diritto 71">
              <a:extLst>
                <a:ext uri="{FF2B5EF4-FFF2-40B4-BE49-F238E27FC236}">
                  <a16:creationId xmlns:a16="http://schemas.microsoft.com/office/drawing/2014/main" id="{00AF0F55-3ACE-4653-A2E2-D5CE110F0338}"/>
                </a:ext>
              </a:extLst>
            </p:cNvPr>
            <p:cNvCxnSpPr/>
            <p:nvPr userDrawn="1"/>
          </p:nvCxnSpPr>
          <p:spPr>
            <a:xfrm rot="5400000">
              <a:off x="10127230" y="625817"/>
              <a:ext cx="1251632" cy="0"/>
            </a:xfrm>
            <a:prstGeom prst="line">
              <a:avLst/>
            </a:prstGeom>
            <a:ln w="12700">
              <a:solidFill>
                <a:schemeClr val="bg1">
                  <a:lumMod val="8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Connettore diritto 72">
              <a:extLst>
                <a:ext uri="{FF2B5EF4-FFF2-40B4-BE49-F238E27FC236}">
                  <a16:creationId xmlns:a16="http://schemas.microsoft.com/office/drawing/2014/main" id="{D8EB1895-E332-445B-9815-8CB7E916A96C}"/>
                </a:ext>
              </a:extLst>
            </p:cNvPr>
            <p:cNvCxnSpPr/>
            <p:nvPr userDrawn="1"/>
          </p:nvCxnSpPr>
          <p:spPr>
            <a:xfrm rot="5400000">
              <a:off x="9728520" y="625817"/>
              <a:ext cx="1251632" cy="0"/>
            </a:xfrm>
            <a:prstGeom prst="line">
              <a:avLst/>
            </a:prstGeom>
            <a:ln w="12700">
              <a:solidFill>
                <a:schemeClr val="bg1">
                  <a:lumMod val="8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Connettore diritto 73">
              <a:extLst>
                <a:ext uri="{FF2B5EF4-FFF2-40B4-BE49-F238E27FC236}">
                  <a16:creationId xmlns:a16="http://schemas.microsoft.com/office/drawing/2014/main" id="{F7EC05B8-F349-421A-B863-37CF22B4C4BF}"/>
                </a:ext>
              </a:extLst>
            </p:cNvPr>
            <p:cNvCxnSpPr/>
            <p:nvPr userDrawn="1"/>
          </p:nvCxnSpPr>
          <p:spPr>
            <a:xfrm rot="5400000">
              <a:off x="10924650" y="625817"/>
              <a:ext cx="1251632" cy="0"/>
            </a:xfrm>
            <a:prstGeom prst="line">
              <a:avLst/>
            </a:prstGeom>
            <a:ln w="12700">
              <a:solidFill>
                <a:schemeClr val="bg1">
                  <a:lumMod val="8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Connettore diritto 74">
              <a:extLst>
                <a:ext uri="{FF2B5EF4-FFF2-40B4-BE49-F238E27FC236}">
                  <a16:creationId xmlns:a16="http://schemas.microsoft.com/office/drawing/2014/main" id="{459724DE-7EDC-4886-BE32-F53C3956F5A7}"/>
                </a:ext>
              </a:extLst>
            </p:cNvPr>
            <p:cNvCxnSpPr/>
            <p:nvPr userDrawn="1"/>
          </p:nvCxnSpPr>
          <p:spPr>
            <a:xfrm rot="5400000">
              <a:off x="10525940" y="625817"/>
              <a:ext cx="1251632" cy="0"/>
            </a:xfrm>
            <a:prstGeom prst="line">
              <a:avLst/>
            </a:prstGeom>
            <a:ln w="12700">
              <a:solidFill>
                <a:schemeClr val="bg1">
                  <a:lumMod val="8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Connettore diritto 75">
              <a:extLst>
                <a:ext uri="{FF2B5EF4-FFF2-40B4-BE49-F238E27FC236}">
                  <a16:creationId xmlns:a16="http://schemas.microsoft.com/office/drawing/2014/main" id="{BB3A4FF5-375E-4722-80AA-72068546DA06}"/>
                </a:ext>
              </a:extLst>
            </p:cNvPr>
            <p:cNvCxnSpPr/>
            <p:nvPr userDrawn="1"/>
          </p:nvCxnSpPr>
          <p:spPr>
            <a:xfrm rot="5400000">
              <a:off x="11323360" y="625817"/>
              <a:ext cx="1251632" cy="0"/>
            </a:xfrm>
            <a:prstGeom prst="line">
              <a:avLst/>
            </a:prstGeom>
            <a:ln w="12700">
              <a:solidFill>
                <a:schemeClr val="bg1">
                  <a:lumMod val="8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0" name="Gruppo 79">
            <a:extLst>
              <a:ext uri="{FF2B5EF4-FFF2-40B4-BE49-F238E27FC236}">
                <a16:creationId xmlns:a16="http://schemas.microsoft.com/office/drawing/2014/main" id="{91D019F5-E8C2-4413-93BE-5879AFAF312A}"/>
              </a:ext>
            </a:extLst>
          </p:cNvPr>
          <p:cNvGrpSpPr/>
          <p:nvPr userDrawn="1"/>
        </p:nvGrpSpPr>
        <p:grpSpPr>
          <a:xfrm>
            <a:off x="206" y="2387480"/>
            <a:ext cx="12184750" cy="1251632"/>
            <a:chOff x="206" y="1"/>
            <a:chExt cx="12184750" cy="1251632"/>
          </a:xfrm>
        </p:grpSpPr>
        <p:grpSp>
          <p:nvGrpSpPr>
            <p:cNvPr id="81" name="Gruppo 80">
              <a:extLst>
                <a:ext uri="{FF2B5EF4-FFF2-40B4-BE49-F238E27FC236}">
                  <a16:creationId xmlns:a16="http://schemas.microsoft.com/office/drawing/2014/main" id="{F3594BCF-ACCB-4D08-A0F4-86BAA1C30F40}"/>
                </a:ext>
              </a:extLst>
            </p:cNvPr>
            <p:cNvGrpSpPr/>
            <p:nvPr userDrawn="1"/>
          </p:nvGrpSpPr>
          <p:grpSpPr>
            <a:xfrm>
              <a:off x="206" y="402522"/>
              <a:ext cx="12184750" cy="797668"/>
              <a:chOff x="206" y="402522"/>
              <a:chExt cx="12184750" cy="797668"/>
            </a:xfrm>
          </p:grpSpPr>
          <p:cxnSp>
            <p:nvCxnSpPr>
              <p:cNvPr id="112" name="Connettore diritto 111">
                <a:extLst>
                  <a:ext uri="{FF2B5EF4-FFF2-40B4-BE49-F238E27FC236}">
                    <a16:creationId xmlns:a16="http://schemas.microsoft.com/office/drawing/2014/main" id="{940F2B50-9E47-4422-BA08-70103BFE81CC}"/>
                  </a:ext>
                </a:extLst>
              </p:cNvPr>
              <p:cNvCxnSpPr/>
              <p:nvPr userDrawn="1"/>
            </p:nvCxnSpPr>
            <p:spPr>
              <a:xfrm>
                <a:off x="206" y="402522"/>
                <a:ext cx="12184750" cy="0"/>
              </a:xfrm>
              <a:prstGeom prst="line">
                <a:avLst/>
              </a:prstGeom>
              <a:ln w="12700">
                <a:solidFill>
                  <a:schemeClr val="bg1">
                    <a:lumMod val="85000"/>
                  </a:schemeClr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3" name="Connettore diritto 112">
                <a:extLst>
                  <a:ext uri="{FF2B5EF4-FFF2-40B4-BE49-F238E27FC236}">
                    <a16:creationId xmlns:a16="http://schemas.microsoft.com/office/drawing/2014/main" id="{60B2B3EA-FA2A-4EA3-9D71-0F8BDEEFB6D4}"/>
                  </a:ext>
                </a:extLst>
              </p:cNvPr>
              <p:cNvCxnSpPr/>
              <p:nvPr userDrawn="1"/>
            </p:nvCxnSpPr>
            <p:spPr>
              <a:xfrm>
                <a:off x="206" y="801356"/>
                <a:ext cx="12184750" cy="0"/>
              </a:xfrm>
              <a:prstGeom prst="line">
                <a:avLst/>
              </a:prstGeom>
              <a:ln w="12700">
                <a:solidFill>
                  <a:schemeClr val="bg1">
                    <a:lumMod val="85000"/>
                  </a:schemeClr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4" name="Connettore diritto 113">
                <a:extLst>
                  <a:ext uri="{FF2B5EF4-FFF2-40B4-BE49-F238E27FC236}">
                    <a16:creationId xmlns:a16="http://schemas.microsoft.com/office/drawing/2014/main" id="{9DE6185D-2BB1-4434-B47E-4046B827E614}"/>
                  </a:ext>
                </a:extLst>
              </p:cNvPr>
              <p:cNvCxnSpPr/>
              <p:nvPr userDrawn="1"/>
            </p:nvCxnSpPr>
            <p:spPr>
              <a:xfrm>
                <a:off x="206" y="1200190"/>
                <a:ext cx="12184750" cy="0"/>
              </a:xfrm>
              <a:prstGeom prst="line">
                <a:avLst/>
              </a:prstGeom>
              <a:ln w="12700">
                <a:solidFill>
                  <a:schemeClr val="bg1">
                    <a:lumMod val="85000"/>
                  </a:schemeClr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82" name="Connettore diritto 81">
              <a:extLst>
                <a:ext uri="{FF2B5EF4-FFF2-40B4-BE49-F238E27FC236}">
                  <a16:creationId xmlns:a16="http://schemas.microsoft.com/office/drawing/2014/main" id="{28478209-1E03-44E0-B405-530AE380886F}"/>
                </a:ext>
              </a:extLst>
            </p:cNvPr>
            <p:cNvCxnSpPr/>
            <p:nvPr userDrawn="1"/>
          </p:nvCxnSpPr>
          <p:spPr>
            <a:xfrm rot="5400000">
              <a:off x="559360" y="625817"/>
              <a:ext cx="1251632" cy="0"/>
            </a:xfrm>
            <a:prstGeom prst="line">
              <a:avLst/>
            </a:prstGeom>
            <a:ln w="12700">
              <a:solidFill>
                <a:schemeClr val="bg1">
                  <a:lumMod val="8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Connettore diritto 82">
              <a:extLst>
                <a:ext uri="{FF2B5EF4-FFF2-40B4-BE49-F238E27FC236}">
                  <a16:creationId xmlns:a16="http://schemas.microsoft.com/office/drawing/2014/main" id="{5C351DEA-3078-489C-9549-D27A05237DAA}"/>
                </a:ext>
              </a:extLst>
            </p:cNvPr>
            <p:cNvCxnSpPr/>
            <p:nvPr userDrawn="1"/>
          </p:nvCxnSpPr>
          <p:spPr>
            <a:xfrm rot="5400000">
              <a:off x="160650" y="625817"/>
              <a:ext cx="1251632" cy="0"/>
            </a:xfrm>
            <a:prstGeom prst="line">
              <a:avLst/>
            </a:prstGeom>
            <a:ln w="12700">
              <a:solidFill>
                <a:schemeClr val="bg1">
                  <a:lumMod val="8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4" name="Connettore diritto 83">
              <a:extLst>
                <a:ext uri="{FF2B5EF4-FFF2-40B4-BE49-F238E27FC236}">
                  <a16:creationId xmlns:a16="http://schemas.microsoft.com/office/drawing/2014/main" id="{904EB86E-35AE-4AD8-949C-28C8979076C2}"/>
                </a:ext>
              </a:extLst>
            </p:cNvPr>
            <p:cNvCxnSpPr/>
            <p:nvPr userDrawn="1"/>
          </p:nvCxnSpPr>
          <p:spPr>
            <a:xfrm rot="5400000">
              <a:off x="-238060" y="625817"/>
              <a:ext cx="1251632" cy="0"/>
            </a:xfrm>
            <a:prstGeom prst="line">
              <a:avLst/>
            </a:prstGeom>
            <a:ln w="12700">
              <a:solidFill>
                <a:schemeClr val="bg1">
                  <a:lumMod val="8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5" name="Connettore diritto 84">
              <a:extLst>
                <a:ext uri="{FF2B5EF4-FFF2-40B4-BE49-F238E27FC236}">
                  <a16:creationId xmlns:a16="http://schemas.microsoft.com/office/drawing/2014/main" id="{5F85A58D-53B1-4670-BBE1-A46F08657635}"/>
                </a:ext>
              </a:extLst>
            </p:cNvPr>
            <p:cNvCxnSpPr/>
            <p:nvPr userDrawn="1"/>
          </p:nvCxnSpPr>
          <p:spPr>
            <a:xfrm rot="5400000">
              <a:off x="1356780" y="625817"/>
              <a:ext cx="1251632" cy="0"/>
            </a:xfrm>
            <a:prstGeom prst="line">
              <a:avLst/>
            </a:prstGeom>
            <a:ln w="12700">
              <a:solidFill>
                <a:schemeClr val="bg1">
                  <a:lumMod val="8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" name="Connettore diritto 85">
              <a:extLst>
                <a:ext uri="{FF2B5EF4-FFF2-40B4-BE49-F238E27FC236}">
                  <a16:creationId xmlns:a16="http://schemas.microsoft.com/office/drawing/2014/main" id="{85FDAD7D-9657-45AF-8796-F385202A32A3}"/>
                </a:ext>
              </a:extLst>
            </p:cNvPr>
            <p:cNvCxnSpPr/>
            <p:nvPr userDrawn="1"/>
          </p:nvCxnSpPr>
          <p:spPr>
            <a:xfrm rot="5400000">
              <a:off x="958070" y="625817"/>
              <a:ext cx="1251632" cy="0"/>
            </a:xfrm>
            <a:prstGeom prst="line">
              <a:avLst/>
            </a:prstGeom>
            <a:ln w="12700">
              <a:solidFill>
                <a:schemeClr val="bg1">
                  <a:lumMod val="8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7" name="Connettore diritto 86">
              <a:extLst>
                <a:ext uri="{FF2B5EF4-FFF2-40B4-BE49-F238E27FC236}">
                  <a16:creationId xmlns:a16="http://schemas.microsoft.com/office/drawing/2014/main" id="{D3D1155F-2967-4EFC-9B3D-72FCCE5ECFAE}"/>
                </a:ext>
              </a:extLst>
            </p:cNvPr>
            <p:cNvCxnSpPr/>
            <p:nvPr userDrawn="1"/>
          </p:nvCxnSpPr>
          <p:spPr>
            <a:xfrm rot="5400000">
              <a:off x="2154200" y="625817"/>
              <a:ext cx="1251632" cy="0"/>
            </a:xfrm>
            <a:prstGeom prst="line">
              <a:avLst/>
            </a:prstGeom>
            <a:ln w="12700">
              <a:solidFill>
                <a:schemeClr val="bg1">
                  <a:lumMod val="8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8" name="Connettore diritto 87">
              <a:extLst>
                <a:ext uri="{FF2B5EF4-FFF2-40B4-BE49-F238E27FC236}">
                  <a16:creationId xmlns:a16="http://schemas.microsoft.com/office/drawing/2014/main" id="{6C75EA90-FFD9-4278-B4BA-0ACF2EA89308}"/>
                </a:ext>
              </a:extLst>
            </p:cNvPr>
            <p:cNvCxnSpPr/>
            <p:nvPr userDrawn="1"/>
          </p:nvCxnSpPr>
          <p:spPr>
            <a:xfrm rot="5400000">
              <a:off x="1755490" y="625817"/>
              <a:ext cx="1251632" cy="0"/>
            </a:xfrm>
            <a:prstGeom prst="line">
              <a:avLst/>
            </a:prstGeom>
            <a:ln w="12700">
              <a:solidFill>
                <a:schemeClr val="bg1">
                  <a:lumMod val="8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9" name="Connettore diritto 88">
              <a:extLst>
                <a:ext uri="{FF2B5EF4-FFF2-40B4-BE49-F238E27FC236}">
                  <a16:creationId xmlns:a16="http://schemas.microsoft.com/office/drawing/2014/main" id="{5E56C7B9-0F4F-4717-B647-A519D73D694F}"/>
                </a:ext>
              </a:extLst>
            </p:cNvPr>
            <p:cNvCxnSpPr/>
            <p:nvPr userDrawn="1"/>
          </p:nvCxnSpPr>
          <p:spPr>
            <a:xfrm rot="5400000">
              <a:off x="2951620" y="625817"/>
              <a:ext cx="1251632" cy="0"/>
            </a:xfrm>
            <a:prstGeom prst="line">
              <a:avLst/>
            </a:prstGeom>
            <a:ln w="12700">
              <a:solidFill>
                <a:schemeClr val="bg1">
                  <a:lumMod val="8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0" name="Connettore diritto 89">
              <a:extLst>
                <a:ext uri="{FF2B5EF4-FFF2-40B4-BE49-F238E27FC236}">
                  <a16:creationId xmlns:a16="http://schemas.microsoft.com/office/drawing/2014/main" id="{ECCE9BEB-9A36-4AC9-BC9F-77CCDF284B91}"/>
                </a:ext>
              </a:extLst>
            </p:cNvPr>
            <p:cNvCxnSpPr/>
            <p:nvPr userDrawn="1"/>
          </p:nvCxnSpPr>
          <p:spPr>
            <a:xfrm rot="5400000">
              <a:off x="2552910" y="625817"/>
              <a:ext cx="1251632" cy="0"/>
            </a:xfrm>
            <a:prstGeom prst="line">
              <a:avLst/>
            </a:prstGeom>
            <a:ln w="12700">
              <a:solidFill>
                <a:schemeClr val="bg1">
                  <a:lumMod val="8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1" name="Connettore diritto 90">
              <a:extLst>
                <a:ext uri="{FF2B5EF4-FFF2-40B4-BE49-F238E27FC236}">
                  <a16:creationId xmlns:a16="http://schemas.microsoft.com/office/drawing/2014/main" id="{6E5C384E-DBCC-469E-99F8-2D11A9A04F98}"/>
                </a:ext>
              </a:extLst>
            </p:cNvPr>
            <p:cNvCxnSpPr/>
            <p:nvPr userDrawn="1"/>
          </p:nvCxnSpPr>
          <p:spPr>
            <a:xfrm rot="5400000">
              <a:off x="3749040" y="625817"/>
              <a:ext cx="1251632" cy="0"/>
            </a:xfrm>
            <a:prstGeom prst="line">
              <a:avLst/>
            </a:prstGeom>
            <a:ln w="12700">
              <a:solidFill>
                <a:schemeClr val="bg1">
                  <a:lumMod val="8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2" name="Connettore diritto 91">
              <a:extLst>
                <a:ext uri="{FF2B5EF4-FFF2-40B4-BE49-F238E27FC236}">
                  <a16:creationId xmlns:a16="http://schemas.microsoft.com/office/drawing/2014/main" id="{24170918-D8D4-4C95-935F-59082D5E064F}"/>
                </a:ext>
              </a:extLst>
            </p:cNvPr>
            <p:cNvCxnSpPr/>
            <p:nvPr userDrawn="1"/>
          </p:nvCxnSpPr>
          <p:spPr>
            <a:xfrm rot="5400000">
              <a:off x="3350330" y="625817"/>
              <a:ext cx="1251632" cy="0"/>
            </a:xfrm>
            <a:prstGeom prst="line">
              <a:avLst/>
            </a:prstGeom>
            <a:ln w="12700">
              <a:solidFill>
                <a:schemeClr val="bg1">
                  <a:lumMod val="8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3" name="Connettore diritto 92">
              <a:extLst>
                <a:ext uri="{FF2B5EF4-FFF2-40B4-BE49-F238E27FC236}">
                  <a16:creationId xmlns:a16="http://schemas.microsoft.com/office/drawing/2014/main" id="{CBC67B8F-4127-4C7B-9601-B6F3BDC11E35}"/>
                </a:ext>
              </a:extLst>
            </p:cNvPr>
            <p:cNvCxnSpPr/>
            <p:nvPr userDrawn="1"/>
          </p:nvCxnSpPr>
          <p:spPr>
            <a:xfrm rot="5400000">
              <a:off x="4546460" y="625817"/>
              <a:ext cx="1251632" cy="0"/>
            </a:xfrm>
            <a:prstGeom prst="line">
              <a:avLst/>
            </a:prstGeom>
            <a:ln w="12700">
              <a:solidFill>
                <a:schemeClr val="bg1">
                  <a:lumMod val="8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4" name="Connettore diritto 93">
              <a:extLst>
                <a:ext uri="{FF2B5EF4-FFF2-40B4-BE49-F238E27FC236}">
                  <a16:creationId xmlns:a16="http://schemas.microsoft.com/office/drawing/2014/main" id="{EC0D6AD7-2156-408A-939E-AB4187C35668}"/>
                </a:ext>
              </a:extLst>
            </p:cNvPr>
            <p:cNvCxnSpPr/>
            <p:nvPr userDrawn="1"/>
          </p:nvCxnSpPr>
          <p:spPr>
            <a:xfrm rot="5400000">
              <a:off x="4147750" y="625817"/>
              <a:ext cx="1251632" cy="0"/>
            </a:xfrm>
            <a:prstGeom prst="line">
              <a:avLst/>
            </a:prstGeom>
            <a:ln w="12700">
              <a:solidFill>
                <a:schemeClr val="bg1">
                  <a:lumMod val="8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5" name="Connettore diritto 94">
              <a:extLst>
                <a:ext uri="{FF2B5EF4-FFF2-40B4-BE49-F238E27FC236}">
                  <a16:creationId xmlns:a16="http://schemas.microsoft.com/office/drawing/2014/main" id="{5D8B0B93-448C-4B33-80A7-6BBC4059C336}"/>
                </a:ext>
              </a:extLst>
            </p:cNvPr>
            <p:cNvCxnSpPr/>
            <p:nvPr userDrawn="1"/>
          </p:nvCxnSpPr>
          <p:spPr>
            <a:xfrm rot="5400000">
              <a:off x="5343880" y="625817"/>
              <a:ext cx="1251632" cy="0"/>
            </a:xfrm>
            <a:prstGeom prst="line">
              <a:avLst/>
            </a:prstGeom>
            <a:ln w="12700">
              <a:solidFill>
                <a:schemeClr val="bg1">
                  <a:lumMod val="8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6" name="Connettore diritto 95">
              <a:extLst>
                <a:ext uri="{FF2B5EF4-FFF2-40B4-BE49-F238E27FC236}">
                  <a16:creationId xmlns:a16="http://schemas.microsoft.com/office/drawing/2014/main" id="{883F4D52-8A8D-4D74-B638-D9653FFD2ACB}"/>
                </a:ext>
              </a:extLst>
            </p:cNvPr>
            <p:cNvCxnSpPr/>
            <p:nvPr userDrawn="1"/>
          </p:nvCxnSpPr>
          <p:spPr>
            <a:xfrm rot="5400000">
              <a:off x="4945170" y="625817"/>
              <a:ext cx="1251632" cy="0"/>
            </a:xfrm>
            <a:prstGeom prst="line">
              <a:avLst/>
            </a:prstGeom>
            <a:ln w="12700">
              <a:solidFill>
                <a:schemeClr val="bg1">
                  <a:lumMod val="8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7" name="Connettore diritto 96">
              <a:extLst>
                <a:ext uri="{FF2B5EF4-FFF2-40B4-BE49-F238E27FC236}">
                  <a16:creationId xmlns:a16="http://schemas.microsoft.com/office/drawing/2014/main" id="{729EAF4A-4F2E-4962-B666-B88459C30D1D}"/>
                </a:ext>
              </a:extLst>
            </p:cNvPr>
            <p:cNvCxnSpPr/>
            <p:nvPr userDrawn="1"/>
          </p:nvCxnSpPr>
          <p:spPr>
            <a:xfrm rot="5400000">
              <a:off x="6141300" y="625817"/>
              <a:ext cx="1251632" cy="0"/>
            </a:xfrm>
            <a:prstGeom prst="line">
              <a:avLst/>
            </a:prstGeom>
            <a:ln w="12700">
              <a:solidFill>
                <a:schemeClr val="bg1">
                  <a:lumMod val="8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8" name="Connettore diritto 97">
              <a:extLst>
                <a:ext uri="{FF2B5EF4-FFF2-40B4-BE49-F238E27FC236}">
                  <a16:creationId xmlns:a16="http://schemas.microsoft.com/office/drawing/2014/main" id="{3742AAD7-BA11-4D38-99F1-923E7C11A9E2}"/>
                </a:ext>
              </a:extLst>
            </p:cNvPr>
            <p:cNvCxnSpPr/>
            <p:nvPr userDrawn="1"/>
          </p:nvCxnSpPr>
          <p:spPr>
            <a:xfrm rot="5400000">
              <a:off x="5742590" y="625817"/>
              <a:ext cx="1251632" cy="0"/>
            </a:xfrm>
            <a:prstGeom prst="line">
              <a:avLst/>
            </a:prstGeom>
            <a:ln w="12700">
              <a:solidFill>
                <a:schemeClr val="bg1">
                  <a:lumMod val="8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9" name="Connettore diritto 98">
              <a:extLst>
                <a:ext uri="{FF2B5EF4-FFF2-40B4-BE49-F238E27FC236}">
                  <a16:creationId xmlns:a16="http://schemas.microsoft.com/office/drawing/2014/main" id="{D0196959-16FE-403A-8811-607D65333141}"/>
                </a:ext>
              </a:extLst>
            </p:cNvPr>
            <p:cNvCxnSpPr/>
            <p:nvPr userDrawn="1"/>
          </p:nvCxnSpPr>
          <p:spPr>
            <a:xfrm rot="5400000">
              <a:off x="6938720" y="625817"/>
              <a:ext cx="1251632" cy="0"/>
            </a:xfrm>
            <a:prstGeom prst="line">
              <a:avLst/>
            </a:prstGeom>
            <a:ln w="12700">
              <a:solidFill>
                <a:schemeClr val="bg1">
                  <a:lumMod val="8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0" name="Connettore diritto 99">
              <a:extLst>
                <a:ext uri="{FF2B5EF4-FFF2-40B4-BE49-F238E27FC236}">
                  <a16:creationId xmlns:a16="http://schemas.microsoft.com/office/drawing/2014/main" id="{3093D9A4-CFFD-43D2-B753-9A76F9C91E02}"/>
                </a:ext>
              </a:extLst>
            </p:cNvPr>
            <p:cNvCxnSpPr/>
            <p:nvPr userDrawn="1"/>
          </p:nvCxnSpPr>
          <p:spPr>
            <a:xfrm rot="5400000">
              <a:off x="6540010" y="625817"/>
              <a:ext cx="1251632" cy="0"/>
            </a:xfrm>
            <a:prstGeom prst="line">
              <a:avLst/>
            </a:prstGeom>
            <a:ln w="12700">
              <a:solidFill>
                <a:schemeClr val="bg1">
                  <a:lumMod val="8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1" name="Connettore diritto 100">
              <a:extLst>
                <a:ext uri="{FF2B5EF4-FFF2-40B4-BE49-F238E27FC236}">
                  <a16:creationId xmlns:a16="http://schemas.microsoft.com/office/drawing/2014/main" id="{DA3FC64E-7C24-436D-8664-632D7A9624CF}"/>
                </a:ext>
              </a:extLst>
            </p:cNvPr>
            <p:cNvCxnSpPr/>
            <p:nvPr userDrawn="1"/>
          </p:nvCxnSpPr>
          <p:spPr>
            <a:xfrm rot="5400000">
              <a:off x="7736140" y="625817"/>
              <a:ext cx="1251632" cy="0"/>
            </a:xfrm>
            <a:prstGeom prst="line">
              <a:avLst/>
            </a:prstGeom>
            <a:ln w="12700">
              <a:solidFill>
                <a:schemeClr val="bg1">
                  <a:lumMod val="8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2" name="Connettore diritto 101">
              <a:extLst>
                <a:ext uri="{FF2B5EF4-FFF2-40B4-BE49-F238E27FC236}">
                  <a16:creationId xmlns:a16="http://schemas.microsoft.com/office/drawing/2014/main" id="{7B1D08B4-ECF6-4186-8A05-0CCA9F96925A}"/>
                </a:ext>
              </a:extLst>
            </p:cNvPr>
            <p:cNvCxnSpPr/>
            <p:nvPr userDrawn="1"/>
          </p:nvCxnSpPr>
          <p:spPr>
            <a:xfrm rot="5400000">
              <a:off x="7337430" y="625817"/>
              <a:ext cx="1251632" cy="0"/>
            </a:xfrm>
            <a:prstGeom prst="line">
              <a:avLst/>
            </a:prstGeom>
            <a:ln w="12700">
              <a:solidFill>
                <a:schemeClr val="bg1">
                  <a:lumMod val="8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3" name="Connettore diritto 102">
              <a:extLst>
                <a:ext uri="{FF2B5EF4-FFF2-40B4-BE49-F238E27FC236}">
                  <a16:creationId xmlns:a16="http://schemas.microsoft.com/office/drawing/2014/main" id="{BC8768B9-734C-4C86-9080-0336055A0699}"/>
                </a:ext>
              </a:extLst>
            </p:cNvPr>
            <p:cNvCxnSpPr/>
            <p:nvPr userDrawn="1"/>
          </p:nvCxnSpPr>
          <p:spPr>
            <a:xfrm rot="5400000">
              <a:off x="8533560" y="625817"/>
              <a:ext cx="1251632" cy="0"/>
            </a:xfrm>
            <a:prstGeom prst="line">
              <a:avLst/>
            </a:prstGeom>
            <a:ln w="12700">
              <a:solidFill>
                <a:schemeClr val="bg1">
                  <a:lumMod val="8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4" name="Connettore diritto 103">
              <a:extLst>
                <a:ext uri="{FF2B5EF4-FFF2-40B4-BE49-F238E27FC236}">
                  <a16:creationId xmlns:a16="http://schemas.microsoft.com/office/drawing/2014/main" id="{BB21A95F-5018-498C-A9E2-D9AE5DCAF404}"/>
                </a:ext>
              </a:extLst>
            </p:cNvPr>
            <p:cNvCxnSpPr/>
            <p:nvPr userDrawn="1"/>
          </p:nvCxnSpPr>
          <p:spPr>
            <a:xfrm rot="5400000">
              <a:off x="8134850" y="625817"/>
              <a:ext cx="1251632" cy="0"/>
            </a:xfrm>
            <a:prstGeom prst="line">
              <a:avLst/>
            </a:prstGeom>
            <a:ln w="12700">
              <a:solidFill>
                <a:schemeClr val="bg1">
                  <a:lumMod val="8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5" name="Connettore diritto 104">
              <a:extLst>
                <a:ext uri="{FF2B5EF4-FFF2-40B4-BE49-F238E27FC236}">
                  <a16:creationId xmlns:a16="http://schemas.microsoft.com/office/drawing/2014/main" id="{8E6F5500-683D-4FCB-B6FF-3A6D7CB12EB0}"/>
                </a:ext>
              </a:extLst>
            </p:cNvPr>
            <p:cNvCxnSpPr/>
            <p:nvPr userDrawn="1"/>
          </p:nvCxnSpPr>
          <p:spPr>
            <a:xfrm rot="5400000">
              <a:off x="9330984" y="625817"/>
              <a:ext cx="1251632" cy="0"/>
            </a:xfrm>
            <a:prstGeom prst="line">
              <a:avLst/>
            </a:prstGeom>
            <a:ln w="12700">
              <a:solidFill>
                <a:schemeClr val="bg1">
                  <a:lumMod val="8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6" name="Connettore diritto 105">
              <a:extLst>
                <a:ext uri="{FF2B5EF4-FFF2-40B4-BE49-F238E27FC236}">
                  <a16:creationId xmlns:a16="http://schemas.microsoft.com/office/drawing/2014/main" id="{B01DF5DD-309D-43EC-A1B9-19C6A590D32C}"/>
                </a:ext>
              </a:extLst>
            </p:cNvPr>
            <p:cNvCxnSpPr/>
            <p:nvPr userDrawn="1"/>
          </p:nvCxnSpPr>
          <p:spPr>
            <a:xfrm rot="5400000">
              <a:off x="8932270" y="625817"/>
              <a:ext cx="1251632" cy="0"/>
            </a:xfrm>
            <a:prstGeom prst="line">
              <a:avLst/>
            </a:prstGeom>
            <a:ln w="12700">
              <a:solidFill>
                <a:schemeClr val="bg1">
                  <a:lumMod val="8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7" name="Connettore diritto 106">
              <a:extLst>
                <a:ext uri="{FF2B5EF4-FFF2-40B4-BE49-F238E27FC236}">
                  <a16:creationId xmlns:a16="http://schemas.microsoft.com/office/drawing/2014/main" id="{405386A0-C2A2-485C-8DE8-EA8C9DEC6D6F}"/>
                </a:ext>
              </a:extLst>
            </p:cNvPr>
            <p:cNvCxnSpPr/>
            <p:nvPr userDrawn="1"/>
          </p:nvCxnSpPr>
          <p:spPr>
            <a:xfrm rot="5400000">
              <a:off x="10127230" y="625817"/>
              <a:ext cx="1251632" cy="0"/>
            </a:xfrm>
            <a:prstGeom prst="line">
              <a:avLst/>
            </a:prstGeom>
            <a:ln w="12700">
              <a:solidFill>
                <a:schemeClr val="bg1">
                  <a:lumMod val="8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8" name="Connettore diritto 107">
              <a:extLst>
                <a:ext uri="{FF2B5EF4-FFF2-40B4-BE49-F238E27FC236}">
                  <a16:creationId xmlns:a16="http://schemas.microsoft.com/office/drawing/2014/main" id="{E8F62318-44B8-472E-B599-48A171CE9B90}"/>
                </a:ext>
              </a:extLst>
            </p:cNvPr>
            <p:cNvCxnSpPr/>
            <p:nvPr userDrawn="1"/>
          </p:nvCxnSpPr>
          <p:spPr>
            <a:xfrm rot="5400000">
              <a:off x="9728520" y="625817"/>
              <a:ext cx="1251632" cy="0"/>
            </a:xfrm>
            <a:prstGeom prst="line">
              <a:avLst/>
            </a:prstGeom>
            <a:ln w="12700">
              <a:solidFill>
                <a:schemeClr val="bg1">
                  <a:lumMod val="8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9" name="Connettore diritto 108">
              <a:extLst>
                <a:ext uri="{FF2B5EF4-FFF2-40B4-BE49-F238E27FC236}">
                  <a16:creationId xmlns:a16="http://schemas.microsoft.com/office/drawing/2014/main" id="{0D290C48-F5FB-4F7F-B197-FAE34A3F18C2}"/>
                </a:ext>
              </a:extLst>
            </p:cNvPr>
            <p:cNvCxnSpPr/>
            <p:nvPr userDrawn="1"/>
          </p:nvCxnSpPr>
          <p:spPr>
            <a:xfrm rot="5400000">
              <a:off x="10924650" y="625817"/>
              <a:ext cx="1251632" cy="0"/>
            </a:xfrm>
            <a:prstGeom prst="line">
              <a:avLst/>
            </a:prstGeom>
            <a:ln w="12700">
              <a:solidFill>
                <a:schemeClr val="bg1">
                  <a:lumMod val="8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0" name="Connettore diritto 109">
              <a:extLst>
                <a:ext uri="{FF2B5EF4-FFF2-40B4-BE49-F238E27FC236}">
                  <a16:creationId xmlns:a16="http://schemas.microsoft.com/office/drawing/2014/main" id="{2EE58D96-872A-474F-ACF8-0624C445EBD7}"/>
                </a:ext>
              </a:extLst>
            </p:cNvPr>
            <p:cNvCxnSpPr/>
            <p:nvPr userDrawn="1"/>
          </p:nvCxnSpPr>
          <p:spPr>
            <a:xfrm rot="5400000">
              <a:off x="10525940" y="625817"/>
              <a:ext cx="1251632" cy="0"/>
            </a:xfrm>
            <a:prstGeom prst="line">
              <a:avLst/>
            </a:prstGeom>
            <a:ln w="12700">
              <a:solidFill>
                <a:schemeClr val="bg1">
                  <a:lumMod val="8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1" name="Connettore diritto 110">
              <a:extLst>
                <a:ext uri="{FF2B5EF4-FFF2-40B4-BE49-F238E27FC236}">
                  <a16:creationId xmlns:a16="http://schemas.microsoft.com/office/drawing/2014/main" id="{FDFFE756-D8CF-4260-869B-265D622E1B41}"/>
                </a:ext>
              </a:extLst>
            </p:cNvPr>
            <p:cNvCxnSpPr/>
            <p:nvPr userDrawn="1"/>
          </p:nvCxnSpPr>
          <p:spPr>
            <a:xfrm rot="5400000">
              <a:off x="11323360" y="625817"/>
              <a:ext cx="1251632" cy="0"/>
            </a:xfrm>
            <a:prstGeom prst="line">
              <a:avLst/>
            </a:prstGeom>
            <a:ln w="12700">
              <a:solidFill>
                <a:schemeClr val="bg1">
                  <a:lumMod val="8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15" name="Gruppo 114">
            <a:extLst>
              <a:ext uri="{FF2B5EF4-FFF2-40B4-BE49-F238E27FC236}">
                <a16:creationId xmlns:a16="http://schemas.microsoft.com/office/drawing/2014/main" id="{C0570BBF-C659-4B59-85CC-ABA629D32C37}"/>
              </a:ext>
            </a:extLst>
          </p:cNvPr>
          <p:cNvGrpSpPr/>
          <p:nvPr userDrawn="1"/>
        </p:nvGrpSpPr>
        <p:grpSpPr>
          <a:xfrm>
            <a:off x="206" y="3582296"/>
            <a:ext cx="12184750" cy="1251632"/>
            <a:chOff x="206" y="1"/>
            <a:chExt cx="12184750" cy="1251632"/>
          </a:xfrm>
        </p:grpSpPr>
        <p:grpSp>
          <p:nvGrpSpPr>
            <p:cNvPr id="116" name="Gruppo 115">
              <a:extLst>
                <a:ext uri="{FF2B5EF4-FFF2-40B4-BE49-F238E27FC236}">
                  <a16:creationId xmlns:a16="http://schemas.microsoft.com/office/drawing/2014/main" id="{4F3E153E-1C35-4D90-9001-D704507C5023}"/>
                </a:ext>
              </a:extLst>
            </p:cNvPr>
            <p:cNvGrpSpPr/>
            <p:nvPr userDrawn="1"/>
          </p:nvGrpSpPr>
          <p:grpSpPr>
            <a:xfrm>
              <a:off x="206" y="402522"/>
              <a:ext cx="12184750" cy="797668"/>
              <a:chOff x="206" y="402522"/>
              <a:chExt cx="12184750" cy="797668"/>
            </a:xfrm>
          </p:grpSpPr>
          <p:cxnSp>
            <p:nvCxnSpPr>
              <p:cNvPr id="147" name="Connettore diritto 146">
                <a:extLst>
                  <a:ext uri="{FF2B5EF4-FFF2-40B4-BE49-F238E27FC236}">
                    <a16:creationId xmlns:a16="http://schemas.microsoft.com/office/drawing/2014/main" id="{335A09C8-63B4-4F37-B2AE-67282242765E}"/>
                  </a:ext>
                </a:extLst>
              </p:cNvPr>
              <p:cNvCxnSpPr/>
              <p:nvPr userDrawn="1"/>
            </p:nvCxnSpPr>
            <p:spPr>
              <a:xfrm>
                <a:off x="206" y="402522"/>
                <a:ext cx="12184750" cy="0"/>
              </a:xfrm>
              <a:prstGeom prst="line">
                <a:avLst/>
              </a:prstGeom>
              <a:ln w="12700">
                <a:solidFill>
                  <a:schemeClr val="bg1">
                    <a:lumMod val="85000"/>
                  </a:schemeClr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8" name="Connettore diritto 147">
                <a:extLst>
                  <a:ext uri="{FF2B5EF4-FFF2-40B4-BE49-F238E27FC236}">
                    <a16:creationId xmlns:a16="http://schemas.microsoft.com/office/drawing/2014/main" id="{C960672E-0054-4686-84C3-36850798E878}"/>
                  </a:ext>
                </a:extLst>
              </p:cNvPr>
              <p:cNvCxnSpPr/>
              <p:nvPr userDrawn="1"/>
            </p:nvCxnSpPr>
            <p:spPr>
              <a:xfrm>
                <a:off x="206" y="801356"/>
                <a:ext cx="12184750" cy="0"/>
              </a:xfrm>
              <a:prstGeom prst="line">
                <a:avLst/>
              </a:prstGeom>
              <a:ln w="12700">
                <a:solidFill>
                  <a:schemeClr val="bg1">
                    <a:lumMod val="85000"/>
                  </a:schemeClr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9" name="Connettore diritto 148">
                <a:extLst>
                  <a:ext uri="{FF2B5EF4-FFF2-40B4-BE49-F238E27FC236}">
                    <a16:creationId xmlns:a16="http://schemas.microsoft.com/office/drawing/2014/main" id="{84A0C2B2-8225-4DD8-9CC8-D3698C77BA26}"/>
                  </a:ext>
                </a:extLst>
              </p:cNvPr>
              <p:cNvCxnSpPr/>
              <p:nvPr userDrawn="1"/>
            </p:nvCxnSpPr>
            <p:spPr>
              <a:xfrm>
                <a:off x="206" y="1200190"/>
                <a:ext cx="12184750" cy="0"/>
              </a:xfrm>
              <a:prstGeom prst="line">
                <a:avLst/>
              </a:prstGeom>
              <a:ln w="12700">
                <a:solidFill>
                  <a:schemeClr val="bg1">
                    <a:lumMod val="85000"/>
                  </a:schemeClr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117" name="Connettore diritto 116">
              <a:extLst>
                <a:ext uri="{FF2B5EF4-FFF2-40B4-BE49-F238E27FC236}">
                  <a16:creationId xmlns:a16="http://schemas.microsoft.com/office/drawing/2014/main" id="{CC4685B6-E7E6-4D25-81D4-489B5231ED08}"/>
                </a:ext>
              </a:extLst>
            </p:cNvPr>
            <p:cNvCxnSpPr/>
            <p:nvPr userDrawn="1"/>
          </p:nvCxnSpPr>
          <p:spPr>
            <a:xfrm rot="5400000">
              <a:off x="559360" y="625817"/>
              <a:ext cx="1251632" cy="0"/>
            </a:xfrm>
            <a:prstGeom prst="line">
              <a:avLst/>
            </a:prstGeom>
            <a:ln w="12700">
              <a:solidFill>
                <a:schemeClr val="bg1">
                  <a:lumMod val="8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8" name="Connettore diritto 117">
              <a:extLst>
                <a:ext uri="{FF2B5EF4-FFF2-40B4-BE49-F238E27FC236}">
                  <a16:creationId xmlns:a16="http://schemas.microsoft.com/office/drawing/2014/main" id="{738A9DA8-8574-4D0B-A5EE-BE4A818E336C}"/>
                </a:ext>
              </a:extLst>
            </p:cNvPr>
            <p:cNvCxnSpPr/>
            <p:nvPr userDrawn="1"/>
          </p:nvCxnSpPr>
          <p:spPr>
            <a:xfrm rot="5400000">
              <a:off x="160650" y="625817"/>
              <a:ext cx="1251632" cy="0"/>
            </a:xfrm>
            <a:prstGeom prst="line">
              <a:avLst/>
            </a:prstGeom>
            <a:ln w="12700">
              <a:solidFill>
                <a:schemeClr val="bg1">
                  <a:lumMod val="8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9" name="Connettore diritto 118">
              <a:extLst>
                <a:ext uri="{FF2B5EF4-FFF2-40B4-BE49-F238E27FC236}">
                  <a16:creationId xmlns:a16="http://schemas.microsoft.com/office/drawing/2014/main" id="{A8DAAA06-4BDF-413A-B4F4-334D16965E4A}"/>
                </a:ext>
              </a:extLst>
            </p:cNvPr>
            <p:cNvCxnSpPr/>
            <p:nvPr userDrawn="1"/>
          </p:nvCxnSpPr>
          <p:spPr>
            <a:xfrm rot="5400000">
              <a:off x="-238060" y="625817"/>
              <a:ext cx="1251632" cy="0"/>
            </a:xfrm>
            <a:prstGeom prst="line">
              <a:avLst/>
            </a:prstGeom>
            <a:ln w="12700">
              <a:solidFill>
                <a:schemeClr val="bg1">
                  <a:lumMod val="8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0" name="Connettore diritto 119">
              <a:extLst>
                <a:ext uri="{FF2B5EF4-FFF2-40B4-BE49-F238E27FC236}">
                  <a16:creationId xmlns:a16="http://schemas.microsoft.com/office/drawing/2014/main" id="{E97086EB-E286-4D35-B4B7-60EE9E25891D}"/>
                </a:ext>
              </a:extLst>
            </p:cNvPr>
            <p:cNvCxnSpPr/>
            <p:nvPr userDrawn="1"/>
          </p:nvCxnSpPr>
          <p:spPr>
            <a:xfrm rot="5400000">
              <a:off x="1356780" y="625817"/>
              <a:ext cx="1251632" cy="0"/>
            </a:xfrm>
            <a:prstGeom prst="line">
              <a:avLst/>
            </a:prstGeom>
            <a:ln w="12700">
              <a:solidFill>
                <a:schemeClr val="bg1">
                  <a:lumMod val="8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1" name="Connettore diritto 120">
              <a:extLst>
                <a:ext uri="{FF2B5EF4-FFF2-40B4-BE49-F238E27FC236}">
                  <a16:creationId xmlns:a16="http://schemas.microsoft.com/office/drawing/2014/main" id="{165CEA87-F789-4E67-9206-B3CE2F0BE6D9}"/>
                </a:ext>
              </a:extLst>
            </p:cNvPr>
            <p:cNvCxnSpPr/>
            <p:nvPr userDrawn="1"/>
          </p:nvCxnSpPr>
          <p:spPr>
            <a:xfrm rot="5400000">
              <a:off x="958070" y="625817"/>
              <a:ext cx="1251632" cy="0"/>
            </a:xfrm>
            <a:prstGeom prst="line">
              <a:avLst/>
            </a:prstGeom>
            <a:ln w="12700">
              <a:solidFill>
                <a:schemeClr val="bg1">
                  <a:lumMod val="8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2" name="Connettore diritto 121">
              <a:extLst>
                <a:ext uri="{FF2B5EF4-FFF2-40B4-BE49-F238E27FC236}">
                  <a16:creationId xmlns:a16="http://schemas.microsoft.com/office/drawing/2014/main" id="{C6B20762-C6CE-47B3-9991-E1F9EFBE2B95}"/>
                </a:ext>
              </a:extLst>
            </p:cNvPr>
            <p:cNvCxnSpPr/>
            <p:nvPr userDrawn="1"/>
          </p:nvCxnSpPr>
          <p:spPr>
            <a:xfrm rot="5400000">
              <a:off x="2154200" y="625817"/>
              <a:ext cx="1251632" cy="0"/>
            </a:xfrm>
            <a:prstGeom prst="line">
              <a:avLst/>
            </a:prstGeom>
            <a:ln w="12700">
              <a:solidFill>
                <a:schemeClr val="bg1">
                  <a:lumMod val="8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3" name="Connettore diritto 122">
              <a:extLst>
                <a:ext uri="{FF2B5EF4-FFF2-40B4-BE49-F238E27FC236}">
                  <a16:creationId xmlns:a16="http://schemas.microsoft.com/office/drawing/2014/main" id="{6145F0BB-34A3-44C0-8AAB-8973E8452624}"/>
                </a:ext>
              </a:extLst>
            </p:cNvPr>
            <p:cNvCxnSpPr/>
            <p:nvPr userDrawn="1"/>
          </p:nvCxnSpPr>
          <p:spPr>
            <a:xfrm rot="5400000">
              <a:off x="1755490" y="625817"/>
              <a:ext cx="1251632" cy="0"/>
            </a:xfrm>
            <a:prstGeom prst="line">
              <a:avLst/>
            </a:prstGeom>
            <a:ln w="12700">
              <a:solidFill>
                <a:schemeClr val="bg1">
                  <a:lumMod val="8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4" name="Connettore diritto 123">
              <a:extLst>
                <a:ext uri="{FF2B5EF4-FFF2-40B4-BE49-F238E27FC236}">
                  <a16:creationId xmlns:a16="http://schemas.microsoft.com/office/drawing/2014/main" id="{07D49F64-FED5-4EF6-B424-9C7C57BB02A6}"/>
                </a:ext>
              </a:extLst>
            </p:cNvPr>
            <p:cNvCxnSpPr/>
            <p:nvPr userDrawn="1"/>
          </p:nvCxnSpPr>
          <p:spPr>
            <a:xfrm rot="5400000">
              <a:off x="2951620" y="625817"/>
              <a:ext cx="1251632" cy="0"/>
            </a:xfrm>
            <a:prstGeom prst="line">
              <a:avLst/>
            </a:prstGeom>
            <a:ln w="12700">
              <a:solidFill>
                <a:schemeClr val="bg1">
                  <a:lumMod val="8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5" name="Connettore diritto 124">
              <a:extLst>
                <a:ext uri="{FF2B5EF4-FFF2-40B4-BE49-F238E27FC236}">
                  <a16:creationId xmlns:a16="http://schemas.microsoft.com/office/drawing/2014/main" id="{3BD90F52-5A8D-441D-8010-CD469D8600D6}"/>
                </a:ext>
              </a:extLst>
            </p:cNvPr>
            <p:cNvCxnSpPr/>
            <p:nvPr userDrawn="1"/>
          </p:nvCxnSpPr>
          <p:spPr>
            <a:xfrm rot="5400000">
              <a:off x="2552910" y="625817"/>
              <a:ext cx="1251632" cy="0"/>
            </a:xfrm>
            <a:prstGeom prst="line">
              <a:avLst/>
            </a:prstGeom>
            <a:ln w="12700">
              <a:solidFill>
                <a:schemeClr val="bg1">
                  <a:lumMod val="8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6" name="Connettore diritto 125">
              <a:extLst>
                <a:ext uri="{FF2B5EF4-FFF2-40B4-BE49-F238E27FC236}">
                  <a16:creationId xmlns:a16="http://schemas.microsoft.com/office/drawing/2014/main" id="{0EDAC3EA-7D5A-49B6-BADD-B4B5CC1DD9A3}"/>
                </a:ext>
              </a:extLst>
            </p:cNvPr>
            <p:cNvCxnSpPr/>
            <p:nvPr userDrawn="1"/>
          </p:nvCxnSpPr>
          <p:spPr>
            <a:xfrm rot="5400000">
              <a:off x="3749040" y="625817"/>
              <a:ext cx="1251632" cy="0"/>
            </a:xfrm>
            <a:prstGeom prst="line">
              <a:avLst/>
            </a:prstGeom>
            <a:ln w="12700">
              <a:solidFill>
                <a:schemeClr val="bg1">
                  <a:lumMod val="8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7" name="Connettore diritto 126">
              <a:extLst>
                <a:ext uri="{FF2B5EF4-FFF2-40B4-BE49-F238E27FC236}">
                  <a16:creationId xmlns:a16="http://schemas.microsoft.com/office/drawing/2014/main" id="{265C8AC5-E01C-47C3-B030-0C25AC531441}"/>
                </a:ext>
              </a:extLst>
            </p:cNvPr>
            <p:cNvCxnSpPr/>
            <p:nvPr userDrawn="1"/>
          </p:nvCxnSpPr>
          <p:spPr>
            <a:xfrm rot="5400000">
              <a:off x="3350330" y="625817"/>
              <a:ext cx="1251632" cy="0"/>
            </a:xfrm>
            <a:prstGeom prst="line">
              <a:avLst/>
            </a:prstGeom>
            <a:ln w="12700">
              <a:solidFill>
                <a:schemeClr val="bg1">
                  <a:lumMod val="8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8" name="Connettore diritto 127">
              <a:extLst>
                <a:ext uri="{FF2B5EF4-FFF2-40B4-BE49-F238E27FC236}">
                  <a16:creationId xmlns:a16="http://schemas.microsoft.com/office/drawing/2014/main" id="{0CB764D7-D3F9-4D76-9BF2-B9F469ECD7A1}"/>
                </a:ext>
              </a:extLst>
            </p:cNvPr>
            <p:cNvCxnSpPr/>
            <p:nvPr userDrawn="1"/>
          </p:nvCxnSpPr>
          <p:spPr>
            <a:xfrm rot="5400000">
              <a:off x="4546460" y="625817"/>
              <a:ext cx="1251632" cy="0"/>
            </a:xfrm>
            <a:prstGeom prst="line">
              <a:avLst/>
            </a:prstGeom>
            <a:ln w="12700">
              <a:solidFill>
                <a:schemeClr val="bg1">
                  <a:lumMod val="8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9" name="Connettore diritto 128">
              <a:extLst>
                <a:ext uri="{FF2B5EF4-FFF2-40B4-BE49-F238E27FC236}">
                  <a16:creationId xmlns:a16="http://schemas.microsoft.com/office/drawing/2014/main" id="{C332CA84-2B29-4712-838E-5343F69ECBD1}"/>
                </a:ext>
              </a:extLst>
            </p:cNvPr>
            <p:cNvCxnSpPr/>
            <p:nvPr userDrawn="1"/>
          </p:nvCxnSpPr>
          <p:spPr>
            <a:xfrm rot="5400000">
              <a:off x="4147750" y="625817"/>
              <a:ext cx="1251632" cy="0"/>
            </a:xfrm>
            <a:prstGeom prst="line">
              <a:avLst/>
            </a:prstGeom>
            <a:ln w="12700">
              <a:solidFill>
                <a:schemeClr val="bg1">
                  <a:lumMod val="8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0" name="Connettore diritto 129">
              <a:extLst>
                <a:ext uri="{FF2B5EF4-FFF2-40B4-BE49-F238E27FC236}">
                  <a16:creationId xmlns:a16="http://schemas.microsoft.com/office/drawing/2014/main" id="{D98958FF-3EFE-41F6-A50B-9E0EB8D4EDF2}"/>
                </a:ext>
              </a:extLst>
            </p:cNvPr>
            <p:cNvCxnSpPr/>
            <p:nvPr userDrawn="1"/>
          </p:nvCxnSpPr>
          <p:spPr>
            <a:xfrm rot="5400000">
              <a:off x="5343880" y="625817"/>
              <a:ext cx="1251632" cy="0"/>
            </a:xfrm>
            <a:prstGeom prst="line">
              <a:avLst/>
            </a:prstGeom>
            <a:ln w="12700">
              <a:solidFill>
                <a:schemeClr val="bg1">
                  <a:lumMod val="8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1" name="Connettore diritto 130">
              <a:extLst>
                <a:ext uri="{FF2B5EF4-FFF2-40B4-BE49-F238E27FC236}">
                  <a16:creationId xmlns:a16="http://schemas.microsoft.com/office/drawing/2014/main" id="{DE0EDED2-52D3-4B0E-98A1-9C365A430CA4}"/>
                </a:ext>
              </a:extLst>
            </p:cNvPr>
            <p:cNvCxnSpPr/>
            <p:nvPr userDrawn="1"/>
          </p:nvCxnSpPr>
          <p:spPr>
            <a:xfrm rot="5400000">
              <a:off x="4945170" y="625817"/>
              <a:ext cx="1251632" cy="0"/>
            </a:xfrm>
            <a:prstGeom prst="line">
              <a:avLst/>
            </a:prstGeom>
            <a:ln w="12700">
              <a:solidFill>
                <a:schemeClr val="bg1">
                  <a:lumMod val="8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2" name="Connettore diritto 131">
              <a:extLst>
                <a:ext uri="{FF2B5EF4-FFF2-40B4-BE49-F238E27FC236}">
                  <a16:creationId xmlns:a16="http://schemas.microsoft.com/office/drawing/2014/main" id="{BFB8BDAA-D5F7-4CF9-9E6C-DE340C5A6618}"/>
                </a:ext>
              </a:extLst>
            </p:cNvPr>
            <p:cNvCxnSpPr/>
            <p:nvPr userDrawn="1"/>
          </p:nvCxnSpPr>
          <p:spPr>
            <a:xfrm rot="5400000">
              <a:off x="6141300" y="625817"/>
              <a:ext cx="1251632" cy="0"/>
            </a:xfrm>
            <a:prstGeom prst="line">
              <a:avLst/>
            </a:prstGeom>
            <a:ln w="12700">
              <a:solidFill>
                <a:schemeClr val="bg1">
                  <a:lumMod val="8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3" name="Connettore diritto 132">
              <a:extLst>
                <a:ext uri="{FF2B5EF4-FFF2-40B4-BE49-F238E27FC236}">
                  <a16:creationId xmlns:a16="http://schemas.microsoft.com/office/drawing/2014/main" id="{62A88D99-5D25-4E2E-B432-1F5437BE1409}"/>
                </a:ext>
              </a:extLst>
            </p:cNvPr>
            <p:cNvCxnSpPr/>
            <p:nvPr userDrawn="1"/>
          </p:nvCxnSpPr>
          <p:spPr>
            <a:xfrm rot="5400000">
              <a:off x="5742590" y="625817"/>
              <a:ext cx="1251632" cy="0"/>
            </a:xfrm>
            <a:prstGeom prst="line">
              <a:avLst/>
            </a:prstGeom>
            <a:ln w="12700">
              <a:solidFill>
                <a:schemeClr val="bg1">
                  <a:lumMod val="8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4" name="Connettore diritto 133">
              <a:extLst>
                <a:ext uri="{FF2B5EF4-FFF2-40B4-BE49-F238E27FC236}">
                  <a16:creationId xmlns:a16="http://schemas.microsoft.com/office/drawing/2014/main" id="{BE41DEC5-0EFD-446B-84DD-3DE1FAFC7C99}"/>
                </a:ext>
              </a:extLst>
            </p:cNvPr>
            <p:cNvCxnSpPr/>
            <p:nvPr userDrawn="1"/>
          </p:nvCxnSpPr>
          <p:spPr>
            <a:xfrm rot="5400000">
              <a:off x="6938720" y="625817"/>
              <a:ext cx="1251632" cy="0"/>
            </a:xfrm>
            <a:prstGeom prst="line">
              <a:avLst/>
            </a:prstGeom>
            <a:ln w="12700">
              <a:solidFill>
                <a:schemeClr val="bg1">
                  <a:lumMod val="8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5" name="Connettore diritto 134">
              <a:extLst>
                <a:ext uri="{FF2B5EF4-FFF2-40B4-BE49-F238E27FC236}">
                  <a16:creationId xmlns:a16="http://schemas.microsoft.com/office/drawing/2014/main" id="{87110DDB-E214-4FE2-9FC7-A7FE85E58D8D}"/>
                </a:ext>
              </a:extLst>
            </p:cNvPr>
            <p:cNvCxnSpPr/>
            <p:nvPr userDrawn="1"/>
          </p:nvCxnSpPr>
          <p:spPr>
            <a:xfrm rot="5400000">
              <a:off x="6540010" y="625817"/>
              <a:ext cx="1251632" cy="0"/>
            </a:xfrm>
            <a:prstGeom prst="line">
              <a:avLst/>
            </a:prstGeom>
            <a:ln w="12700">
              <a:solidFill>
                <a:schemeClr val="bg1">
                  <a:lumMod val="8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6" name="Connettore diritto 135">
              <a:extLst>
                <a:ext uri="{FF2B5EF4-FFF2-40B4-BE49-F238E27FC236}">
                  <a16:creationId xmlns:a16="http://schemas.microsoft.com/office/drawing/2014/main" id="{7C16EF8F-7112-428E-8E0D-A2203D250A62}"/>
                </a:ext>
              </a:extLst>
            </p:cNvPr>
            <p:cNvCxnSpPr/>
            <p:nvPr userDrawn="1"/>
          </p:nvCxnSpPr>
          <p:spPr>
            <a:xfrm rot="5400000">
              <a:off x="7736140" y="625817"/>
              <a:ext cx="1251632" cy="0"/>
            </a:xfrm>
            <a:prstGeom prst="line">
              <a:avLst/>
            </a:prstGeom>
            <a:ln w="12700">
              <a:solidFill>
                <a:schemeClr val="bg1">
                  <a:lumMod val="8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7" name="Connettore diritto 136">
              <a:extLst>
                <a:ext uri="{FF2B5EF4-FFF2-40B4-BE49-F238E27FC236}">
                  <a16:creationId xmlns:a16="http://schemas.microsoft.com/office/drawing/2014/main" id="{57C42DE4-80F8-43DA-9A5C-FA1D15FDC6A3}"/>
                </a:ext>
              </a:extLst>
            </p:cNvPr>
            <p:cNvCxnSpPr/>
            <p:nvPr userDrawn="1"/>
          </p:nvCxnSpPr>
          <p:spPr>
            <a:xfrm rot="5400000">
              <a:off x="7337430" y="625817"/>
              <a:ext cx="1251632" cy="0"/>
            </a:xfrm>
            <a:prstGeom prst="line">
              <a:avLst/>
            </a:prstGeom>
            <a:ln w="12700">
              <a:solidFill>
                <a:schemeClr val="bg1">
                  <a:lumMod val="8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8" name="Connettore diritto 137">
              <a:extLst>
                <a:ext uri="{FF2B5EF4-FFF2-40B4-BE49-F238E27FC236}">
                  <a16:creationId xmlns:a16="http://schemas.microsoft.com/office/drawing/2014/main" id="{1648768E-5596-4120-A0B4-C9D9F395D408}"/>
                </a:ext>
              </a:extLst>
            </p:cNvPr>
            <p:cNvCxnSpPr/>
            <p:nvPr userDrawn="1"/>
          </p:nvCxnSpPr>
          <p:spPr>
            <a:xfrm rot="5400000">
              <a:off x="8533560" y="625817"/>
              <a:ext cx="1251632" cy="0"/>
            </a:xfrm>
            <a:prstGeom prst="line">
              <a:avLst/>
            </a:prstGeom>
            <a:ln w="12700">
              <a:solidFill>
                <a:schemeClr val="bg1">
                  <a:lumMod val="8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9" name="Connettore diritto 138">
              <a:extLst>
                <a:ext uri="{FF2B5EF4-FFF2-40B4-BE49-F238E27FC236}">
                  <a16:creationId xmlns:a16="http://schemas.microsoft.com/office/drawing/2014/main" id="{FAD85AA5-28CF-4961-A232-D439A069875E}"/>
                </a:ext>
              </a:extLst>
            </p:cNvPr>
            <p:cNvCxnSpPr/>
            <p:nvPr userDrawn="1"/>
          </p:nvCxnSpPr>
          <p:spPr>
            <a:xfrm rot="5400000">
              <a:off x="8134850" y="625817"/>
              <a:ext cx="1251632" cy="0"/>
            </a:xfrm>
            <a:prstGeom prst="line">
              <a:avLst/>
            </a:prstGeom>
            <a:ln w="12700">
              <a:solidFill>
                <a:schemeClr val="bg1">
                  <a:lumMod val="8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0" name="Connettore diritto 139">
              <a:extLst>
                <a:ext uri="{FF2B5EF4-FFF2-40B4-BE49-F238E27FC236}">
                  <a16:creationId xmlns:a16="http://schemas.microsoft.com/office/drawing/2014/main" id="{86354FF6-1FEA-4A66-BAEF-06AB0FCB93E6}"/>
                </a:ext>
              </a:extLst>
            </p:cNvPr>
            <p:cNvCxnSpPr/>
            <p:nvPr userDrawn="1"/>
          </p:nvCxnSpPr>
          <p:spPr>
            <a:xfrm rot="5400000">
              <a:off x="9330984" y="625817"/>
              <a:ext cx="1251632" cy="0"/>
            </a:xfrm>
            <a:prstGeom prst="line">
              <a:avLst/>
            </a:prstGeom>
            <a:ln w="12700">
              <a:solidFill>
                <a:schemeClr val="bg1">
                  <a:lumMod val="8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1" name="Connettore diritto 140">
              <a:extLst>
                <a:ext uri="{FF2B5EF4-FFF2-40B4-BE49-F238E27FC236}">
                  <a16:creationId xmlns:a16="http://schemas.microsoft.com/office/drawing/2014/main" id="{98CADB3B-BC81-4AB3-836C-327342697A40}"/>
                </a:ext>
              </a:extLst>
            </p:cNvPr>
            <p:cNvCxnSpPr/>
            <p:nvPr userDrawn="1"/>
          </p:nvCxnSpPr>
          <p:spPr>
            <a:xfrm rot="5400000">
              <a:off x="8932270" y="625817"/>
              <a:ext cx="1251632" cy="0"/>
            </a:xfrm>
            <a:prstGeom prst="line">
              <a:avLst/>
            </a:prstGeom>
            <a:ln w="12700">
              <a:solidFill>
                <a:schemeClr val="bg1">
                  <a:lumMod val="8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2" name="Connettore diritto 141">
              <a:extLst>
                <a:ext uri="{FF2B5EF4-FFF2-40B4-BE49-F238E27FC236}">
                  <a16:creationId xmlns:a16="http://schemas.microsoft.com/office/drawing/2014/main" id="{10C34CA5-6BE9-4F5B-9559-85D4BC1D113B}"/>
                </a:ext>
              </a:extLst>
            </p:cNvPr>
            <p:cNvCxnSpPr/>
            <p:nvPr userDrawn="1"/>
          </p:nvCxnSpPr>
          <p:spPr>
            <a:xfrm rot="5400000">
              <a:off x="10127230" y="625817"/>
              <a:ext cx="1251632" cy="0"/>
            </a:xfrm>
            <a:prstGeom prst="line">
              <a:avLst/>
            </a:prstGeom>
            <a:ln w="12700">
              <a:solidFill>
                <a:schemeClr val="bg1">
                  <a:lumMod val="8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3" name="Connettore diritto 142">
              <a:extLst>
                <a:ext uri="{FF2B5EF4-FFF2-40B4-BE49-F238E27FC236}">
                  <a16:creationId xmlns:a16="http://schemas.microsoft.com/office/drawing/2014/main" id="{D7BE6309-D9D8-4688-8938-0F0783C4E73C}"/>
                </a:ext>
              </a:extLst>
            </p:cNvPr>
            <p:cNvCxnSpPr/>
            <p:nvPr userDrawn="1"/>
          </p:nvCxnSpPr>
          <p:spPr>
            <a:xfrm rot="5400000">
              <a:off x="9728520" y="625817"/>
              <a:ext cx="1251632" cy="0"/>
            </a:xfrm>
            <a:prstGeom prst="line">
              <a:avLst/>
            </a:prstGeom>
            <a:ln w="12700">
              <a:solidFill>
                <a:schemeClr val="bg1">
                  <a:lumMod val="8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4" name="Connettore diritto 143">
              <a:extLst>
                <a:ext uri="{FF2B5EF4-FFF2-40B4-BE49-F238E27FC236}">
                  <a16:creationId xmlns:a16="http://schemas.microsoft.com/office/drawing/2014/main" id="{254060CF-8F22-4BE6-9617-BCC1FD0AB410}"/>
                </a:ext>
              </a:extLst>
            </p:cNvPr>
            <p:cNvCxnSpPr/>
            <p:nvPr userDrawn="1"/>
          </p:nvCxnSpPr>
          <p:spPr>
            <a:xfrm rot="5400000">
              <a:off x="10924650" y="625817"/>
              <a:ext cx="1251632" cy="0"/>
            </a:xfrm>
            <a:prstGeom prst="line">
              <a:avLst/>
            </a:prstGeom>
            <a:ln w="12700">
              <a:solidFill>
                <a:schemeClr val="bg1">
                  <a:lumMod val="8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5" name="Connettore diritto 144">
              <a:extLst>
                <a:ext uri="{FF2B5EF4-FFF2-40B4-BE49-F238E27FC236}">
                  <a16:creationId xmlns:a16="http://schemas.microsoft.com/office/drawing/2014/main" id="{B691C096-E77A-4126-95D6-2FFFFE60E6E4}"/>
                </a:ext>
              </a:extLst>
            </p:cNvPr>
            <p:cNvCxnSpPr/>
            <p:nvPr userDrawn="1"/>
          </p:nvCxnSpPr>
          <p:spPr>
            <a:xfrm rot="5400000">
              <a:off x="10525940" y="625817"/>
              <a:ext cx="1251632" cy="0"/>
            </a:xfrm>
            <a:prstGeom prst="line">
              <a:avLst/>
            </a:prstGeom>
            <a:ln w="12700">
              <a:solidFill>
                <a:schemeClr val="bg1">
                  <a:lumMod val="8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6" name="Connettore diritto 145">
              <a:extLst>
                <a:ext uri="{FF2B5EF4-FFF2-40B4-BE49-F238E27FC236}">
                  <a16:creationId xmlns:a16="http://schemas.microsoft.com/office/drawing/2014/main" id="{D22AE5A7-A7A0-4940-9172-68F8B08A9322}"/>
                </a:ext>
              </a:extLst>
            </p:cNvPr>
            <p:cNvCxnSpPr/>
            <p:nvPr userDrawn="1"/>
          </p:nvCxnSpPr>
          <p:spPr>
            <a:xfrm rot="5400000">
              <a:off x="11323360" y="625817"/>
              <a:ext cx="1251632" cy="0"/>
            </a:xfrm>
            <a:prstGeom prst="line">
              <a:avLst/>
            </a:prstGeom>
            <a:ln w="12700">
              <a:solidFill>
                <a:schemeClr val="bg1">
                  <a:lumMod val="8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50" name="Gruppo 149">
            <a:extLst>
              <a:ext uri="{FF2B5EF4-FFF2-40B4-BE49-F238E27FC236}">
                <a16:creationId xmlns:a16="http://schemas.microsoft.com/office/drawing/2014/main" id="{6DCD9BD8-E67B-4287-B347-DC27F908AB0F}"/>
              </a:ext>
            </a:extLst>
          </p:cNvPr>
          <p:cNvGrpSpPr/>
          <p:nvPr userDrawn="1"/>
        </p:nvGrpSpPr>
        <p:grpSpPr>
          <a:xfrm>
            <a:off x="206" y="4805012"/>
            <a:ext cx="12184750" cy="1251632"/>
            <a:chOff x="206" y="1"/>
            <a:chExt cx="12184750" cy="1251632"/>
          </a:xfrm>
        </p:grpSpPr>
        <p:grpSp>
          <p:nvGrpSpPr>
            <p:cNvPr id="151" name="Gruppo 150">
              <a:extLst>
                <a:ext uri="{FF2B5EF4-FFF2-40B4-BE49-F238E27FC236}">
                  <a16:creationId xmlns:a16="http://schemas.microsoft.com/office/drawing/2014/main" id="{28F279CF-6725-4978-8EE3-F20C95AD4A47}"/>
                </a:ext>
              </a:extLst>
            </p:cNvPr>
            <p:cNvGrpSpPr/>
            <p:nvPr userDrawn="1"/>
          </p:nvGrpSpPr>
          <p:grpSpPr>
            <a:xfrm>
              <a:off x="206" y="402522"/>
              <a:ext cx="12184750" cy="797668"/>
              <a:chOff x="206" y="402522"/>
              <a:chExt cx="12184750" cy="797668"/>
            </a:xfrm>
          </p:grpSpPr>
          <p:cxnSp>
            <p:nvCxnSpPr>
              <p:cNvPr id="182" name="Connettore diritto 181">
                <a:extLst>
                  <a:ext uri="{FF2B5EF4-FFF2-40B4-BE49-F238E27FC236}">
                    <a16:creationId xmlns:a16="http://schemas.microsoft.com/office/drawing/2014/main" id="{0FB1A4EA-452E-4055-8AB6-6DEA55063BC3}"/>
                  </a:ext>
                </a:extLst>
              </p:cNvPr>
              <p:cNvCxnSpPr/>
              <p:nvPr userDrawn="1"/>
            </p:nvCxnSpPr>
            <p:spPr>
              <a:xfrm>
                <a:off x="206" y="402522"/>
                <a:ext cx="12184750" cy="0"/>
              </a:xfrm>
              <a:prstGeom prst="line">
                <a:avLst/>
              </a:prstGeom>
              <a:ln w="12700">
                <a:solidFill>
                  <a:schemeClr val="bg1">
                    <a:lumMod val="85000"/>
                  </a:schemeClr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3" name="Connettore diritto 182">
                <a:extLst>
                  <a:ext uri="{FF2B5EF4-FFF2-40B4-BE49-F238E27FC236}">
                    <a16:creationId xmlns:a16="http://schemas.microsoft.com/office/drawing/2014/main" id="{35D767C0-70E3-4447-8709-FB3C5217F00F}"/>
                  </a:ext>
                </a:extLst>
              </p:cNvPr>
              <p:cNvCxnSpPr/>
              <p:nvPr userDrawn="1"/>
            </p:nvCxnSpPr>
            <p:spPr>
              <a:xfrm>
                <a:off x="206" y="801356"/>
                <a:ext cx="12184750" cy="0"/>
              </a:xfrm>
              <a:prstGeom prst="line">
                <a:avLst/>
              </a:prstGeom>
              <a:ln w="12700">
                <a:solidFill>
                  <a:schemeClr val="bg1">
                    <a:lumMod val="85000"/>
                  </a:schemeClr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4" name="Connettore diritto 183">
                <a:extLst>
                  <a:ext uri="{FF2B5EF4-FFF2-40B4-BE49-F238E27FC236}">
                    <a16:creationId xmlns:a16="http://schemas.microsoft.com/office/drawing/2014/main" id="{16983739-4F55-4CA5-8079-8FDD4ACC0448}"/>
                  </a:ext>
                </a:extLst>
              </p:cNvPr>
              <p:cNvCxnSpPr/>
              <p:nvPr userDrawn="1"/>
            </p:nvCxnSpPr>
            <p:spPr>
              <a:xfrm>
                <a:off x="206" y="1200190"/>
                <a:ext cx="12184750" cy="0"/>
              </a:xfrm>
              <a:prstGeom prst="line">
                <a:avLst/>
              </a:prstGeom>
              <a:ln w="12700">
                <a:solidFill>
                  <a:schemeClr val="bg1">
                    <a:lumMod val="85000"/>
                  </a:schemeClr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152" name="Connettore diritto 151">
              <a:extLst>
                <a:ext uri="{FF2B5EF4-FFF2-40B4-BE49-F238E27FC236}">
                  <a16:creationId xmlns:a16="http://schemas.microsoft.com/office/drawing/2014/main" id="{1C54A191-15A3-426E-A576-5C882D18A2CD}"/>
                </a:ext>
              </a:extLst>
            </p:cNvPr>
            <p:cNvCxnSpPr/>
            <p:nvPr userDrawn="1"/>
          </p:nvCxnSpPr>
          <p:spPr>
            <a:xfrm rot="5400000">
              <a:off x="559360" y="625817"/>
              <a:ext cx="1251632" cy="0"/>
            </a:xfrm>
            <a:prstGeom prst="line">
              <a:avLst/>
            </a:prstGeom>
            <a:ln w="12700">
              <a:solidFill>
                <a:schemeClr val="bg1">
                  <a:lumMod val="8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3" name="Connettore diritto 152">
              <a:extLst>
                <a:ext uri="{FF2B5EF4-FFF2-40B4-BE49-F238E27FC236}">
                  <a16:creationId xmlns:a16="http://schemas.microsoft.com/office/drawing/2014/main" id="{503A8E37-86A6-4A04-B2C5-FB64C463B76B}"/>
                </a:ext>
              </a:extLst>
            </p:cNvPr>
            <p:cNvCxnSpPr/>
            <p:nvPr userDrawn="1"/>
          </p:nvCxnSpPr>
          <p:spPr>
            <a:xfrm rot="5400000">
              <a:off x="160650" y="625817"/>
              <a:ext cx="1251632" cy="0"/>
            </a:xfrm>
            <a:prstGeom prst="line">
              <a:avLst/>
            </a:prstGeom>
            <a:ln w="12700">
              <a:solidFill>
                <a:schemeClr val="bg1">
                  <a:lumMod val="8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4" name="Connettore diritto 153">
              <a:extLst>
                <a:ext uri="{FF2B5EF4-FFF2-40B4-BE49-F238E27FC236}">
                  <a16:creationId xmlns:a16="http://schemas.microsoft.com/office/drawing/2014/main" id="{6F12B8A4-BF1E-4F99-BEBF-4A160B175FB2}"/>
                </a:ext>
              </a:extLst>
            </p:cNvPr>
            <p:cNvCxnSpPr/>
            <p:nvPr userDrawn="1"/>
          </p:nvCxnSpPr>
          <p:spPr>
            <a:xfrm rot="5400000">
              <a:off x="-238060" y="625817"/>
              <a:ext cx="1251632" cy="0"/>
            </a:xfrm>
            <a:prstGeom prst="line">
              <a:avLst/>
            </a:prstGeom>
            <a:ln w="12700">
              <a:solidFill>
                <a:schemeClr val="bg1">
                  <a:lumMod val="8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5" name="Connettore diritto 154">
              <a:extLst>
                <a:ext uri="{FF2B5EF4-FFF2-40B4-BE49-F238E27FC236}">
                  <a16:creationId xmlns:a16="http://schemas.microsoft.com/office/drawing/2014/main" id="{B4819588-EAE5-4367-A0D7-C12EBA166107}"/>
                </a:ext>
              </a:extLst>
            </p:cNvPr>
            <p:cNvCxnSpPr/>
            <p:nvPr userDrawn="1"/>
          </p:nvCxnSpPr>
          <p:spPr>
            <a:xfrm rot="5400000">
              <a:off x="1356780" y="625817"/>
              <a:ext cx="1251632" cy="0"/>
            </a:xfrm>
            <a:prstGeom prst="line">
              <a:avLst/>
            </a:prstGeom>
            <a:ln w="12700">
              <a:solidFill>
                <a:schemeClr val="bg1">
                  <a:lumMod val="8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6" name="Connettore diritto 155">
              <a:extLst>
                <a:ext uri="{FF2B5EF4-FFF2-40B4-BE49-F238E27FC236}">
                  <a16:creationId xmlns:a16="http://schemas.microsoft.com/office/drawing/2014/main" id="{11192A86-39D3-41F8-B2F4-DAC38DD2824C}"/>
                </a:ext>
              </a:extLst>
            </p:cNvPr>
            <p:cNvCxnSpPr/>
            <p:nvPr userDrawn="1"/>
          </p:nvCxnSpPr>
          <p:spPr>
            <a:xfrm rot="5400000">
              <a:off x="958070" y="625817"/>
              <a:ext cx="1251632" cy="0"/>
            </a:xfrm>
            <a:prstGeom prst="line">
              <a:avLst/>
            </a:prstGeom>
            <a:ln w="12700">
              <a:solidFill>
                <a:schemeClr val="bg1">
                  <a:lumMod val="8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7" name="Connettore diritto 156">
              <a:extLst>
                <a:ext uri="{FF2B5EF4-FFF2-40B4-BE49-F238E27FC236}">
                  <a16:creationId xmlns:a16="http://schemas.microsoft.com/office/drawing/2014/main" id="{CB96E97A-630E-49F0-8BC2-27D216412A91}"/>
                </a:ext>
              </a:extLst>
            </p:cNvPr>
            <p:cNvCxnSpPr/>
            <p:nvPr userDrawn="1"/>
          </p:nvCxnSpPr>
          <p:spPr>
            <a:xfrm rot="5400000">
              <a:off x="2154200" y="625817"/>
              <a:ext cx="1251632" cy="0"/>
            </a:xfrm>
            <a:prstGeom prst="line">
              <a:avLst/>
            </a:prstGeom>
            <a:ln w="12700">
              <a:solidFill>
                <a:schemeClr val="bg1">
                  <a:lumMod val="8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8" name="Connettore diritto 157">
              <a:extLst>
                <a:ext uri="{FF2B5EF4-FFF2-40B4-BE49-F238E27FC236}">
                  <a16:creationId xmlns:a16="http://schemas.microsoft.com/office/drawing/2014/main" id="{A6DA4853-6240-4A7F-9711-B4C0EE3ED269}"/>
                </a:ext>
              </a:extLst>
            </p:cNvPr>
            <p:cNvCxnSpPr/>
            <p:nvPr userDrawn="1"/>
          </p:nvCxnSpPr>
          <p:spPr>
            <a:xfrm rot="5400000">
              <a:off x="1755490" y="625817"/>
              <a:ext cx="1251632" cy="0"/>
            </a:xfrm>
            <a:prstGeom prst="line">
              <a:avLst/>
            </a:prstGeom>
            <a:ln w="12700">
              <a:solidFill>
                <a:schemeClr val="bg1">
                  <a:lumMod val="8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9" name="Connettore diritto 158">
              <a:extLst>
                <a:ext uri="{FF2B5EF4-FFF2-40B4-BE49-F238E27FC236}">
                  <a16:creationId xmlns:a16="http://schemas.microsoft.com/office/drawing/2014/main" id="{76443FD6-F230-4DAE-B98D-4551A8066ABE}"/>
                </a:ext>
              </a:extLst>
            </p:cNvPr>
            <p:cNvCxnSpPr/>
            <p:nvPr userDrawn="1"/>
          </p:nvCxnSpPr>
          <p:spPr>
            <a:xfrm rot="5400000">
              <a:off x="2951620" y="625817"/>
              <a:ext cx="1251632" cy="0"/>
            </a:xfrm>
            <a:prstGeom prst="line">
              <a:avLst/>
            </a:prstGeom>
            <a:ln w="12700">
              <a:solidFill>
                <a:schemeClr val="bg1">
                  <a:lumMod val="8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0" name="Connettore diritto 159">
              <a:extLst>
                <a:ext uri="{FF2B5EF4-FFF2-40B4-BE49-F238E27FC236}">
                  <a16:creationId xmlns:a16="http://schemas.microsoft.com/office/drawing/2014/main" id="{28F5E475-C956-43BD-9043-58EDB83A4EFB}"/>
                </a:ext>
              </a:extLst>
            </p:cNvPr>
            <p:cNvCxnSpPr/>
            <p:nvPr userDrawn="1"/>
          </p:nvCxnSpPr>
          <p:spPr>
            <a:xfrm rot="5400000">
              <a:off x="2552910" y="625817"/>
              <a:ext cx="1251632" cy="0"/>
            </a:xfrm>
            <a:prstGeom prst="line">
              <a:avLst/>
            </a:prstGeom>
            <a:ln w="12700">
              <a:solidFill>
                <a:schemeClr val="bg1">
                  <a:lumMod val="8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1" name="Connettore diritto 160">
              <a:extLst>
                <a:ext uri="{FF2B5EF4-FFF2-40B4-BE49-F238E27FC236}">
                  <a16:creationId xmlns:a16="http://schemas.microsoft.com/office/drawing/2014/main" id="{13A11A83-A69D-4719-8EB4-BF1F60BF4183}"/>
                </a:ext>
              </a:extLst>
            </p:cNvPr>
            <p:cNvCxnSpPr/>
            <p:nvPr userDrawn="1"/>
          </p:nvCxnSpPr>
          <p:spPr>
            <a:xfrm rot="5400000">
              <a:off x="3749040" y="625817"/>
              <a:ext cx="1251632" cy="0"/>
            </a:xfrm>
            <a:prstGeom prst="line">
              <a:avLst/>
            </a:prstGeom>
            <a:ln w="12700">
              <a:solidFill>
                <a:schemeClr val="bg1">
                  <a:lumMod val="8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2" name="Connettore diritto 161">
              <a:extLst>
                <a:ext uri="{FF2B5EF4-FFF2-40B4-BE49-F238E27FC236}">
                  <a16:creationId xmlns:a16="http://schemas.microsoft.com/office/drawing/2014/main" id="{84488789-A2E8-4151-BB99-E81F5408B126}"/>
                </a:ext>
              </a:extLst>
            </p:cNvPr>
            <p:cNvCxnSpPr/>
            <p:nvPr userDrawn="1"/>
          </p:nvCxnSpPr>
          <p:spPr>
            <a:xfrm rot="5400000">
              <a:off x="3350330" y="625817"/>
              <a:ext cx="1251632" cy="0"/>
            </a:xfrm>
            <a:prstGeom prst="line">
              <a:avLst/>
            </a:prstGeom>
            <a:ln w="12700">
              <a:solidFill>
                <a:schemeClr val="bg1">
                  <a:lumMod val="8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3" name="Connettore diritto 162">
              <a:extLst>
                <a:ext uri="{FF2B5EF4-FFF2-40B4-BE49-F238E27FC236}">
                  <a16:creationId xmlns:a16="http://schemas.microsoft.com/office/drawing/2014/main" id="{4BB2FC3D-38E2-4107-AB08-637EF0BD657C}"/>
                </a:ext>
              </a:extLst>
            </p:cNvPr>
            <p:cNvCxnSpPr/>
            <p:nvPr userDrawn="1"/>
          </p:nvCxnSpPr>
          <p:spPr>
            <a:xfrm rot="5400000">
              <a:off x="4546460" y="625817"/>
              <a:ext cx="1251632" cy="0"/>
            </a:xfrm>
            <a:prstGeom prst="line">
              <a:avLst/>
            </a:prstGeom>
            <a:ln w="12700">
              <a:solidFill>
                <a:schemeClr val="bg1">
                  <a:lumMod val="8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4" name="Connettore diritto 163">
              <a:extLst>
                <a:ext uri="{FF2B5EF4-FFF2-40B4-BE49-F238E27FC236}">
                  <a16:creationId xmlns:a16="http://schemas.microsoft.com/office/drawing/2014/main" id="{DE841033-8FBC-4C17-A0BC-D4BFF5CCC096}"/>
                </a:ext>
              </a:extLst>
            </p:cNvPr>
            <p:cNvCxnSpPr/>
            <p:nvPr userDrawn="1"/>
          </p:nvCxnSpPr>
          <p:spPr>
            <a:xfrm rot="5400000">
              <a:off x="4147750" y="625817"/>
              <a:ext cx="1251632" cy="0"/>
            </a:xfrm>
            <a:prstGeom prst="line">
              <a:avLst/>
            </a:prstGeom>
            <a:ln w="12700">
              <a:solidFill>
                <a:schemeClr val="bg1">
                  <a:lumMod val="8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5" name="Connettore diritto 164">
              <a:extLst>
                <a:ext uri="{FF2B5EF4-FFF2-40B4-BE49-F238E27FC236}">
                  <a16:creationId xmlns:a16="http://schemas.microsoft.com/office/drawing/2014/main" id="{547EFB91-20C9-4827-80A7-F25D6A45C6D0}"/>
                </a:ext>
              </a:extLst>
            </p:cNvPr>
            <p:cNvCxnSpPr/>
            <p:nvPr userDrawn="1"/>
          </p:nvCxnSpPr>
          <p:spPr>
            <a:xfrm rot="5400000">
              <a:off x="5343880" y="625817"/>
              <a:ext cx="1251632" cy="0"/>
            </a:xfrm>
            <a:prstGeom prst="line">
              <a:avLst/>
            </a:prstGeom>
            <a:ln w="12700">
              <a:solidFill>
                <a:schemeClr val="bg1">
                  <a:lumMod val="8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6" name="Connettore diritto 165">
              <a:extLst>
                <a:ext uri="{FF2B5EF4-FFF2-40B4-BE49-F238E27FC236}">
                  <a16:creationId xmlns:a16="http://schemas.microsoft.com/office/drawing/2014/main" id="{6A09CAC2-565D-4719-9DE5-FA4893D1EED3}"/>
                </a:ext>
              </a:extLst>
            </p:cNvPr>
            <p:cNvCxnSpPr/>
            <p:nvPr userDrawn="1"/>
          </p:nvCxnSpPr>
          <p:spPr>
            <a:xfrm rot="5400000">
              <a:off x="4945170" y="625817"/>
              <a:ext cx="1251632" cy="0"/>
            </a:xfrm>
            <a:prstGeom prst="line">
              <a:avLst/>
            </a:prstGeom>
            <a:ln w="12700">
              <a:solidFill>
                <a:schemeClr val="bg1">
                  <a:lumMod val="8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7" name="Connettore diritto 166">
              <a:extLst>
                <a:ext uri="{FF2B5EF4-FFF2-40B4-BE49-F238E27FC236}">
                  <a16:creationId xmlns:a16="http://schemas.microsoft.com/office/drawing/2014/main" id="{EC305856-A58A-4B4C-8D13-8ED2B25D6510}"/>
                </a:ext>
              </a:extLst>
            </p:cNvPr>
            <p:cNvCxnSpPr/>
            <p:nvPr userDrawn="1"/>
          </p:nvCxnSpPr>
          <p:spPr>
            <a:xfrm rot="5400000">
              <a:off x="6141300" y="625817"/>
              <a:ext cx="1251632" cy="0"/>
            </a:xfrm>
            <a:prstGeom prst="line">
              <a:avLst/>
            </a:prstGeom>
            <a:ln w="12700">
              <a:solidFill>
                <a:schemeClr val="bg1">
                  <a:lumMod val="8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8" name="Connettore diritto 167">
              <a:extLst>
                <a:ext uri="{FF2B5EF4-FFF2-40B4-BE49-F238E27FC236}">
                  <a16:creationId xmlns:a16="http://schemas.microsoft.com/office/drawing/2014/main" id="{8F79FCAE-E138-4E07-A9EE-F38A0FB2431F}"/>
                </a:ext>
              </a:extLst>
            </p:cNvPr>
            <p:cNvCxnSpPr/>
            <p:nvPr userDrawn="1"/>
          </p:nvCxnSpPr>
          <p:spPr>
            <a:xfrm rot="5400000">
              <a:off x="5742590" y="625817"/>
              <a:ext cx="1251632" cy="0"/>
            </a:xfrm>
            <a:prstGeom prst="line">
              <a:avLst/>
            </a:prstGeom>
            <a:ln w="12700">
              <a:solidFill>
                <a:schemeClr val="bg1">
                  <a:lumMod val="8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9" name="Connettore diritto 168">
              <a:extLst>
                <a:ext uri="{FF2B5EF4-FFF2-40B4-BE49-F238E27FC236}">
                  <a16:creationId xmlns:a16="http://schemas.microsoft.com/office/drawing/2014/main" id="{603A8574-D9CD-473A-8205-3EE45C1971DB}"/>
                </a:ext>
              </a:extLst>
            </p:cNvPr>
            <p:cNvCxnSpPr/>
            <p:nvPr userDrawn="1"/>
          </p:nvCxnSpPr>
          <p:spPr>
            <a:xfrm rot="5400000">
              <a:off x="6938720" y="625817"/>
              <a:ext cx="1251632" cy="0"/>
            </a:xfrm>
            <a:prstGeom prst="line">
              <a:avLst/>
            </a:prstGeom>
            <a:ln w="12700">
              <a:solidFill>
                <a:schemeClr val="bg1">
                  <a:lumMod val="8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0" name="Connettore diritto 169">
              <a:extLst>
                <a:ext uri="{FF2B5EF4-FFF2-40B4-BE49-F238E27FC236}">
                  <a16:creationId xmlns:a16="http://schemas.microsoft.com/office/drawing/2014/main" id="{6F34E887-7398-434C-803B-1A42ED4C872E}"/>
                </a:ext>
              </a:extLst>
            </p:cNvPr>
            <p:cNvCxnSpPr/>
            <p:nvPr userDrawn="1"/>
          </p:nvCxnSpPr>
          <p:spPr>
            <a:xfrm rot="5400000">
              <a:off x="6540010" y="625817"/>
              <a:ext cx="1251632" cy="0"/>
            </a:xfrm>
            <a:prstGeom prst="line">
              <a:avLst/>
            </a:prstGeom>
            <a:ln w="12700">
              <a:solidFill>
                <a:schemeClr val="bg1">
                  <a:lumMod val="8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1" name="Connettore diritto 170">
              <a:extLst>
                <a:ext uri="{FF2B5EF4-FFF2-40B4-BE49-F238E27FC236}">
                  <a16:creationId xmlns:a16="http://schemas.microsoft.com/office/drawing/2014/main" id="{34091DFB-BB4A-40D6-91B2-066308E75C39}"/>
                </a:ext>
              </a:extLst>
            </p:cNvPr>
            <p:cNvCxnSpPr/>
            <p:nvPr userDrawn="1"/>
          </p:nvCxnSpPr>
          <p:spPr>
            <a:xfrm rot="5400000">
              <a:off x="7736140" y="625817"/>
              <a:ext cx="1251632" cy="0"/>
            </a:xfrm>
            <a:prstGeom prst="line">
              <a:avLst/>
            </a:prstGeom>
            <a:ln w="12700">
              <a:solidFill>
                <a:schemeClr val="bg1">
                  <a:lumMod val="8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2" name="Connettore diritto 171">
              <a:extLst>
                <a:ext uri="{FF2B5EF4-FFF2-40B4-BE49-F238E27FC236}">
                  <a16:creationId xmlns:a16="http://schemas.microsoft.com/office/drawing/2014/main" id="{F710CBA2-7843-4B02-A8E9-BC7F6FB2E976}"/>
                </a:ext>
              </a:extLst>
            </p:cNvPr>
            <p:cNvCxnSpPr/>
            <p:nvPr userDrawn="1"/>
          </p:nvCxnSpPr>
          <p:spPr>
            <a:xfrm rot="5400000">
              <a:off x="7337430" y="625817"/>
              <a:ext cx="1251632" cy="0"/>
            </a:xfrm>
            <a:prstGeom prst="line">
              <a:avLst/>
            </a:prstGeom>
            <a:ln w="12700">
              <a:solidFill>
                <a:schemeClr val="bg1">
                  <a:lumMod val="8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3" name="Connettore diritto 172">
              <a:extLst>
                <a:ext uri="{FF2B5EF4-FFF2-40B4-BE49-F238E27FC236}">
                  <a16:creationId xmlns:a16="http://schemas.microsoft.com/office/drawing/2014/main" id="{ABDD4005-11F3-45B1-854E-395BDE8D17B7}"/>
                </a:ext>
              </a:extLst>
            </p:cNvPr>
            <p:cNvCxnSpPr/>
            <p:nvPr userDrawn="1"/>
          </p:nvCxnSpPr>
          <p:spPr>
            <a:xfrm rot="5400000">
              <a:off x="8533560" y="625817"/>
              <a:ext cx="1251632" cy="0"/>
            </a:xfrm>
            <a:prstGeom prst="line">
              <a:avLst/>
            </a:prstGeom>
            <a:ln w="12700">
              <a:solidFill>
                <a:schemeClr val="bg1">
                  <a:lumMod val="8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4" name="Connettore diritto 173">
              <a:extLst>
                <a:ext uri="{FF2B5EF4-FFF2-40B4-BE49-F238E27FC236}">
                  <a16:creationId xmlns:a16="http://schemas.microsoft.com/office/drawing/2014/main" id="{3E02C59A-3610-4A5C-AD6B-34CE82D5C8C8}"/>
                </a:ext>
              </a:extLst>
            </p:cNvPr>
            <p:cNvCxnSpPr/>
            <p:nvPr userDrawn="1"/>
          </p:nvCxnSpPr>
          <p:spPr>
            <a:xfrm rot="5400000">
              <a:off x="8134850" y="625817"/>
              <a:ext cx="1251632" cy="0"/>
            </a:xfrm>
            <a:prstGeom prst="line">
              <a:avLst/>
            </a:prstGeom>
            <a:ln w="12700">
              <a:solidFill>
                <a:schemeClr val="bg1">
                  <a:lumMod val="8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5" name="Connettore diritto 174">
              <a:extLst>
                <a:ext uri="{FF2B5EF4-FFF2-40B4-BE49-F238E27FC236}">
                  <a16:creationId xmlns:a16="http://schemas.microsoft.com/office/drawing/2014/main" id="{205026F7-0722-4AC4-B3CF-9F00E3F79635}"/>
                </a:ext>
              </a:extLst>
            </p:cNvPr>
            <p:cNvCxnSpPr/>
            <p:nvPr userDrawn="1"/>
          </p:nvCxnSpPr>
          <p:spPr>
            <a:xfrm rot="5400000">
              <a:off x="9330984" y="625817"/>
              <a:ext cx="1251632" cy="0"/>
            </a:xfrm>
            <a:prstGeom prst="line">
              <a:avLst/>
            </a:prstGeom>
            <a:ln w="12700">
              <a:solidFill>
                <a:schemeClr val="bg1">
                  <a:lumMod val="8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6" name="Connettore diritto 175">
              <a:extLst>
                <a:ext uri="{FF2B5EF4-FFF2-40B4-BE49-F238E27FC236}">
                  <a16:creationId xmlns:a16="http://schemas.microsoft.com/office/drawing/2014/main" id="{F16539AC-5E8D-4A28-A796-A04D11B4F59E}"/>
                </a:ext>
              </a:extLst>
            </p:cNvPr>
            <p:cNvCxnSpPr/>
            <p:nvPr userDrawn="1"/>
          </p:nvCxnSpPr>
          <p:spPr>
            <a:xfrm rot="5400000">
              <a:off x="8932270" y="625817"/>
              <a:ext cx="1251632" cy="0"/>
            </a:xfrm>
            <a:prstGeom prst="line">
              <a:avLst/>
            </a:prstGeom>
            <a:ln w="12700">
              <a:solidFill>
                <a:schemeClr val="bg1">
                  <a:lumMod val="8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7" name="Connettore diritto 176">
              <a:extLst>
                <a:ext uri="{FF2B5EF4-FFF2-40B4-BE49-F238E27FC236}">
                  <a16:creationId xmlns:a16="http://schemas.microsoft.com/office/drawing/2014/main" id="{2AAFC757-7400-4D86-8BF6-6D07F61E7C48}"/>
                </a:ext>
              </a:extLst>
            </p:cNvPr>
            <p:cNvCxnSpPr/>
            <p:nvPr userDrawn="1"/>
          </p:nvCxnSpPr>
          <p:spPr>
            <a:xfrm rot="5400000">
              <a:off x="10127230" y="625817"/>
              <a:ext cx="1251632" cy="0"/>
            </a:xfrm>
            <a:prstGeom prst="line">
              <a:avLst/>
            </a:prstGeom>
            <a:ln w="12700">
              <a:solidFill>
                <a:schemeClr val="bg1">
                  <a:lumMod val="8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8" name="Connettore diritto 177">
              <a:extLst>
                <a:ext uri="{FF2B5EF4-FFF2-40B4-BE49-F238E27FC236}">
                  <a16:creationId xmlns:a16="http://schemas.microsoft.com/office/drawing/2014/main" id="{1CABADA3-B651-4251-B7C8-A98C50BABE06}"/>
                </a:ext>
              </a:extLst>
            </p:cNvPr>
            <p:cNvCxnSpPr/>
            <p:nvPr userDrawn="1"/>
          </p:nvCxnSpPr>
          <p:spPr>
            <a:xfrm rot="5400000">
              <a:off x="9728520" y="625817"/>
              <a:ext cx="1251632" cy="0"/>
            </a:xfrm>
            <a:prstGeom prst="line">
              <a:avLst/>
            </a:prstGeom>
            <a:ln w="12700">
              <a:solidFill>
                <a:schemeClr val="bg1">
                  <a:lumMod val="8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9" name="Connettore diritto 178">
              <a:extLst>
                <a:ext uri="{FF2B5EF4-FFF2-40B4-BE49-F238E27FC236}">
                  <a16:creationId xmlns:a16="http://schemas.microsoft.com/office/drawing/2014/main" id="{6904FAD3-68ED-4F49-B9BE-2BDA24A01E7A}"/>
                </a:ext>
              </a:extLst>
            </p:cNvPr>
            <p:cNvCxnSpPr/>
            <p:nvPr userDrawn="1"/>
          </p:nvCxnSpPr>
          <p:spPr>
            <a:xfrm rot="5400000">
              <a:off x="10924650" y="625817"/>
              <a:ext cx="1251632" cy="0"/>
            </a:xfrm>
            <a:prstGeom prst="line">
              <a:avLst/>
            </a:prstGeom>
            <a:ln w="12700">
              <a:solidFill>
                <a:schemeClr val="bg1">
                  <a:lumMod val="8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0" name="Connettore diritto 179">
              <a:extLst>
                <a:ext uri="{FF2B5EF4-FFF2-40B4-BE49-F238E27FC236}">
                  <a16:creationId xmlns:a16="http://schemas.microsoft.com/office/drawing/2014/main" id="{FD842FC7-183E-4B7A-B774-3D2851E5494C}"/>
                </a:ext>
              </a:extLst>
            </p:cNvPr>
            <p:cNvCxnSpPr/>
            <p:nvPr userDrawn="1"/>
          </p:nvCxnSpPr>
          <p:spPr>
            <a:xfrm rot="5400000">
              <a:off x="10525940" y="625817"/>
              <a:ext cx="1251632" cy="0"/>
            </a:xfrm>
            <a:prstGeom prst="line">
              <a:avLst/>
            </a:prstGeom>
            <a:ln w="12700">
              <a:solidFill>
                <a:schemeClr val="bg1">
                  <a:lumMod val="8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1" name="Connettore diritto 180">
              <a:extLst>
                <a:ext uri="{FF2B5EF4-FFF2-40B4-BE49-F238E27FC236}">
                  <a16:creationId xmlns:a16="http://schemas.microsoft.com/office/drawing/2014/main" id="{81C23204-0BB5-4CD1-B217-D1F7BBBCAAF5}"/>
                </a:ext>
              </a:extLst>
            </p:cNvPr>
            <p:cNvCxnSpPr/>
            <p:nvPr userDrawn="1"/>
          </p:nvCxnSpPr>
          <p:spPr>
            <a:xfrm rot="5400000">
              <a:off x="11323360" y="625817"/>
              <a:ext cx="1251632" cy="0"/>
            </a:xfrm>
            <a:prstGeom prst="line">
              <a:avLst/>
            </a:prstGeom>
            <a:ln w="12700">
              <a:solidFill>
                <a:schemeClr val="bg1">
                  <a:lumMod val="8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85" name="Gruppo 184">
            <a:extLst>
              <a:ext uri="{FF2B5EF4-FFF2-40B4-BE49-F238E27FC236}">
                <a16:creationId xmlns:a16="http://schemas.microsoft.com/office/drawing/2014/main" id="{90867986-FEC9-4017-AE77-D98E5BC4AC72}"/>
              </a:ext>
            </a:extLst>
          </p:cNvPr>
          <p:cNvGrpSpPr/>
          <p:nvPr userDrawn="1"/>
        </p:nvGrpSpPr>
        <p:grpSpPr>
          <a:xfrm>
            <a:off x="206" y="5999828"/>
            <a:ext cx="12184750" cy="1251632"/>
            <a:chOff x="206" y="1"/>
            <a:chExt cx="12184750" cy="1251632"/>
          </a:xfrm>
        </p:grpSpPr>
        <p:grpSp>
          <p:nvGrpSpPr>
            <p:cNvPr id="186" name="Gruppo 185">
              <a:extLst>
                <a:ext uri="{FF2B5EF4-FFF2-40B4-BE49-F238E27FC236}">
                  <a16:creationId xmlns:a16="http://schemas.microsoft.com/office/drawing/2014/main" id="{89B9772D-673E-4089-8109-A00C2122F59C}"/>
                </a:ext>
              </a:extLst>
            </p:cNvPr>
            <p:cNvGrpSpPr/>
            <p:nvPr userDrawn="1"/>
          </p:nvGrpSpPr>
          <p:grpSpPr>
            <a:xfrm>
              <a:off x="206" y="402522"/>
              <a:ext cx="12184750" cy="797668"/>
              <a:chOff x="206" y="402522"/>
              <a:chExt cx="12184750" cy="797668"/>
            </a:xfrm>
          </p:grpSpPr>
          <p:cxnSp>
            <p:nvCxnSpPr>
              <p:cNvPr id="217" name="Connettore diritto 216">
                <a:extLst>
                  <a:ext uri="{FF2B5EF4-FFF2-40B4-BE49-F238E27FC236}">
                    <a16:creationId xmlns:a16="http://schemas.microsoft.com/office/drawing/2014/main" id="{39375B2C-528A-4AE3-AC73-EC80AE67C653}"/>
                  </a:ext>
                </a:extLst>
              </p:cNvPr>
              <p:cNvCxnSpPr/>
              <p:nvPr userDrawn="1"/>
            </p:nvCxnSpPr>
            <p:spPr>
              <a:xfrm>
                <a:off x="206" y="402522"/>
                <a:ext cx="12184750" cy="0"/>
              </a:xfrm>
              <a:prstGeom prst="line">
                <a:avLst/>
              </a:prstGeom>
              <a:ln w="12700">
                <a:solidFill>
                  <a:schemeClr val="bg1">
                    <a:lumMod val="85000"/>
                  </a:schemeClr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8" name="Connettore diritto 217">
                <a:extLst>
                  <a:ext uri="{FF2B5EF4-FFF2-40B4-BE49-F238E27FC236}">
                    <a16:creationId xmlns:a16="http://schemas.microsoft.com/office/drawing/2014/main" id="{4B52F323-43FB-4DBE-8E9D-AD0A7F6EB634}"/>
                  </a:ext>
                </a:extLst>
              </p:cNvPr>
              <p:cNvCxnSpPr/>
              <p:nvPr userDrawn="1"/>
            </p:nvCxnSpPr>
            <p:spPr>
              <a:xfrm>
                <a:off x="206" y="801356"/>
                <a:ext cx="12184750" cy="0"/>
              </a:xfrm>
              <a:prstGeom prst="line">
                <a:avLst/>
              </a:prstGeom>
              <a:ln w="12700">
                <a:solidFill>
                  <a:schemeClr val="bg1">
                    <a:lumMod val="85000"/>
                  </a:schemeClr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9" name="Connettore diritto 218">
                <a:extLst>
                  <a:ext uri="{FF2B5EF4-FFF2-40B4-BE49-F238E27FC236}">
                    <a16:creationId xmlns:a16="http://schemas.microsoft.com/office/drawing/2014/main" id="{008ADF15-3153-4AD4-AD9F-58B4D5D2A2F7}"/>
                  </a:ext>
                </a:extLst>
              </p:cNvPr>
              <p:cNvCxnSpPr/>
              <p:nvPr userDrawn="1"/>
            </p:nvCxnSpPr>
            <p:spPr>
              <a:xfrm>
                <a:off x="206" y="1200190"/>
                <a:ext cx="12184750" cy="0"/>
              </a:xfrm>
              <a:prstGeom prst="line">
                <a:avLst/>
              </a:prstGeom>
              <a:ln w="12700">
                <a:solidFill>
                  <a:schemeClr val="bg1">
                    <a:lumMod val="85000"/>
                  </a:schemeClr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187" name="Connettore diritto 186">
              <a:extLst>
                <a:ext uri="{FF2B5EF4-FFF2-40B4-BE49-F238E27FC236}">
                  <a16:creationId xmlns:a16="http://schemas.microsoft.com/office/drawing/2014/main" id="{7587B6E1-258F-45E0-928E-B795E160A07D}"/>
                </a:ext>
              </a:extLst>
            </p:cNvPr>
            <p:cNvCxnSpPr/>
            <p:nvPr userDrawn="1"/>
          </p:nvCxnSpPr>
          <p:spPr>
            <a:xfrm rot="5400000">
              <a:off x="559360" y="625817"/>
              <a:ext cx="1251632" cy="0"/>
            </a:xfrm>
            <a:prstGeom prst="line">
              <a:avLst/>
            </a:prstGeom>
            <a:ln w="12700">
              <a:solidFill>
                <a:schemeClr val="bg1">
                  <a:lumMod val="8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8" name="Connettore diritto 187">
              <a:extLst>
                <a:ext uri="{FF2B5EF4-FFF2-40B4-BE49-F238E27FC236}">
                  <a16:creationId xmlns:a16="http://schemas.microsoft.com/office/drawing/2014/main" id="{69640873-4A6E-4E8D-9501-C91800D496E9}"/>
                </a:ext>
              </a:extLst>
            </p:cNvPr>
            <p:cNvCxnSpPr/>
            <p:nvPr userDrawn="1"/>
          </p:nvCxnSpPr>
          <p:spPr>
            <a:xfrm rot="5400000">
              <a:off x="160650" y="625817"/>
              <a:ext cx="1251632" cy="0"/>
            </a:xfrm>
            <a:prstGeom prst="line">
              <a:avLst/>
            </a:prstGeom>
            <a:ln w="12700">
              <a:solidFill>
                <a:schemeClr val="bg1">
                  <a:lumMod val="8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9" name="Connettore diritto 188">
              <a:extLst>
                <a:ext uri="{FF2B5EF4-FFF2-40B4-BE49-F238E27FC236}">
                  <a16:creationId xmlns:a16="http://schemas.microsoft.com/office/drawing/2014/main" id="{9EAA1B40-E626-4495-8A80-D2AC8F147E40}"/>
                </a:ext>
              </a:extLst>
            </p:cNvPr>
            <p:cNvCxnSpPr/>
            <p:nvPr userDrawn="1"/>
          </p:nvCxnSpPr>
          <p:spPr>
            <a:xfrm rot="5400000">
              <a:off x="-238060" y="625817"/>
              <a:ext cx="1251632" cy="0"/>
            </a:xfrm>
            <a:prstGeom prst="line">
              <a:avLst/>
            </a:prstGeom>
            <a:ln w="12700">
              <a:solidFill>
                <a:schemeClr val="bg1">
                  <a:lumMod val="8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0" name="Connettore diritto 189">
              <a:extLst>
                <a:ext uri="{FF2B5EF4-FFF2-40B4-BE49-F238E27FC236}">
                  <a16:creationId xmlns:a16="http://schemas.microsoft.com/office/drawing/2014/main" id="{2167A783-70AB-4ACE-A031-243D245AEA5E}"/>
                </a:ext>
              </a:extLst>
            </p:cNvPr>
            <p:cNvCxnSpPr/>
            <p:nvPr userDrawn="1"/>
          </p:nvCxnSpPr>
          <p:spPr>
            <a:xfrm rot="5400000">
              <a:off x="1356780" y="625817"/>
              <a:ext cx="1251632" cy="0"/>
            </a:xfrm>
            <a:prstGeom prst="line">
              <a:avLst/>
            </a:prstGeom>
            <a:ln w="12700">
              <a:solidFill>
                <a:schemeClr val="bg1">
                  <a:lumMod val="8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1" name="Connettore diritto 190">
              <a:extLst>
                <a:ext uri="{FF2B5EF4-FFF2-40B4-BE49-F238E27FC236}">
                  <a16:creationId xmlns:a16="http://schemas.microsoft.com/office/drawing/2014/main" id="{7B052F96-DA82-4E54-8304-BE9080ED5619}"/>
                </a:ext>
              </a:extLst>
            </p:cNvPr>
            <p:cNvCxnSpPr/>
            <p:nvPr userDrawn="1"/>
          </p:nvCxnSpPr>
          <p:spPr>
            <a:xfrm rot="5400000">
              <a:off x="958070" y="625817"/>
              <a:ext cx="1251632" cy="0"/>
            </a:xfrm>
            <a:prstGeom prst="line">
              <a:avLst/>
            </a:prstGeom>
            <a:ln w="12700">
              <a:solidFill>
                <a:schemeClr val="bg1">
                  <a:lumMod val="8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2" name="Connettore diritto 191">
              <a:extLst>
                <a:ext uri="{FF2B5EF4-FFF2-40B4-BE49-F238E27FC236}">
                  <a16:creationId xmlns:a16="http://schemas.microsoft.com/office/drawing/2014/main" id="{6DF01A18-9B39-4082-BCAC-991ACCF3288D}"/>
                </a:ext>
              </a:extLst>
            </p:cNvPr>
            <p:cNvCxnSpPr/>
            <p:nvPr userDrawn="1"/>
          </p:nvCxnSpPr>
          <p:spPr>
            <a:xfrm rot="5400000">
              <a:off x="2154200" y="625817"/>
              <a:ext cx="1251632" cy="0"/>
            </a:xfrm>
            <a:prstGeom prst="line">
              <a:avLst/>
            </a:prstGeom>
            <a:ln w="12700">
              <a:solidFill>
                <a:schemeClr val="bg1">
                  <a:lumMod val="8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3" name="Connettore diritto 192">
              <a:extLst>
                <a:ext uri="{FF2B5EF4-FFF2-40B4-BE49-F238E27FC236}">
                  <a16:creationId xmlns:a16="http://schemas.microsoft.com/office/drawing/2014/main" id="{6210D9C7-325B-4CB1-A1F8-450778DB054C}"/>
                </a:ext>
              </a:extLst>
            </p:cNvPr>
            <p:cNvCxnSpPr/>
            <p:nvPr userDrawn="1"/>
          </p:nvCxnSpPr>
          <p:spPr>
            <a:xfrm rot="5400000">
              <a:off x="1755490" y="625817"/>
              <a:ext cx="1251632" cy="0"/>
            </a:xfrm>
            <a:prstGeom prst="line">
              <a:avLst/>
            </a:prstGeom>
            <a:ln w="12700">
              <a:solidFill>
                <a:schemeClr val="bg1">
                  <a:lumMod val="8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4" name="Connettore diritto 193">
              <a:extLst>
                <a:ext uri="{FF2B5EF4-FFF2-40B4-BE49-F238E27FC236}">
                  <a16:creationId xmlns:a16="http://schemas.microsoft.com/office/drawing/2014/main" id="{4768A166-EAD6-4040-A1BD-1C30ACAF9A10}"/>
                </a:ext>
              </a:extLst>
            </p:cNvPr>
            <p:cNvCxnSpPr/>
            <p:nvPr userDrawn="1"/>
          </p:nvCxnSpPr>
          <p:spPr>
            <a:xfrm rot="5400000">
              <a:off x="2951620" y="625817"/>
              <a:ext cx="1251632" cy="0"/>
            </a:xfrm>
            <a:prstGeom prst="line">
              <a:avLst/>
            </a:prstGeom>
            <a:ln w="12700">
              <a:solidFill>
                <a:schemeClr val="bg1">
                  <a:lumMod val="8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5" name="Connettore diritto 194">
              <a:extLst>
                <a:ext uri="{FF2B5EF4-FFF2-40B4-BE49-F238E27FC236}">
                  <a16:creationId xmlns:a16="http://schemas.microsoft.com/office/drawing/2014/main" id="{2795EB64-FF01-4F1E-90AC-CD1D0BC84CFB}"/>
                </a:ext>
              </a:extLst>
            </p:cNvPr>
            <p:cNvCxnSpPr/>
            <p:nvPr userDrawn="1"/>
          </p:nvCxnSpPr>
          <p:spPr>
            <a:xfrm rot="5400000">
              <a:off x="2552910" y="625817"/>
              <a:ext cx="1251632" cy="0"/>
            </a:xfrm>
            <a:prstGeom prst="line">
              <a:avLst/>
            </a:prstGeom>
            <a:ln w="12700">
              <a:solidFill>
                <a:schemeClr val="bg1">
                  <a:lumMod val="8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6" name="Connettore diritto 195">
              <a:extLst>
                <a:ext uri="{FF2B5EF4-FFF2-40B4-BE49-F238E27FC236}">
                  <a16:creationId xmlns:a16="http://schemas.microsoft.com/office/drawing/2014/main" id="{83481BA0-7521-4762-995B-D69A68180952}"/>
                </a:ext>
              </a:extLst>
            </p:cNvPr>
            <p:cNvCxnSpPr/>
            <p:nvPr userDrawn="1"/>
          </p:nvCxnSpPr>
          <p:spPr>
            <a:xfrm rot="5400000">
              <a:off x="3749040" y="625817"/>
              <a:ext cx="1251632" cy="0"/>
            </a:xfrm>
            <a:prstGeom prst="line">
              <a:avLst/>
            </a:prstGeom>
            <a:ln w="12700">
              <a:solidFill>
                <a:schemeClr val="bg1">
                  <a:lumMod val="8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7" name="Connettore diritto 196">
              <a:extLst>
                <a:ext uri="{FF2B5EF4-FFF2-40B4-BE49-F238E27FC236}">
                  <a16:creationId xmlns:a16="http://schemas.microsoft.com/office/drawing/2014/main" id="{642CEF7B-91FB-4F32-B92B-3E95FC9B1F7D}"/>
                </a:ext>
              </a:extLst>
            </p:cNvPr>
            <p:cNvCxnSpPr/>
            <p:nvPr userDrawn="1"/>
          </p:nvCxnSpPr>
          <p:spPr>
            <a:xfrm rot="5400000">
              <a:off x="3350330" y="625817"/>
              <a:ext cx="1251632" cy="0"/>
            </a:xfrm>
            <a:prstGeom prst="line">
              <a:avLst/>
            </a:prstGeom>
            <a:ln w="12700">
              <a:solidFill>
                <a:schemeClr val="bg1">
                  <a:lumMod val="8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8" name="Connettore diritto 197">
              <a:extLst>
                <a:ext uri="{FF2B5EF4-FFF2-40B4-BE49-F238E27FC236}">
                  <a16:creationId xmlns:a16="http://schemas.microsoft.com/office/drawing/2014/main" id="{63AF5206-2455-43E3-A4C6-74DC5498C843}"/>
                </a:ext>
              </a:extLst>
            </p:cNvPr>
            <p:cNvCxnSpPr/>
            <p:nvPr userDrawn="1"/>
          </p:nvCxnSpPr>
          <p:spPr>
            <a:xfrm rot="5400000">
              <a:off x="4546460" y="625817"/>
              <a:ext cx="1251632" cy="0"/>
            </a:xfrm>
            <a:prstGeom prst="line">
              <a:avLst/>
            </a:prstGeom>
            <a:ln w="12700">
              <a:solidFill>
                <a:schemeClr val="bg1">
                  <a:lumMod val="8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9" name="Connettore diritto 198">
              <a:extLst>
                <a:ext uri="{FF2B5EF4-FFF2-40B4-BE49-F238E27FC236}">
                  <a16:creationId xmlns:a16="http://schemas.microsoft.com/office/drawing/2014/main" id="{4A5D2AFA-C78A-4EE0-87F6-5889127BEC2B}"/>
                </a:ext>
              </a:extLst>
            </p:cNvPr>
            <p:cNvCxnSpPr/>
            <p:nvPr userDrawn="1"/>
          </p:nvCxnSpPr>
          <p:spPr>
            <a:xfrm rot="5400000">
              <a:off x="4147750" y="625817"/>
              <a:ext cx="1251632" cy="0"/>
            </a:xfrm>
            <a:prstGeom prst="line">
              <a:avLst/>
            </a:prstGeom>
            <a:ln w="12700">
              <a:solidFill>
                <a:schemeClr val="bg1">
                  <a:lumMod val="8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0" name="Connettore diritto 199">
              <a:extLst>
                <a:ext uri="{FF2B5EF4-FFF2-40B4-BE49-F238E27FC236}">
                  <a16:creationId xmlns:a16="http://schemas.microsoft.com/office/drawing/2014/main" id="{C82CA98B-4E0A-43B3-8EBF-7680B9B1F450}"/>
                </a:ext>
              </a:extLst>
            </p:cNvPr>
            <p:cNvCxnSpPr/>
            <p:nvPr userDrawn="1"/>
          </p:nvCxnSpPr>
          <p:spPr>
            <a:xfrm rot="5400000">
              <a:off x="5343880" y="625817"/>
              <a:ext cx="1251632" cy="0"/>
            </a:xfrm>
            <a:prstGeom prst="line">
              <a:avLst/>
            </a:prstGeom>
            <a:ln w="12700">
              <a:solidFill>
                <a:schemeClr val="bg1">
                  <a:lumMod val="8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1" name="Connettore diritto 200">
              <a:extLst>
                <a:ext uri="{FF2B5EF4-FFF2-40B4-BE49-F238E27FC236}">
                  <a16:creationId xmlns:a16="http://schemas.microsoft.com/office/drawing/2014/main" id="{81CD628E-F409-41A6-BF1A-AC28042B3D99}"/>
                </a:ext>
              </a:extLst>
            </p:cNvPr>
            <p:cNvCxnSpPr/>
            <p:nvPr userDrawn="1"/>
          </p:nvCxnSpPr>
          <p:spPr>
            <a:xfrm rot="5400000">
              <a:off x="4945170" y="625817"/>
              <a:ext cx="1251632" cy="0"/>
            </a:xfrm>
            <a:prstGeom prst="line">
              <a:avLst/>
            </a:prstGeom>
            <a:ln w="12700">
              <a:solidFill>
                <a:schemeClr val="bg1">
                  <a:lumMod val="8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2" name="Connettore diritto 201">
              <a:extLst>
                <a:ext uri="{FF2B5EF4-FFF2-40B4-BE49-F238E27FC236}">
                  <a16:creationId xmlns:a16="http://schemas.microsoft.com/office/drawing/2014/main" id="{951D0B0D-9B57-428E-A1F5-02562377663E}"/>
                </a:ext>
              </a:extLst>
            </p:cNvPr>
            <p:cNvCxnSpPr/>
            <p:nvPr userDrawn="1"/>
          </p:nvCxnSpPr>
          <p:spPr>
            <a:xfrm rot="5400000">
              <a:off x="6141300" y="625817"/>
              <a:ext cx="1251632" cy="0"/>
            </a:xfrm>
            <a:prstGeom prst="line">
              <a:avLst/>
            </a:prstGeom>
            <a:ln w="12700">
              <a:solidFill>
                <a:schemeClr val="bg1">
                  <a:lumMod val="8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3" name="Connettore diritto 202">
              <a:extLst>
                <a:ext uri="{FF2B5EF4-FFF2-40B4-BE49-F238E27FC236}">
                  <a16:creationId xmlns:a16="http://schemas.microsoft.com/office/drawing/2014/main" id="{D7D0BBAC-18C4-4FBE-A32D-511B3278DC21}"/>
                </a:ext>
              </a:extLst>
            </p:cNvPr>
            <p:cNvCxnSpPr/>
            <p:nvPr userDrawn="1"/>
          </p:nvCxnSpPr>
          <p:spPr>
            <a:xfrm rot="5400000">
              <a:off x="5742590" y="625817"/>
              <a:ext cx="1251632" cy="0"/>
            </a:xfrm>
            <a:prstGeom prst="line">
              <a:avLst/>
            </a:prstGeom>
            <a:ln w="12700">
              <a:solidFill>
                <a:schemeClr val="bg1">
                  <a:lumMod val="8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4" name="Connettore diritto 203">
              <a:extLst>
                <a:ext uri="{FF2B5EF4-FFF2-40B4-BE49-F238E27FC236}">
                  <a16:creationId xmlns:a16="http://schemas.microsoft.com/office/drawing/2014/main" id="{B19F1343-D963-4B69-B8C6-B7614F173C07}"/>
                </a:ext>
              </a:extLst>
            </p:cNvPr>
            <p:cNvCxnSpPr/>
            <p:nvPr userDrawn="1"/>
          </p:nvCxnSpPr>
          <p:spPr>
            <a:xfrm rot="5400000">
              <a:off x="6938720" y="625817"/>
              <a:ext cx="1251632" cy="0"/>
            </a:xfrm>
            <a:prstGeom prst="line">
              <a:avLst/>
            </a:prstGeom>
            <a:ln w="12700">
              <a:solidFill>
                <a:schemeClr val="bg1">
                  <a:lumMod val="8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5" name="Connettore diritto 204">
              <a:extLst>
                <a:ext uri="{FF2B5EF4-FFF2-40B4-BE49-F238E27FC236}">
                  <a16:creationId xmlns:a16="http://schemas.microsoft.com/office/drawing/2014/main" id="{6EA118EB-841A-4454-A501-DF8FBC12F2CE}"/>
                </a:ext>
              </a:extLst>
            </p:cNvPr>
            <p:cNvCxnSpPr/>
            <p:nvPr userDrawn="1"/>
          </p:nvCxnSpPr>
          <p:spPr>
            <a:xfrm rot="5400000">
              <a:off x="6540010" y="625817"/>
              <a:ext cx="1251632" cy="0"/>
            </a:xfrm>
            <a:prstGeom prst="line">
              <a:avLst/>
            </a:prstGeom>
            <a:ln w="12700">
              <a:solidFill>
                <a:schemeClr val="bg1">
                  <a:lumMod val="8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6" name="Connettore diritto 205">
              <a:extLst>
                <a:ext uri="{FF2B5EF4-FFF2-40B4-BE49-F238E27FC236}">
                  <a16:creationId xmlns:a16="http://schemas.microsoft.com/office/drawing/2014/main" id="{DC19DC7E-46A2-4D56-91B4-0135D2FFB6DB}"/>
                </a:ext>
              </a:extLst>
            </p:cNvPr>
            <p:cNvCxnSpPr/>
            <p:nvPr userDrawn="1"/>
          </p:nvCxnSpPr>
          <p:spPr>
            <a:xfrm rot="5400000">
              <a:off x="7736140" y="625817"/>
              <a:ext cx="1251632" cy="0"/>
            </a:xfrm>
            <a:prstGeom prst="line">
              <a:avLst/>
            </a:prstGeom>
            <a:ln w="12700">
              <a:solidFill>
                <a:schemeClr val="bg1">
                  <a:lumMod val="8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7" name="Connettore diritto 206">
              <a:extLst>
                <a:ext uri="{FF2B5EF4-FFF2-40B4-BE49-F238E27FC236}">
                  <a16:creationId xmlns:a16="http://schemas.microsoft.com/office/drawing/2014/main" id="{A5355904-EE2F-4402-86B0-3F4F690E72C6}"/>
                </a:ext>
              </a:extLst>
            </p:cNvPr>
            <p:cNvCxnSpPr/>
            <p:nvPr userDrawn="1"/>
          </p:nvCxnSpPr>
          <p:spPr>
            <a:xfrm rot="5400000">
              <a:off x="7337430" y="625817"/>
              <a:ext cx="1251632" cy="0"/>
            </a:xfrm>
            <a:prstGeom prst="line">
              <a:avLst/>
            </a:prstGeom>
            <a:ln w="12700">
              <a:solidFill>
                <a:schemeClr val="bg1">
                  <a:lumMod val="8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8" name="Connettore diritto 207">
              <a:extLst>
                <a:ext uri="{FF2B5EF4-FFF2-40B4-BE49-F238E27FC236}">
                  <a16:creationId xmlns:a16="http://schemas.microsoft.com/office/drawing/2014/main" id="{7FBA9450-73FA-4193-B6E4-AFAA0C7E1F47}"/>
                </a:ext>
              </a:extLst>
            </p:cNvPr>
            <p:cNvCxnSpPr/>
            <p:nvPr userDrawn="1"/>
          </p:nvCxnSpPr>
          <p:spPr>
            <a:xfrm rot="5400000">
              <a:off x="8533560" y="625817"/>
              <a:ext cx="1251632" cy="0"/>
            </a:xfrm>
            <a:prstGeom prst="line">
              <a:avLst/>
            </a:prstGeom>
            <a:ln w="12700">
              <a:solidFill>
                <a:schemeClr val="bg1">
                  <a:lumMod val="8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9" name="Connettore diritto 208">
              <a:extLst>
                <a:ext uri="{FF2B5EF4-FFF2-40B4-BE49-F238E27FC236}">
                  <a16:creationId xmlns:a16="http://schemas.microsoft.com/office/drawing/2014/main" id="{BC57179C-3CBE-4742-B2A4-0047855422A6}"/>
                </a:ext>
              </a:extLst>
            </p:cNvPr>
            <p:cNvCxnSpPr/>
            <p:nvPr userDrawn="1"/>
          </p:nvCxnSpPr>
          <p:spPr>
            <a:xfrm rot="5400000">
              <a:off x="8134850" y="625817"/>
              <a:ext cx="1251632" cy="0"/>
            </a:xfrm>
            <a:prstGeom prst="line">
              <a:avLst/>
            </a:prstGeom>
            <a:ln w="12700">
              <a:solidFill>
                <a:schemeClr val="bg1">
                  <a:lumMod val="8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0" name="Connettore diritto 209">
              <a:extLst>
                <a:ext uri="{FF2B5EF4-FFF2-40B4-BE49-F238E27FC236}">
                  <a16:creationId xmlns:a16="http://schemas.microsoft.com/office/drawing/2014/main" id="{F8F74C23-2E00-4527-A253-27187D89B972}"/>
                </a:ext>
              </a:extLst>
            </p:cNvPr>
            <p:cNvCxnSpPr/>
            <p:nvPr userDrawn="1"/>
          </p:nvCxnSpPr>
          <p:spPr>
            <a:xfrm rot="5400000">
              <a:off x="9330984" y="625817"/>
              <a:ext cx="1251632" cy="0"/>
            </a:xfrm>
            <a:prstGeom prst="line">
              <a:avLst/>
            </a:prstGeom>
            <a:ln w="12700">
              <a:solidFill>
                <a:schemeClr val="bg1">
                  <a:lumMod val="8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1" name="Connettore diritto 210">
              <a:extLst>
                <a:ext uri="{FF2B5EF4-FFF2-40B4-BE49-F238E27FC236}">
                  <a16:creationId xmlns:a16="http://schemas.microsoft.com/office/drawing/2014/main" id="{4E3CC904-27DE-4E25-B66E-E0D85CB067DC}"/>
                </a:ext>
              </a:extLst>
            </p:cNvPr>
            <p:cNvCxnSpPr/>
            <p:nvPr userDrawn="1"/>
          </p:nvCxnSpPr>
          <p:spPr>
            <a:xfrm rot="5400000">
              <a:off x="8932270" y="625817"/>
              <a:ext cx="1251632" cy="0"/>
            </a:xfrm>
            <a:prstGeom prst="line">
              <a:avLst/>
            </a:prstGeom>
            <a:ln w="12700">
              <a:solidFill>
                <a:schemeClr val="bg1">
                  <a:lumMod val="8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2" name="Connettore diritto 211">
              <a:extLst>
                <a:ext uri="{FF2B5EF4-FFF2-40B4-BE49-F238E27FC236}">
                  <a16:creationId xmlns:a16="http://schemas.microsoft.com/office/drawing/2014/main" id="{56BFC36D-F44E-49BA-9DD2-67D606E1C542}"/>
                </a:ext>
              </a:extLst>
            </p:cNvPr>
            <p:cNvCxnSpPr/>
            <p:nvPr userDrawn="1"/>
          </p:nvCxnSpPr>
          <p:spPr>
            <a:xfrm rot="5400000">
              <a:off x="10127230" y="625817"/>
              <a:ext cx="1251632" cy="0"/>
            </a:xfrm>
            <a:prstGeom prst="line">
              <a:avLst/>
            </a:prstGeom>
            <a:ln w="12700">
              <a:solidFill>
                <a:schemeClr val="bg1">
                  <a:lumMod val="8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3" name="Connettore diritto 212">
              <a:extLst>
                <a:ext uri="{FF2B5EF4-FFF2-40B4-BE49-F238E27FC236}">
                  <a16:creationId xmlns:a16="http://schemas.microsoft.com/office/drawing/2014/main" id="{A930EA80-0677-49D3-A7E5-4A64FB35F752}"/>
                </a:ext>
              </a:extLst>
            </p:cNvPr>
            <p:cNvCxnSpPr/>
            <p:nvPr userDrawn="1"/>
          </p:nvCxnSpPr>
          <p:spPr>
            <a:xfrm rot="5400000">
              <a:off x="9728520" y="625817"/>
              <a:ext cx="1251632" cy="0"/>
            </a:xfrm>
            <a:prstGeom prst="line">
              <a:avLst/>
            </a:prstGeom>
            <a:ln w="12700">
              <a:solidFill>
                <a:schemeClr val="bg1">
                  <a:lumMod val="8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4" name="Connettore diritto 213">
              <a:extLst>
                <a:ext uri="{FF2B5EF4-FFF2-40B4-BE49-F238E27FC236}">
                  <a16:creationId xmlns:a16="http://schemas.microsoft.com/office/drawing/2014/main" id="{AAF13734-B927-4CA0-9F35-DD1EFB2CC5C0}"/>
                </a:ext>
              </a:extLst>
            </p:cNvPr>
            <p:cNvCxnSpPr/>
            <p:nvPr userDrawn="1"/>
          </p:nvCxnSpPr>
          <p:spPr>
            <a:xfrm rot="5400000">
              <a:off x="10924650" y="625817"/>
              <a:ext cx="1251632" cy="0"/>
            </a:xfrm>
            <a:prstGeom prst="line">
              <a:avLst/>
            </a:prstGeom>
            <a:ln w="12700">
              <a:solidFill>
                <a:schemeClr val="bg1">
                  <a:lumMod val="8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5" name="Connettore diritto 214">
              <a:extLst>
                <a:ext uri="{FF2B5EF4-FFF2-40B4-BE49-F238E27FC236}">
                  <a16:creationId xmlns:a16="http://schemas.microsoft.com/office/drawing/2014/main" id="{E669893F-F061-498F-9407-627CE2C3BF11}"/>
                </a:ext>
              </a:extLst>
            </p:cNvPr>
            <p:cNvCxnSpPr/>
            <p:nvPr userDrawn="1"/>
          </p:nvCxnSpPr>
          <p:spPr>
            <a:xfrm rot="5400000">
              <a:off x="10525940" y="625817"/>
              <a:ext cx="1251632" cy="0"/>
            </a:xfrm>
            <a:prstGeom prst="line">
              <a:avLst/>
            </a:prstGeom>
            <a:ln w="12700">
              <a:solidFill>
                <a:schemeClr val="bg1">
                  <a:lumMod val="8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6" name="Connettore diritto 215">
              <a:extLst>
                <a:ext uri="{FF2B5EF4-FFF2-40B4-BE49-F238E27FC236}">
                  <a16:creationId xmlns:a16="http://schemas.microsoft.com/office/drawing/2014/main" id="{634072FA-E9FC-4214-929E-EFCEA4310316}"/>
                </a:ext>
              </a:extLst>
            </p:cNvPr>
            <p:cNvCxnSpPr/>
            <p:nvPr userDrawn="1"/>
          </p:nvCxnSpPr>
          <p:spPr>
            <a:xfrm rot="5400000">
              <a:off x="11323360" y="625817"/>
              <a:ext cx="1251632" cy="0"/>
            </a:xfrm>
            <a:prstGeom prst="line">
              <a:avLst/>
            </a:prstGeom>
            <a:ln w="12700">
              <a:solidFill>
                <a:schemeClr val="bg1">
                  <a:lumMod val="8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0201380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7DE6E581-0AB1-4E6B-96B5-B7FF9E16B26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32542239-A789-4363-AB66-109CB3D5EF9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7A7ED1D4-FBBF-45FE-B7A5-8E2A5F542D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93EA13-7377-4684-B70C-F538897809AE}" type="datetimeFigureOut">
              <a:rPr lang="it-IT" smtClean="0"/>
              <a:t>18/05/2021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7FF18E88-759A-4AD8-B716-662896C5AE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2FA6D2C9-0424-4C33-A770-11088A5EE8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B7B9E4-C85F-47A4-830C-0EBEE91A349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8425532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76A0E484-F927-4495-A828-DC37A81D0E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359AF9B0-0C1E-4565-ADE8-973AAEF7F80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2C211251-4803-406E-BC97-334191960D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93EA13-7377-4684-B70C-F538897809AE}" type="datetimeFigureOut">
              <a:rPr lang="it-IT" smtClean="0"/>
              <a:t>18/05/2021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FC1B46FE-F64D-4C10-96C0-55939579A3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3F3E2E02-08CD-4541-9669-9AA5AAF0F2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B7B9E4-C85F-47A4-830C-0EBEE91A349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76731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5.xml"/><Relationship Id="rId3" Type="http://schemas.openxmlformats.org/officeDocument/2006/relationships/slideLayout" Target="../slideLayouts/slideLayout10.xml"/><Relationship Id="rId7" Type="http://schemas.openxmlformats.org/officeDocument/2006/relationships/slideLayout" Target="../slideLayouts/slideLayout14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9.xml"/><Relationship Id="rId1" Type="http://schemas.openxmlformats.org/officeDocument/2006/relationships/slideLayout" Target="../slideLayouts/slideLayout8.xml"/><Relationship Id="rId6" Type="http://schemas.openxmlformats.org/officeDocument/2006/relationships/slideLayout" Target="../slideLayouts/slideLayout13.xml"/><Relationship Id="rId11" Type="http://schemas.openxmlformats.org/officeDocument/2006/relationships/slideLayout" Target="../slideLayouts/slideLayout18.xml"/><Relationship Id="rId5" Type="http://schemas.openxmlformats.org/officeDocument/2006/relationships/slideLayout" Target="../slideLayouts/slideLayout12.xml"/><Relationship Id="rId10" Type="http://schemas.openxmlformats.org/officeDocument/2006/relationships/slideLayout" Target="../slideLayouts/slideLayout17.xml"/><Relationship Id="rId4" Type="http://schemas.openxmlformats.org/officeDocument/2006/relationships/slideLayout" Target="../slideLayouts/slideLayout11.xml"/><Relationship Id="rId9" Type="http://schemas.openxmlformats.org/officeDocument/2006/relationships/slideLayout" Target="../slideLayouts/slideLayout1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dirty="0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dirty="0"/>
              <a:t>Fare clic per modificare stili del testo dello schema</a:t>
            </a:r>
          </a:p>
          <a:p>
            <a:pPr lvl="1"/>
            <a:r>
              <a:rPr lang="it-IT" dirty="0"/>
              <a:t>Secondo livello</a:t>
            </a:r>
          </a:p>
          <a:p>
            <a:pPr lvl="2"/>
            <a:r>
              <a:rPr lang="it-IT" dirty="0"/>
              <a:t>Terzo livello</a:t>
            </a:r>
          </a:p>
          <a:p>
            <a:pPr lvl="3"/>
            <a:r>
              <a:rPr lang="it-IT" dirty="0"/>
              <a:t>Quarto livello</a:t>
            </a:r>
          </a:p>
          <a:p>
            <a:pPr lvl="4"/>
            <a:r>
              <a:rPr lang="it-IT" dirty="0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956800" y="4133852"/>
            <a:ext cx="3276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EEBAAA-29B5-4AF5-BC5F-7E580C29002D}" type="datetimeFigureOut">
              <a:rPr lang="en-US" smtClean="0"/>
              <a:t>5/18/2021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48200" y="4137029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077200" y="4833928"/>
            <a:ext cx="3276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860EDB8-5305-433F-BE41-D7A86D811DB3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67549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73" r:id="rId3"/>
    <p:sldLayoutId id="2147483665" r:id="rId4"/>
    <p:sldLayoutId id="2147483668" r:id="rId5"/>
    <p:sldLayoutId id="2147483686" r:id="rId6"/>
    <p:sldLayoutId id="2147483687" r:id="rId7"/>
  </p:sldLayoutIdLst>
  <p:txStyles>
    <p:titleStyle>
      <a:lvl1pPr algn="l" defTabSz="914400" rtl="0" eaLnBrk="1" latinLnBrk="0" hangingPunct="1">
        <a:spcBef>
          <a:spcPct val="0"/>
        </a:spcBef>
        <a:buNone/>
        <a:defRPr sz="4400" b="1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ct val="30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ct val="3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ct val="3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ct val="300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ct val="300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ct val="300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ct val="300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ct val="300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ct val="300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>
            <a:extLst>
              <a:ext uri="{FF2B5EF4-FFF2-40B4-BE49-F238E27FC236}">
                <a16:creationId xmlns:a16="http://schemas.microsoft.com/office/drawing/2014/main" id="{0F9A7AFB-94C0-4ECA-8436-76779AEF45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1EBD1F48-3F98-46BE-AEC4-8827A54648C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CEED5196-3048-43F1-9E8B-DC9D761EAFA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93EA13-7377-4684-B70C-F538897809AE}" type="datetimeFigureOut">
              <a:rPr lang="it-IT" smtClean="0"/>
              <a:t>18/05/2021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FC1E21EB-F9BD-4648-BA59-F71B97C8545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C9056854-1495-428E-B8FA-38D7348ABE5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B7B9E4-C85F-47A4-830C-0EBEE91A349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0676058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58.png"/><Relationship Id="rId3" Type="http://schemas.openxmlformats.org/officeDocument/2006/relationships/image" Target="../media/image50.png"/><Relationship Id="rId7" Type="http://schemas.openxmlformats.org/officeDocument/2006/relationships/image" Target="../media/image51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6.png"/><Relationship Id="rId11" Type="http://schemas.openxmlformats.org/officeDocument/2006/relationships/image" Target="../media/image37.png"/><Relationship Id="rId5" Type="http://schemas.openxmlformats.org/officeDocument/2006/relationships/image" Target="../media/image55.png"/><Relationship Id="rId10" Type="http://schemas.openxmlformats.org/officeDocument/2006/relationships/image" Target="../media/image28.png"/><Relationship Id="rId4" Type="http://schemas.openxmlformats.org/officeDocument/2006/relationships/image" Target="../media/image54.png"/><Relationship Id="rId9" Type="http://schemas.openxmlformats.org/officeDocument/2006/relationships/image" Target="../media/image6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7" Type="http://schemas.openxmlformats.org/officeDocument/2006/relationships/image" Target="../media/image65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4.png"/><Relationship Id="rId5" Type="http://schemas.openxmlformats.org/officeDocument/2006/relationships/image" Target="../media/image63.png"/><Relationship Id="rId4" Type="http://schemas.openxmlformats.org/officeDocument/2006/relationships/image" Target="../media/image62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9.png"/><Relationship Id="rId3" Type="http://schemas.openxmlformats.org/officeDocument/2006/relationships/image" Target="../media/image50.png"/><Relationship Id="rId7" Type="http://schemas.openxmlformats.org/officeDocument/2006/relationships/image" Target="../media/image51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8.png"/><Relationship Id="rId11" Type="http://schemas.openxmlformats.org/officeDocument/2006/relationships/image" Target="../media/image37.png"/><Relationship Id="rId5" Type="http://schemas.openxmlformats.org/officeDocument/2006/relationships/image" Target="../media/image67.png"/><Relationship Id="rId10" Type="http://schemas.openxmlformats.org/officeDocument/2006/relationships/image" Target="../media/image28.png"/><Relationship Id="rId4" Type="http://schemas.openxmlformats.org/officeDocument/2006/relationships/image" Target="../media/image66.png"/><Relationship Id="rId9" Type="http://schemas.openxmlformats.org/officeDocument/2006/relationships/image" Target="../media/image70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png"/><Relationship Id="rId7" Type="http://schemas.openxmlformats.org/officeDocument/2006/relationships/image" Target="../media/image75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4.png"/><Relationship Id="rId5" Type="http://schemas.openxmlformats.org/officeDocument/2006/relationships/image" Target="../media/image73.png"/><Relationship Id="rId4" Type="http://schemas.openxmlformats.org/officeDocument/2006/relationships/image" Target="../media/image7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0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30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0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8.png"/><Relationship Id="rId5" Type="http://schemas.openxmlformats.org/officeDocument/2006/relationships/image" Target="../media/image77.png"/><Relationship Id="rId4" Type="http://schemas.openxmlformats.org/officeDocument/2006/relationships/image" Target="../media/image760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9.png"/><Relationship Id="rId7" Type="http://schemas.openxmlformats.org/officeDocument/2006/relationships/image" Target="../media/image83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3.png"/><Relationship Id="rId5" Type="http://schemas.openxmlformats.org/officeDocument/2006/relationships/image" Target="../media/image81.png"/><Relationship Id="rId4" Type="http://schemas.openxmlformats.org/officeDocument/2006/relationships/image" Target="../media/image80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4.png"/><Relationship Id="rId7" Type="http://schemas.openxmlformats.org/officeDocument/2006/relationships/image" Target="../media/image88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7.png"/><Relationship Id="rId5" Type="http://schemas.openxmlformats.org/officeDocument/2006/relationships/image" Target="../media/image86.png"/><Relationship Id="rId4" Type="http://schemas.openxmlformats.org/officeDocument/2006/relationships/image" Target="../media/image85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2.png"/><Relationship Id="rId5" Type="http://schemas.openxmlformats.org/officeDocument/2006/relationships/image" Target="../media/image91.png"/><Relationship Id="rId4" Type="http://schemas.openxmlformats.org/officeDocument/2006/relationships/image" Target="../media/image90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12" Type="http://schemas.openxmlformats.org/officeDocument/2006/relationships/image" Target="../media/image15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11" Type="http://schemas.openxmlformats.org/officeDocument/2006/relationships/image" Target="../media/image14.png"/><Relationship Id="rId5" Type="http://schemas.openxmlformats.org/officeDocument/2006/relationships/image" Target="../media/image8.png"/><Relationship Id="rId10" Type="http://schemas.openxmlformats.org/officeDocument/2006/relationships/image" Target="../media/image13.png"/><Relationship Id="rId4" Type="http://schemas.openxmlformats.org/officeDocument/2006/relationships/image" Target="../media/image7.png"/><Relationship Id="rId9" Type="http://schemas.openxmlformats.org/officeDocument/2006/relationships/image" Target="../media/image12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3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4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5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13" Type="http://schemas.openxmlformats.org/officeDocument/2006/relationships/image" Target="../media/image161.png"/><Relationship Id="rId3" Type="http://schemas.openxmlformats.org/officeDocument/2006/relationships/image" Target="../media/image610.png"/><Relationship Id="rId7" Type="http://schemas.openxmlformats.org/officeDocument/2006/relationships/image" Target="../media/image104.png"/><Relationship Id="rId12" Type="http://schemas.openxmlformats.org/officeDocument/2006/relationships/image" Target="../media/image150.png"/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10.png"/><Relationship Id="rId11" Type="http://schemas.openxmlformats.org/officeDocument/2006/relationships/image" Target="../media/image140.png"/><Relationship Id="rId5" Type="http://schemas.openxmlformats.org/officeDocument/2006/relationships/image" Target="../media/image810.png"/><Relationship Id="rId10" Type="http://schemas.openxmlformats.org/officeDocument/2006/relationships/image" Target="../media/image130.png"/><Relationship Id="rId4" Type="http://schemas.openxmlformats.org/officeDocument/2006/relationships/image" Target="../media/image710.png"/><Relationship Id="rId9" Type="http://schemas.openxmlformats.org/officeDocument/2006/relationships/image" Target="../media/image120.png"/><Relationship Id="rId14" Type="http://schemas.openxmlformats.org/officeDocument/2006/relationships/image" Target="../media/image76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0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0.png"/><Relationship Id="rId5" Type="http://schemas.openxmlformats.org/officeDocument/2006/relationships/image" Target="../media/image200.png"/><Relationship Id="rId4" Type="http://schemas.openxmlformats.org/officeDocument/2006/relationships/image" Target="../media/image190.pn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0.png"/><Relationship Id="rId3" Type="http://schemas.openxmlformats.org/officeDocument/2006/relationships/image" Target="../media/image89.png"/><Relationship Id="rId7" Type="http://schemas.openxmlformats.org/officeDocument/2006/relationships/image" Target="../media/image260.png"/><Relationship Id="rId2" Type="http://schemas.openxmlformats.org/officeDocument/2006/relationships/image" Target="../media/image8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0.png"/><Relationship Id="rId11" Type="http://schemas.openxmlformats.org/officeDocument/2006/relationships/image" Target="../media/image37.png"/><Relationship Id="rId5" Type="http://schemas.openxmlformats.org/officeDocument/2006/relationships/image" Target="../media/image50.png"/><Relationship Id="rId10" Type="http://schemas.openxmlformats.org/officeDocument/2006/relationships/image" Target="../media/image290.png"/><Relationship Id="rId4" Type="http://schemas.openxmlformats.org/officeDocument/2006/relationships/image" Target="../media/image470.png"/><Relationship Id="rId9" Type="http://schemas.openxmlformats.org/officeDocument/2006/relationships/image" Target="../media/image280.pn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0.png"/><Relationship Id="rId3" Type="http://schemas.openxmlformats.org/officeDocument/2006/relationships/image" Target="../media/image310.png"/><Relationship Id="rId7" Type="http://schemas.openxmlformats.org/officeDocument/2006/relationships/image" Target="../media/image350.png"/><Relationship Id="rId2" Type="http://schemas.openxmlformats.org/officeDocument/2006/relationships/image" Target="../media/image47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40.png"/><Relationship Id="rId5" Type="http://schemas.openxmlformats.org/officeDocument/2006/relationships/image" Target="../media/image330.png"/><Relationship Id="rId4" Type="http://schemas.openxmlformats.org/officeDocument/2006/relationships/image" Target="../media/image320.png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0.png"/><Relationship Id="rId3" Type="http://schemas.openxmlformats.org/officeDocument/2006/relationships/image" Target="../media/image470.png"/><Relationship Id="rId7" Type="http://schemas.openxmlformats.org/officeDocument/2006/relationships/image" Target="../media/image400.png"/><Relationship Id="rId2" Type="http://schemas.openxmlformats.org/officeDocument/2006/relationships/image" Target="../media/image8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90.png"/><Relationship Id="rId5" Type="http://schemas.openxmlformats.org/officeDocument/2006/relationships/image" Target="../media/image380.png"/><Relationship Id="rId10" Type="http://schemas.openxmlformats.org/officeDocument/2006/relationships/image" Target="../media/image97.png"/><Relationship Id="rId4" Type="http://schemas.openxmlformats.org/officeDocument/2006/relationships/image" Target="../media/image96.png"/><Relationship Id="rId9" Type="http://schemas.openxmlformats.org/officeDocument/2006/relationships/image" Target="../media/image30.png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0.png"/><Relationship Id="rId3" Type="http://schemas.openxmlformats.org/officeDocument/2006/relationships/image" Target="../media/image440.png"/><Relationship Id="rId7" Type="http://schemas.openxmlformats.org/officeDocument/2006/relationships/image" Target="../media/image490.png"/><Relationship Id="rId2" Type="http://schemas.openxmlformats.org/officeDocument/2006/relationships/image" Target="../media/image47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80.png"/><Relationship Id="rId5" Type="http://schemas.openxmlformats.org/officeDocument/2006/relationships/image" Target="../media/image460.png"/><Relationship Id="rId10" Type="http://schemas.openxmlformats.org/officeDocument/2006/relationships/image" Target="../media/image510.png"/><Relationship Id="rId4" Type="http://schemas.openxmlformats.org/officeDocument/2006/relationships/image" Target="../media/image450.png"/><Relationship Id="rId9" Type="http://schemas.openxmlformats.org/officeDocument/2006/relationships/image" Target="../media/image500.png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570.png"/><Relationship Id="rId13" Type="http://schemas.openxmlformats.org/officeDocument/2006/relationships/image" Target="../media/image620.png"/><Relationship Id="rId3" Type="http://schemas.openxmlformats.org/officeDocument/2006/relationships/image" Target="../media/image521.png"/><Relationship Id="rId7" Type="http://schemas.openxmlformats.org/officeDocument/2006/relationships/image" Target="../media/image560.png"/><Relationship Id="rId12" Type="http://schemas.openxmlformats.org/officeDocument/2006/relationships/image" Target="../media/image611.png"/><Relationship Id="rId2" Type="http://schemas.openxmlformats.org/officeDocument/2006/relationships/image" Target="../media/image470.png"/><Relationship Id="rId16" Type="http://schemas.openxmlformats.org/officeDocument/2006/relationships/image" Target="../media/image65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50.png"/><Relationship Id="rId11" Type="http://schemas.openxmlformats.org/officeDocument/2006/relationships/image" Target="../media/image600.png"/><Relationship Id="rId5" Type="http://schemas.openxmlformats.org/officeDocument/2006/relationships/image" Target="../media/image540.png"/><Relationship Id="rId15" Type="http://schemas.openxmlformats.org/officeDocument/2006/relationships/image" Target="../media/image98.PNG"/><Relationship Id="rId10" Type="http://schemas.openxmlformats.org/officeDocument/2006/relationships/image" Target="../media/image590.png"/><Relationship Id="rId4" Type="http://schemas.openxmlformats.org/officeDocument/2006/relationships/image" Target="../media/image531.png"/><Relationship Id="rId9" Type="http://schemas.openxmlformats.org/officeDocument/2006/relationships/image" Target="../media/image581.png"/><Relationship Id="rId14" Type="http://schemas.openxmlformats.org/officeDocument/2006/relationships/image" Target="../media/image630.png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670.png"/><Relationship Id="rId13" Type="http://schemas.openxmlformats.org/officeDocument/2006/relationships/image" Target="../media/image99.png"/><Relationship Id="rId3" Type="http://schemas.openxmlformats.org/officeDocument/2006/relationships/image" Target="../media/image521.png"/><Relationship Id="rId7" Type="http://schemas.openxmlformats.org/officeDocument/2006/relationships/image" Target="../media/image660.png"/><Relationship Id="rId12" Type="http://schemas.openxmlformats.org/officeDocument/2006/relationships/image" Target="../media/image690.png"/><Relationship Id="rId2" Type="http://schemas.openxmlformats.org/officeDocument/2006/relationships/image" Target="../media/image47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50.png"/><Relationship Id="rId11" Type="http://schemas.openxmlformats.org/officeDocument/2006/relationships/image" Target="../media/image680.png"/><Relationship Id="rId5" Type="http://schemas.openxmlformats.org/officeDocument/2006/relationships/image" Target="../media/image540.png"/><Relationship Id="rId10" Type="http://schemas.openxmlformats.org/officeDocument/2006/relationships/image" Target="../media/image650.png"/><Relationship Id="rId4" Type="http://schemas.openxmlformats.org/officeDocument/2006/relationships/image" Target="../media/image531.png"/><Relationship Id="rId9" Type="http://schemas.openxmlformats.org/officeDocument/2006/relationships/image" Target="../media/image98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1.xml"/><Relationship Id="rId3" Type="http://schemas.openxmlformats.org/officeDocument/2006/relationships/diagramLayout" Target="../diagrams/layout1.xml"/><Relationship Id="rId7" Type="http://schemas.openxmlformats.org/officeDocument/2006/relationships/diagramData" Target="../diagrams/data2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10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Relationship Id="rId9" Type="http://schemas.openxmlformats.org/officeDocument/2006/relationships/diagramQuickStyle" Target="../diagrams/quickStyle1.xml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750.png"/><Relationship Id="rId3" Type="http://schemas.openxmlformats.org/officeDocument/2006/relationships/image" Target="../media/image98.PNG"/><Relationship Id="rId7" Type="http://schemas.openxmlformats.org/officeDocument/2006/relationships/image" Target="../media/image740.png"/><Relationship Id="rId2" Type="http://schemas.openxmlformats.org/officeDocument/2006/relationships/image" Target="../media/image47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30.png"/><Relationship Id="rId5" Type="http://schemas.openxmlformats.org/officeDocument/2006/relationships/image" Target="../media/image720.png"/><Relationship Id="rId4" Type="http://schemas.openxmlformats.org/officeDocument/2006/relationships/image" Target="../media/image711.png"/><Relationship Id="rId9" Type="http://schemas.openxmlformats.org/officeDocument/2006/relationships/image" Target="../media/image100.png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1.png"/><Relationship Id="rId3" Type="http://schemas.openxmlformats.org/officeDocument/2006/relationships/image" Target="../media/image98.PNG"/><Relationship Id="rId7" Type="http://schemas.openxmlformats.org/officeDocument/2006/relationships/image" Target="../media/image100.png"/><Relationship Id="rId2" Type="http://schemas.openxmlformats.org/officeDocument/2006/relationships/image" Target="../media/image47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50.png"/><Relationship Id="rId5" Type="http://schemas.openxmlformats.org/officeDocument/2006/relationships/image" Target="../media/image740.png"/><Relationship Id="rId4" Type="http://schemas.openxmlformats.org/officeDocument/2006/relationships/image" Target="../media/image711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2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00.png"/><Relationship Id="rId4" Type="http://schemas.openxmlformats.org/officeDocument/2006/relationships/image" Target="../media/image103.png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50.png"/><Relationship Id="rId3" Type="http://schemas.openxmlformats.org/officeDocument/2006/relationships/image" Target="../media/image470.png"/><Relationship Id="rId7" Type="http://schemas.openxmlformats.org/officeDocument/2006/relationships/image" Target="../media/image84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30.png"/><Relationship Id="rId5" Type="http://schemas.openxmlformats.org/officeDocument/2006/relationships/image" Target="../media/image105.png"/><Relationship Id="rId4" Type="http://schemas.openxmlformats.org/officeDocument/2006/relationships/image" Target="../media/image811.png"/><Relationship Id="rId9" Type="http://schemas.openxmlformats.org/officeDocument/2006/relationships/image" Target="../media/image860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90.png"/><Relationship Id="rId5" Type="http://schemas.openxmlformats.org/officeDocument/2006/relationships/image" Target="../media/image880.png"/><Relationship Id="rId4" Type="http://schemas.openxmlformats.org/officeDocument/2006/relationships/image" Target="../media/image870.png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image" Target="../media/image930.png"/><Relationship Id="rId3" Type="http://schemas.openxmlformats.org/officeDocument/2006/relationships/image" Target="../media/image470.png"/><Relationship Id="rId7" Type="http://schemas.openxmlformats.org/officeDocument/2006/relationships/image" Target="../media/image92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11.png"/><Relationship Id="rId11" Type="http://schemas.openxmlformats.org/officeDocument/2006/relationships/image" Target="../media/image960.png"/><Relationship Id="rId5" Type="http://schemas.openxmlformats.org/officeDocument/2006/relationships/image" Target="../media/image900.png"/><Relationship Id="rId10" Type="http://schemas.openxmlformats.org/officeDocument/2006/relationships/image" Target="../media/image950.png"/><Relationship Id="rId4" Type="http://schemas.openxmlformats.org/officeDocument/2006/relationships/image" Target="../media/image811.png"/><Relationship Id="rId9" Type="http://schemas.openxmlformats.org/officeDocument/2006/relationships/image" Target="../media/image940.png"/></Relationships>
</file>

<file path=ppt/slides/_rels/slide3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00.png"/><Relationship Id="rId3" Type="http://schemas.openxmlformats.org/officeDocument/2006/relationships/image" Target="../media/image470.png"/><Relationship Id="rId7" Type="http://schemas.openxmlformats.org/officeDocument/2006/relationships/image" Target="../media/image99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80.png"/><Relationship Id="rId11" Type="http://schemas.openxmlformats.org/officeDocument/2006/relationships/image" Target="../media/image1030.png"/><Relationship Id="rId5" Type="http://schemas.openxmlformats.org/officeDocument/2006/relationships/image" Target="../media/image970.PNG"/><Relationship Id="rId10" Type="http://schemas.openxmlformats.org/officeDocument/2006/relationships/image" Target="../media/image1020.png"/><Relationship Id="rId4" Type="http://schemas.openxmlformats.org/officeDocument/2006/relationships/image" Target="../media/image811.png"/><Relationship Id="rId9" Type="http://schemas.openxmlformats.org/officeDocument/2006/relationships/image" Target="../media/image1010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image" Target="../media/image18.png"/><Relationship Id="rId7" Type="http://schemas.openxmlformats.org/officeDocument/2006/relationships/image" Target="../media/image22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11" Type="http://schemas.openxmlformats.org/officeDocument/2006/relationships/image" Target="../media/image25.png"/><Relationship Id="rId5" Type="http://schemas.openxmlformats.org/officeDocument/2006/relationships/image" Target="../media/image20.png"/><Relationship Id="rId10" Type="http://schemas.openxmlformats.org/officeDocument/2006/relationships/image" Target="../media/image16.png"/><Relationship Id="rId4" Type="http://schemas.openxmlformats.org/officeDocument/2006/relationships/image" Target="../media/image19.png"/><Relationship Id="rId9" Type="http://schemas.openxmlformats.org/officeDocument/2006/relationships/image" Target="../media/image2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7" Type="http://schemas.openxmlformats.org/officeDocument/2006/relationships/image" Target="../media/image31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png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png"/><Relationship Id="rId3" Type="http://schemas.openxmlformats.org/officeDocument/2006/relationships/image" Target="../media/image33.png"/><Relationship Id="rId7" Type="http://schemas.openxmlformats.org/officeDocument/2006/relationships/image" Target="../media/image37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6.png"/><Relationship Id="rId11" Type="http://schemas.openxmlformats.org/officeDocument/2006/relationships/image" Target="../media/image41.png"/><Relationship Id="rId5" Type="http://schemas.openxmlformats.org/officeDocument/2006/relationships/image" Target="../media/image35.png"/><Relationship Id="rId10" Type="http://schemas.openxmlformats.org/officeDocument/2006/relationships/image" Target="../media/image40.png"/><Relationship Id="rId4" Type="http://schemas.openxmlformats.org/officeDocument/2006/relationships/image" Target="../media/image34.png"/><Relationship Id="rId9" Type="http://schemas.openxmlformats.org/officeDocument/2006/relationships/image" Target="../media/image39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7.png"/><Relationship Id="rId3" Type="http://schemas.openxmlformats.org/officeDocument/2006/relationships/image" Target="../media/image14.png"/><Relationship Id="rId7" Type="http://schemas.openxmlformats.org/officeDocument/2006/relationships/image" Target="../media/image46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5.png"/><Relationship Id="rId5" Type="http://schemas.openxmlformats.org/officeDocument/2006/relationships/image" Target="../media/image44.png"/><Relationship Id="rId4" Type="http://schemas.openxmlformats.org/officeDocument/2006/relationships/image" Target="../media/image43.png"/></Relationships>
</file>

<file path=ppt/slides/_rels/slide8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.xml"/><Relationship Id="rId3" Type="http://schemas.openxmlformats.org/officeDocument/2006/relationships/image" Target="../media/image47.png"/><Relationship Id="rId7" Type="http://schemas.openxmlformats.org/officeDocument/2006/relationships/diagramColors" Target="../diagrams/colors2.xml"/><Relationship Id="rId12" Type="http://schemas.openxmlformats.org/officeDocument/2006/relationships/diagramColors" Target="../diagrams/colors2.xml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2.xml"/><Relationship Id="rId11" Type="http://schemas.openxmlformats.org/officeDocument/2006/relationships/diagramQuickStyle" Target="../diagrams/quickStyle2.xml"/><Relationship Id="rId5" Type="http://schemas.openxmlformats.org/officeDocument/2006/relationships/diagramLayout" Target="../diagrams/layout2.xml"/><Relationship Id="rId10" Type="http://schemas.openxmlformats.org/officeDocument/2006/relationships/diagramLayout" Target="../diagrams/layout2.xml"/><Relationship Id="rId4" Type="http://schemas.openxmlformats.org/officeDocument/2006/relationships/diagramData" Target="../diagrams/data3.xml"/><Relationship Id="rId9" Type="http://schemas.openxmlformats.org/officeDocument/2006/relationships/diagramData" Target="../diagrams/data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magine 7" descr="Immagine che contiene disegnando&#10;&#10;Descrizione generata automaticamente">
            <a:extLst>
              <a:ext uri="{FF2B5EF4-FFF2-40B4-BE49-F238E27FC236}">
                <a16:creationId xmlns:a16="http://schemas.microsoft.com/office/drawing/2014/main" id="{13DE10AA-D2C0-410A-91E3-CC4472FB8122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8492" y="144342"/>
            <a:ext cx="2161905" cy="885714"/>
          </a:xfrm>
          <a:prstGeom prst="rect">
            <a:avLst/>
          </a:prstGeom>
        </p:spPr>
      </p:pic>
      <p:pic>
        <p:nvPicPr>
          <p:cNvPr id="10" name="Immagine 9" descr="Immagine che contiene chitarra&#10;&#10;Descrizione generata automaticamente">
            <a:extLst>
              <a:ext uri="{FF2B5EF4-FFF2-40B4-BE49-F238E27FC236}">
                <a16:creationId xmlns:a16="http://schemas.microsoft.com/office/drawing/2014/main" id="{179829D3-4DD9-49A9-9934-035558D81E2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961309" y="88058"/>
            <a:ext cx="2065412" cy="998283"/>
          </a:xfrm>
          <a:prstGeom prst="rect">
            <a:avLst/>
          </a:prstGeom>
        </p:spPr>
      </p:pic>
      <p:sp>
        <p:nvSpPr>
          <p:cNvPr id="13" name="CasellaDiTesto 12">
            <a:extLst>
              <a:ext uri="{FF2B5EF4-FFF2-40B4-BE49-F238E27FC236}">
                <a16:creationId xmlns:a16="http://schemas.microsoft.com/office/drawing/2014/main" id="{AB650D3C-BF11-4093-B01B-4D7872DC44B2}"/>
              </a:ext>
            </a:extLst>
          </p:cNvPr>
          <p:cNvSpPr txBox="1"/>
          <p:nvPr/>
        </p:nvSpPr>
        <p:spPr>
          <a:xfrm>
            <a:off x="0" y="6191794"/>
            <a:ext cx="12192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800" dirty="0">
                <a:solidFill>
                  <a:schemeClr val="accent1"/>
                </a:solidFill>
                <a:latin typeface="+mj-lt"/>
                <a:cs typeface="Calibri" pitchFamily="34" charset="0"/>
              </a:rPr>
              <a:t>a cura dell’ Ing. Carmela Concilio</a:t>
            </a:r>
          </a:p>
        </p:txBody>
      </p:sp>
      <p:sp>
        <p:nvSpPr>
          <p:cNvPr id="6" name="Titolo 3">
            <a:extLst>
              <a:ext uri="{FF2B5EF4-FFF2-40B4-BE49-F238E27FC236}">
                <a16:creationId xmlns:a16="http://schemas.microsoft.com/office/drawing/2014/main" id="{66FD6231-7773-41E6-A756-B5AA716967C1}"/>
              </a:ext>
            </a:extLst>
          </p:cNvPr>
          <p:cNvSpPr txBox="1">
            <a:spLocks/>
          </p:cNvSpPr>
          <p:nvPr/>
        </p:nvSpPr>
        <p:spPr>
          <a:xfrm>
            <a:off x="0" y="60355"/>
            <a:ext cx="12192000" cy="2847232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800" b="1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spcBef>
                <a:spcPts val="300"/>
              </a:spcBef>
            </a:pPr>
            <a:r>
              <a:rPr lang="it-IT" sz="2800" b="0" dirty="0"/>
              <a:t>corso di </a:t>
            </a:r>
          </a:p>
          <a:p>
            <a:pPr algn="ctr">
              <a:spcBef>
                <a:spcPts val="300"/>
              </a:spcBef>
            </a:pPr>
            <a:r>
              <a:rPr lang="it-IT" sz="4400" dirty="0"/>
              <a:t>TRASMISSIONE </a:t>
            </a:r>
          </a:p>
          <a:p>
            <a:pPr algn="ctr">
              <a:spcBef>
                <a:spcPts val="300"/>
              </a:spcBef>
            </a:pPr>
            <a:r>
              <a:rPr lang="it-IT" sz="4400" dirty="0"/>
              <a:t>DEL CALORE</a:t>
            </a:r>
          </a:p>
          <a:p>
            <a:pPr algn="ctr">
              <a:spcBef>
                <a:spcPts val="300"/>
              </a:spcBef>
            </a:pPr>
            <a:r>
              <a:rPr lang="it-IT" sz="2800" b="0" i="1" dirty="0"/>
              <a:t>aa 2020/21</a:t>
            </a:r>
          </a:p>
          <a:p>
            <a:pPr algn="ctr">
              <a:spcBef>
                <a:spcPts val="300"/>
              </a:spcBef>
            </a:pPr>
            <a:r>
              <a:rPr lang="it-IT" sz="2800" b="0" dirty="0"/>
              <a:t>Prof. Gennaro CUCCURULLO</a:t>
            </a:r>
          </a:p>
          <a:p>
            <a:pPr algn="ctr"/>
            <a:endParaRPr lang="it-IT" sz="2800" b="0" i="1" dirty="0"/>
          </a:p>
          <a:p>
            <a:pPr algn="ctr"/>
            <a:endParaRPr lang="it-IT" sz="2800" b="0" dirty="0"/>
          </a:p>
          <a:p>
            <a:pPr algn="ctr">
              <a:spcBef>
                <a:spcPts val="1200"/>
              </a:spcBef>
            </a:pPr>
            <a:endParaRPr lang="it-IT" sz="4400" b="0" i="1" dirty="0"/>
          </a:p>
        </p:txBody>
      </p:sp>
      <p:sp>
        <p:nvSpPr>
          <p:cNvPr id="7" name="CasellaDiTesto 6">
            <a:extLst>
              <a:ext uri="{FF2B5EF4-FFF2-40B4-BE49-F238E27FC236}">
                <a16:creationId xmlns:a16="http://schemas.microsoft.com/office/drawing/2014/main" id="{7431691D-A47D-4E1A-BADD-F20970F77BF7}"/>
              </a:ext>
            </a:extLst>
          </p:cNvPr>
          <p:cNvSpPr txBox="1"/>
          <p:nvPr/>
        </p:nvSpPr>
        <p:spPr>
          <a:xfrm>
            <a:off x="0" y="3565693"/>
            <a:ext cx="12192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4400" b="1" dirty="0">
                <a:solidFill>
                  <a:schemeClr val="accent1"/>
                </a:solidFill>
                <a:latin typeface="+mj-lt"/>
                <a:cs typeface="Calibri" pitchFamily="34" charset="0"/>
              </a:rPr>
              <a:t> ESERCITAZIONE N.11 </a:t>
            </a:r>
          </a:p>
        </p:txBody>
      </p:sp>
      <p:sp>
        <p:nvSpPr>
          <p:cNvPr id="9" name="CasellaDiTesto 8">
            <a:extLst>
              <a:ext uri="{FF2B5EF4-FFF2-40B4-BE49-F238E27FC236}">
                <a16:creationId xmlns:a16="http://schemas.microsoft.com/office/drawing/2014/main" id="{7DF74B4E-077C-4D88-9E64-660C51C87759}"/>
              </a:ext>
            </a:extLst>
          </p:cNvPr>
          <p:cNvSpPr txBox="1"/>
          <p:nvPr/>
        </p:nvSpPr>
        <p:spPr>
          <a:xfrm>
            <a:off x="0" y="4540189"/>
            <a:ext cx="12191999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4400" i="1" dirty="0">
                <a:solidFill>
                  <a:schemeClr val="accent1"/>
                </a:solidFill>
                <a:latin typeface="+mj-lt"/>
                <a:cs typeface="Calibri" pitchFamily="34" charset="0"/>
              </a:rPr>
              <a:t>Convezione naturale e forzata</a:t>
            </a:r>
          </a:p>
          <a:p>
            <a:pPr algn="ctr"/>
            <a:endParaRPr lang="it-IT" sz="4400" i="1" dirty="0">
              <a:solidFill>
                <a:schemeClr val="accent1"/>
              </a:solidFill>
              <a:latin typeface="+mj-lt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56368911"/>
      </p:ext>
    </p:extLst>
  </p:cSld>
  <p:clrMapOvr>
    <a:masterClrMapping/>
  </p:clrMapOvr>
  <p:transition spd="med">
    <p:pull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Rectangle 76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it-IT"/>
          </a:p>
        </p:txBody>
      </p:sp>
      <p:grpSp>
        <p:nvGrpSpPr>
          <p:cNvPr id="20586" name="Group 2154"/>
          <p:cNvGrpSpPr>
            <a:grpSpLocks/>
          </p:cNvGrpSpPr>
          <p:nvPr/>
        </p:nvGrpSpPr>
        <p:grpSpPr bwMode="auto">
          <a:xfrm>
            <a:off x="4760913" y="1539875"/>
            <a:ext cx="1362075" cy="1660525"/>
            <a:chOff x="7497" y="2426"/>
            <a:chExt cx="2145" cy="2613"/>
          </a:xfrm>
        </p:grpSpPr>
        <p:grpSp>
          <p:nvGrpSpPr>
            <p:cNvPr id="20590" name="Group 2158"/>
            <p:cNvGrpSpPr>
              <a:grpSpLocks/>
            </p:cNvGrpSpPr>
            <p:nvPr/>
          </p:nvGrpSpPr>
          <p:grpSpPr bwMode="auto">
            <a:xfrm>
              <a:off x="7685" y="2613"/>
              <a:ext cx="989" cy="2239"/>
              <a:chOff x="9450" y="3578"/>
              <a:chExt cx="1815" cy="2845"/>
            </a:xfrm>
          </p:grpSpPr>
        </p:grpSp>
      </p:grpSp>
      <p:sp>
        <p:nvSpPr>
          <p:cNvPr id="86" name="CasellaDiTesto 85"/>
          <p:cNvSpPr txBox="1"/>
          <p:nvPr/>
        </p:nvSpPr>
        <p:spPr>
          <a:xfrm>
            <a:off x="0" y="6404236"/>
            <a:ext cx="8775513" cy="2616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it-IT" sz="1100">
                <a:solidFill>
                  <a:schemeClr val="bg1">
                    <a:lumMod val="65000"/>
                  </a:schemeClr>
                </a:solidFill>
              </a:rPr>
              <a:t>ESERCITAZIONE                                                                                          TRASMISSIONE DEL CALORE</a:t>
            </a:r>
          </a:p>
        </p:txBody>
      </p:sp>
      <p:sp>
        <p:nvSpPr>
          <p:cNvPr id="131" name="CasellaDiTesto 130"/>
          <p:cNvSpPr txBox="1"/>
          <p:nvPr/>
        </p:nvSpPr>
        <p:spPr>
          <a:xfrm>
            <a:off x="391884" y="-91439"/>
            <a:ext cx="673685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i="1" dirty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Esercizio 1</a:t>
            </a:r>
          </a:p>
          <a:p>
            <a:r>
              <a:rPr lang="it-IT" sz="2400" i="1" dirty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Convezione naturale</a:t>
            </a:r>
          </a:p>
          <a:p>
            <a:endParaRPr lang="it-IT" sz="2400" i="1" dirty="0">
              <a:solidFill>
                <a:schemeClr val="bg1"/>
              </a:solidFill>
              <a:latin typeface="Calibri" pitchFamily="34" charset="0"/>
              <a:cs typeface="Calibri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CasellaDiTesto 15"/>
              <p:cNvSpPr txBox="1"/>
              <p:nvPr/>
            </p:nvSpPr>
            <p:spPr>
              <a:xfrm>
                <a:off x="9696074" y="1031062"/>
                <a:ext cx="989565" cy="60401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it-IT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h</m:t>
                      </m:r>
                      <m:r>
                        <a:rPr lang="it-IT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it-IT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it-IT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𝑁𝑢</m:t>
                          </m:r>
                          <m:r>
                            <a:rPr lang="it-IT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it-IT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𝑘</m:t>
                          </m:r>
                        </m:num>
                        <m:den>
                          <m:sSub>
                            <m:sSubPr>
                              <m:ctrlPr>
                                <a:rPr lang="it-IT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it-IT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𝐿</m:t>
                              </m:r>
                            </m:e>
                            <m:sub>
                              <m:r>
                                <a:rPr lang="it-IT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𝑟𝑖𝑓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it-IT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16" name="CasellaDiTesto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96074" y="1031062"/>
                <a:ext cx="989565" cy="604012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" name="Immagine 2"/>
          <p:cNvPicPr>
            <a:picLocks noChangeAspect="1"/>
          </p:cNvPicPr>
          <p:nvPr/>
        </p:nvPicPr>
        <p:blipFill rotWithShape="1">
          <a:blip r:embed="rId3"/>
          <a:srcRect l="62761" t="13055" r="2212" b="28008"/>
          <a:stretch/>
        </p:blipFill>
        <p:spPr>
          <a:xfrm>
            <a:off x="6221693" y="508725"/>
            <a:ext cx="6099142" cy="5772668"/>
          </a:xfrm>
          <a:prstGeom prst="rect">
            <a:avLst/>
          </a:prstGeom>
        </p:spPr>
      </p:pic>
      <p:sp>
        <p:nvSpPr>
          <p:cNvPr id="4" name="CasellaDiTesto 3"/>
          <p:cNvSpPr txBox="1"/>
          <p:nvPr/>
        </p:nvSpPr>
        <p:spPr>
          <a:xfrm>
            <a:off x="391884" y="846396"/>
            <a:ext cx="41289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>
                <a:solidFill>
                  <a:srgbClr val="FF0000"/>
                </a:solidFill>
              </a:rPr>
              <a:t>Iterazione 1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CasellaDiTesto 4"/>
              <p:cNvSpPr txBox="1"/>
              <p:nvPr/>
            </p:nvSpPr>
            <p:spPr>
              <a:xfrm>
                <a:off x="476054" y="1386335"/>
                <a:ext cx="1468094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it-IT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it-IT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</m:e>
                        <m:sub>
                          <m:r>
                            <a:rPr lang="it-IT" b="0" i="1" smtClean="0">
                              <a:latin typeface="Cambria Math" panose="02040503050406030204" pitchFamily="18" charset="0"/>
                            </a:rPr>
                            <m:t>𝑊</m:t>
                          </m:r>
                        </m:sub>
                      </m:sSub>
                      <m:r>
                        <a:rPr lang="it-IT" b="0" i="1" smtClean="0">
                          <a:latin typeface="Cambria Math" panose="02040503050406030204" pitchFamily="18" charset="0"/>
                        </a:rPr>
                        <m:t>(1)=85°</m:t>
                      </m:r>
                      <m:r>
                        <a:rPr lang="it-IT" b="0" i="1" smtClean="0">
                          <a:latin typeface="Cambria Math" panose="02040503050406030204" pitchFamily="18" charset="0"/>
                        </a:rPr>
                        <m:t>𝐶</m:t>
                      </m:r>
                    </m:oMath>
                  </m:oMathPara>
                </a14:m>
                <a:endParaRPr lang="it-IT" dirty="0"/>
              </a:p>
            </p:txBody>
          </p:sp>
        </mc:Choice>
        <mc:Fallback xmlns="">
          <p:sp>
            <p:nvSpPr>
              <p:cNvPr id="5" name="CasellaDiTesto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6054" y="1386335"/>
                <a:ext cx="1468094" cy="276999"/>
              </a:xfrm>
              <a:prstGeom prst="rect">
                <a:avLst/>
              </a:prstGeom>
              <a:blipFill>
                <a:blip r:embed="rId4"/>
                <a:stretch>
                  <a:fillRect l="-2905" r="-2905" b="-34783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CasellaDiTesto 5"/>
              <p:cNvSpPr txBox="1"/>
              <p:nvPr/>
            </p:nvSpPr>
            <p:spPr>
              <a:xfrm>
                <a:off x="476054" y="1773439"/>
                <a:ext cx="4391780" cy="52578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it-IT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it-IT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</m:e>
                        <m:sub>
                          <m:r>
                            <a:rPr lang="it-IT" b="0" i="1" smtClean="0">
                              <a:latin typeface="Cambria Math" panose="02040503050406030204" pitchFamily="18" charset="0"/>
                            </a:rPr>
                            <m:t>𝑓𝑖𝑙𝑚</m:t>
                          </m:r>
                        </m:sub>
                      </m:sSub>
                      <m:r>
                        <a:rPr lang="it-IT" b="0" i="1" smtClean="0">
                          <a:latin typeface="Cambria Math" panose="02040503050406030204" pitchFamily="18" charset="0"/>
                        </a:rPr>
                        <m:t>(1)=</m:t>
                      </m:r>
                      <m:f>
                        <m:fPr>
                          <m:ctrlPr>
                            <a:rPr lang="it-IT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it-IT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it-IT" i="1"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e>
                            <m:sub>
                              <m:r>
                                <a:rPr lang="it-IT" i="1">
                                  <a:latin typeface="Cambria Math" panose="02040503050406030204" pitchFamily="18" charset="0"/>
                                </a:rPr>
                                <m:t>𝑊</m:t>
                              </m:r>
                            </m:sub>
                          </m:sSub>
                          <m:r>
                            <a:rPr lang="it-IT" i="1">
                              <a:latin typeface="Cambria Math" panose="02040503050406030204" pitchFamily="18" charset="0"/>
                            </a:rPr>
                            <m:t>(1</m:t>
                          </m:r>
                          <m:r>
                            <a:rPr lang="it-IT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  <m:r>
                            <a:rPr lang="it-IT" i="1"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it-IT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it-IT" b="0" i="1" smtClean="0"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e>
                            <m:sub>
                              <m:r>
                                <a:rPr lang="it-IT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∞</m:t>
                              </m:r>
                            </m:sub>
                          </m:sSub>
                        </m:num>
                        <m:den>
                          <m:r>
                            <a:rPr lang="it-IT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it-IT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it-IT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it-IT" b="0" i="1" smtClean="0">
                              <a:latin typeface="Cambria Math" panose="02040503050406030204" pitchFamily="18" charset="0"/>
                            </a:rPr>
                            <m:t>85+20</m:t>
                          </m:r>
                        </m:num>
                        <m:den>
                          <m:r>
                            <a:rPr lang="it-IT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it-IT" b="0" i="1" smtClean="0">
                          <a:latin typeface="Cambria Math" panose="02040503050406030204" pitchFamily="18" charset="0"/>
                        </a:rPr>
                        <m:t>=52.5°</m:t>
                      </m:r>
                      <m:r>
                        <a:rPr lang="it-IT" b="0" i="1" smtClean="0">
                          <a:latin typeface="Cambria Math" panose="02040503050406030204" pitchFamily="18" charset="0"/>
                        </a:rPr>
                        <m:t>𝐶</m:t>
                      </m:r>
                    </m:oMath>
                  </m:oMathPara>
                </a14:m>
                <a:endParaRPr lang="it-IT" dirty="0"/>
              </a:p>
            </p:txBody>
          </p:sp>
        </mc:Choice>
        <mc:Fallback xmlns="">
          <p:sp>
            <p:nvSpPr>
              <p:cNvPr id="6" name="CasellaDiTesto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6054" y="1773439"/>
                <a:ext cx="4391780" cy="525785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CasellaDiTesto 6"/>
              <p:cNvSpPr txBox="1"/>
              <p:nvPr/>
            </p:nvSpPr>
            <p:spPr>
              <a:xfrm>
                <a:off x="472012" y="2427507"/>
                <a:ext cx="4144083" cy="59849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it-IT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it-IT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𝛽</m:t>
                          </m:r>
                        </m:e>
                        <m:sup>
                          <m:r>
                            <a:rPr lang="it-IT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p>
                      </m:sSup>
                      <m:r>
                        <a:rPr lang="it-IT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it-IT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it-IT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sSub>
                            <m:sSubPr>
                              <m:ctrlPr>
                                <a:rPr lang="it-IT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it-IT" i="1"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e>
                            <m:sub>
                              <m:r>
                                <a:rPr lang="it-IT" i="1">
                                  <a:latin typeface="Cambria Math" panose="02040503050406030204" pitchFamily="18" charset="0"/>
                                </a:rPr>
                                <m:t>𝑓𝑖𝑙𝑚</m:t>
                              </m:r>
                            </m:sub>
                          </m:sSub>
                          <m:r>
                            <a:rPr lang="it-IT" i="1">
                              <a:latin typeface="Cambria Math" panose="02040503050406030204" pitchFamily="18" charset="0"/>
                            </a:rPr>
                            <m:t>(1)</m:t>
                          </m:r>
                        </m:den>
                      </m:f>
                      <m:r>
                        <a:rPr lang="it-IT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it-IT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it-IT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it-IT" b="0" i="1" smtClean="0">
                              <a:latin typeface="Cambria Math" panose="02040503050406030204" pitchFamily="18" charset="0"/>
                            </a:rPr>
                            <m:t>52.5+273</m:t>
                          </m:r>
                        </m:den>
                      </m:f>
                      <m:r>
                        <a:rPr lang="it-IT" b="0" i="1" smtClean="0">
                          <a:latin typeface="Cambria Math" panose="02040503050406030204" pitchFamily="18" charset="0"/>
                        </a:rPr>
                        <m:t>=0.00307</m:t>
                      </m:r>
                      <m:f>
                        <m:fPr>
                          <m:ctrlPr>
                            <a:rPr lang="it-IT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it-IT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it-IT" b="0" i="1" smtClean="0">
                              <a:latin typeface="Cambria Math" panose="02040503050406030204" pitchFamily="18" charset="0"/>
                            </a:rPr>
                            <m:t>𝐾</m:t>
                          </m:r>
                        </m:den>
                      </m:f>
                    </m:oMath>
                  </m:oMathPara>
                </a14:m>
                <a:endParaRPr lang="it-IT" dirty="0"/>
              </a:p>
            </p:txBody>
          </p:sp>
        </mc:Choice>
        <mc:Fallback xmlns="">
          <p:sp>
            <p:nvSpPr>
              <p:cNvPr id="7" name="CasellaDiTesto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2012" y="2427507"/>
                <a:ext cx="4144083" cy="598497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9" name="Immagine 8"/>
          <p:cNvPicPr>
            <a:picLocks noChangeAspect="1"/>
          </p:cNvPicPr>
          <p:nvPr/>
        </p:nvPicPr>
        <p:blipFill rotWithShape="1">
          <a:blip r:embed="rId7"/>
          <a:srcRect l="2555" t="40082" r="76297" b="29583"/>
          <a:stretch/>
        </p:blipFill>
        <p:spPr>
          <a:xfrm>
            <a:off x="599639" y="3162317"/>
            <a:ext cx="2196445" cy="1772239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ttangolo 9"/>
              <p:cNvSpPr/>
              <p:nvPr/>
            </p:nvSpPr>
            <p:spPr>
              <a:xfrm>
                <a:off x="0" y="4980047"/>
                <a:ext cx="7262566" cy="68736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it-IT" b="0" i="1" smtClean="0">
                          <a:latin typeface="Cambria Math" panose="02040503050406030204" pitchFamily="18" charset="0"/>
                        </a:rPr>
                        <m:t>𝐺𝑟</m:t>
                      </m:r>
                      <m:r>
                        <a:rPr lang="it-IT" b="0" i="1" smtClean="0">
                          <a:latin typeface="Cambria Math" panose="02040503050406030204" pitchFamily="18" charset="0"/>
                        </a:rPr>
                        <m:t>(1)=</m:t>
                      </m:r>
                      <m:f>
                        <m:fPr>
                          <m:ctrlPr>
                            <a:rPr lang="it-IT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it-IT" i="1">
                              <a:latin typeface="Cambria Math" panose="02040503050406030204" pitchFamily="18" charset="0"/>
                            </a:rPr>
                            <m:t>𝑔</m:t>
                          </m:r>
                          <m:r>
                            <a:rPr lang="it-IT" i="1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it-IT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𝛽</m:t>
                          </m:r>
                          <m:r>
                            <a:rPr lang="it-IT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</m:t>
                          </m:r>
                          <m:d>
                            <m:dPr>
                              <m:ctrlPr>
                                <a:rPr lang="it-IT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it-IT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it-IT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𝑇</m:t>
                                  </m:r>
                                </m:e>
                                <m:sub>
                                  <m:r>
                                    <a:rPr lang="it-IT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𝑤</m:t>
                                  </m:r>
                                </m:sub>
                              </m:sSub>
                              <m:r>
                                <a:rPr lang="it-IT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it-IT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it-IT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𝑇</m:t>
                                  </m:r>
                                </m:e>
                                <m:sub>
                                  <m:r>
                                    <a:rPr lang="it-IT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∞</m:t>
                                  </m:r>
                                </m:sub>
                              </m:sSub>
                            </m:e>
                          </m:d>
                          <m:sSup>
                            <m:sSupPr>
                              <m:ctrlPr>
                                <a:rPr lang="it-IT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it-IT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𝐻</m:t>
                              </m:r>
                            </m:e>
                            <m:sup>
                              <m:r>
                                <a:rPr lang="it-IT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3</m:t>
                              </m:r>
                            </m:sup>
                          </m:sSup>
                        </m:num>
                        <m:den>
                          <m:sSup>
                            <m:sSupPr>
                              <m:ctrlPr>
                                <a:rPr lang="it-IT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m:rPr>
                                  <m:sty m:val="p"/>
                                </m:rPr>
                                <a:rPr lang="el-GR" i="1">
                                  <a:latin typeface="Cambria Math" panose="02040503050406030204" pitchFamily="18" charset="0"/>
                                </a:rPr>
                                <m:t>ν</m:t>
                              </m:r>
                            </m:e>
                            <m:sup>
                              <m:r>
                                <a:rPr lang="it-IT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r>
                        <a:rPr lang="it-IT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it-IT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it-IT" b="0" i="1" smtClean="0">
                              <a:latin typeface="Cambria Math" panose="02040503050406030204" pitchFamily="18" charset="0"/>
                            </a:rPr>
                            <m:t>9.81</m:t>
                          </m:r>
                          <m:r>
                            <a:rPr lang="it-IT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∙0.00307∙</m:t>
                          </m:r>
                          <m:d>
                            <m:dPr>
                              <m:ctrlPr>
                                <a:rPr lang="it-IT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it-IT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85−20</m:t>
                              </m:r>
                            </m:e>
                          </m:d>
                          <m:r>
                            <a:rPr lang="it-IT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∙1</m:t>
                          </m:r>
                        </m:num>
                        <m:den>
                          <m:sSup>
                            <m:sSupPr>
                              <m:ctrlPr>
                                <a:rPr lang="it-IT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it-IT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it-IT" b="0" i="1" smtClean="0">
                                      <a:latin typeface="Cambria Math" panose="02040503050406030204" pitchFamily="18" charset="0"/>
                                    </a:rPr>
                                    <m:t>1.815</m:t>
                                  </m:r>
                                  <m:r>
                                    <a:rPr lang="it-IT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∙</m:t>
                                  </m:r>
                                  <m:sSup>
                                    <m:sSupPr>
                                      <m:ctrlPr>
                                        <a:rPr lang="it-IT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it-IT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10</m:t>
                                      </m:r>
                                    </m:e>
                                    <m:sup>
                                      <m:r>
                                        <a:rPr lang="it-IT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−5</m:t>
                                      </m:r>
                                    </m:sup>
                                  </m:sSup>
                                </m:e>
                              </m:d>
                            </m:e>
                            <m:sup>
                              <m:r>
                                <a:rPr lang="it-IT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r>
                        <a:rPr lang="it-IT" b="0" i="1" smtClean="0">
                          <a:latin typeface="Cambria Math" panose="02040503050406030204" pitchFamily="18" charset="0"/>
                        </a:rPr>
                        <m:t>=5.94</m:t>
                      </m:r>
                      <m:r>
                        <a:rPr lang="it-IT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sSup>
                        <m:sSupPr>
                          <m:ctrlPr>
                            <a:rPr lang="it-IT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it-IT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10</m:t>
                          </m:r>
                        </m:e>
                        <m:sup>
                          <m:r>
                            <a:rPr lang="it-IT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9</m:t>
                          </m:r>
                        </m:sup>
                      </m:sSup>
                    </m:oMath>
                  </m:oMathPara>
                </a14:m>
                <a:endParaRPr lang="it-IT" dirty="0"/>
              </a:p>
            </p:txBody>
          </p:sp>
        </mc:Choice>
        <mc:Fallback xmlns="">
          <p:sp>
            <p:nvSpPr>
              <p:cNvPr id="10" name="Rettangolo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4980047"/>
                <a:ext cx="7262566" cy="687368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CasellaDiTesto 22"/>
              <p:cNvSpPr txBox="1"/>
              <p:nvPr/>
            </p:nvSpPr>
            <p:spPr>
              <a:xfrm>
                <a:off x="472012" y="5758826"/>
                <a:ext cx="3597844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it-IT" b="0" i="1" smtClean="0">
                          <a:latin typeface="Cambria Math" panose="02040503050406030204" pitchFamily="18" charset="0"/>
                        </a:rPr>
                        <m:t>𝑅𝑎</m:t>
                      </m:r>
                      <m:r>
                        <a:rPr lang="it-IT" b="0" i="1" smtClean="0">
                          <a:latin typeface="Cambria Math" panose="02040503050406030204" pitchFamily="18" charset="0"/>
                        </a:rPr>
                        <m:t>=5.94∙</m:t>
                      </m:r>
                      <m:sSup>
                        <m:sSupPr>
                          <m:ctrlPr>
                            <a:rPr lang="it-IT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it-IT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10</m:t>
                          </m:r>
                        </m:e>
                        <m:sup>
                          <m:r>
                            <a:rPr lang="it-IT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9</m:t>
                          </m:r>
                        </m:sup>
                      </m:sSup>
                      <m:r>
                        <a:rPr lang="it-IT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∙0.709=4.21∙</m:t>
                      </m:r>
                      <m:sSup>
                        <m:sSupPr>
                          <m:ctrlPr>
                            <a:rPr lang="it-IT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it-IT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10</m:t>
                          </m:r>
                        </m:e>
                        <m:sup>
                          <m:r>
                            <a:rPr lang="it-IT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9</m:t>
                          </m:r>
                        </m:sup>
                      </m:sSup>
                    </m:oMath>
                  </m:oMathPara>
                </a14:m>
                <a:endParaRPr lang="it-IT" dirty="0"/>
              </a:p>
            </p:txBody>
          </p:sp>
        </mc:Choice>
        <mc:Fallback xmlns="">
          <p:sp>
            <p:nvSpPr>
              <p:cNvPr id="23" name="CasellaDiTesto 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2012" y="5758826"/>
                <a:ext cx="3597844" cy="276999"/>
              </a:xfrm>
              <a:prstGeom prst="rect">
                <a:avLst/>
              </a:prstGeom>
              <a:blipFill>
                <a:blip r:embed="rId9"/>
                <a:stretch>
                  <a:fillRect l="-846" t="-2222" b="-11111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4" name="Immagine 23"/>
          <p:cNvPicPr>
            <a:picLocks noChangeAspect="1"/>
          </p:cNvPicPr>
          <p:nvPr/>
        </p:nvPicPr>
        <p:blipFill rotWithShape="1">
          <a:blip r:embed="rId10"/>
          <a:srcRect l="12473" t="27274" r="40538" b="62791"/>
          <a:stretch/>
        </p:blipFill>
        <p:spPr>
          <a:xfrm>
            <a:off x="2575035" y="708461"/>
            <a:ext cx="9891167" cy="1131713"/>
          </a:xfrm>
          <a:prstGeom prst="rect">
            <a:avLst/>
          </a:prstGeom>
        </p:spPr>
      </p:pic>
      <p:sp>
        <p:nvSpPr>
          <p:cNvPr id="25" name="CasellaDiTesto 24"/>
          <p:cNvSpPr txBox="1"/>
          <p:nvPr/>
        </p:nvSpPr>
        <p:spPr>
          <a:xfrm>
            <a:off x="4335975" y="5667415"/>
            <a:ext cx="20705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>
                <a:solidFill>
                  <a:srgbClr val="FF0000"/>
                </a:solidFill>
              </a:rPr>
              <a:t>Moto turbolento</a:t>
            </a:r>
          </a:p>
        </p:txBody>
      </p:sp>
      <p:pic>
        <p:nvPicPr>
          <p:cNvPr id="26" name="Immagine 25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5237248" y="1409974"/>
            <a:ext cx="7083587" cy="3547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1169706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10" grpId="0"/>
      <p:bldP spid="23" grpId="0"/>
      <p:bldP spid="2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Rectangle 76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it-IT"/>
          </a:p>
        </p:txBody>
      </p:sp>
      <p:grpSp>
        <p:nvGrpSpPr>
          <p:cNvPr id="20586" name="Group 2154"/>
          <p:cNvGrpSpPr>
            <a:grpSpLocks/>
          </p:cNvGrpSpPr>
          <p:nvPr/>
        </p:nvGrpSpPr>
        <p:grpSpPr bwMode="auto">
          <a:xfrm>
            <a:off x="4760913" y="1539875"/>
            <a:ext cx="1362075" cy="1660525"/>
            <a:chOff x="7497" y="2426"/>
            <a:chExt cx="2145" cy="2613"/>
          </a:xfrm>
        </p:grpSpPr>
        <p:grpSp>
          <p:nvGrpSpPr>
            <p:cNvPr id="20590" name="Group 2158"/>
            <p:cNvGrpSpPr>
              <a:grpSpLocks/>
            </p:cNvGrpSpPr>
            <p:nvPr/>
          </p:nvGrpSpPr>
          <p:grpSpPr bwMode="auto">
            <a:xfrm>
              <a:off x="7685" y="2613"/>
              <a:ext cx="989" cy="2239"/>
              <a:chOff x="9450" y="3578"/>
              <a:chExt cx="1815" cy="2845"/>
            </a:xfrm>
          </p:grpSpPr>
        </p:grpSp>
      </p:grpSp>
      <p:sp>
        <p:nvSpPr>
          <p:cNvPr id="86" name="CasellaDiTesto 85"/>
          <p:cNvSpPr txBox="1"/>
          <p:nvPr/>
        </p:nvSpPr>
        <p:spPr>
          <a:xfrm>
            <a:off x="0" y="6404236"/>
            <a:ext cx="8775513" cy="2616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it-IT" sz="1100">
                <a:solidFill>
                  <a:schemeClr val="bg1">
                    <a:lumMod val="65000"/>
                  </a:schemeClr>
                </a:solidFill>
              </a:rPr>
              <a:t>ESERCITAZIONE                                                                                          TRASMISSIONE DEL CALORE</a:t>
            </a:r>
          </a:p>
        </p:txBody>
      </p:sp>
      <p:sp>
        <p:nvSpPr>
          <p:cNvPr id="131" name="CasellaDiTesto 130"/>
          <p:cNvSpPr txBox="1"/>
          <p:nvPr/>
        </p:nvSpPr>
        <p:spPr>
          <a:xfrm>
            <a:off x="391884" y="-91439"/>
            <a:ext cx="673685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i="1" dirty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Esercizio 1</a:t>
            </a:r>
          </a:p>
          <a:p>
            <a:r>
              <a:rPr lang="it-IT" sz="2400" i="1" dirty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Convezione naturale</a:t>
            </a:r>
          </a:p>
          <a:p>
            <a:endParaRPr lang="it-IT" sz="2400" i="1" dirty="0">
              <a:solidFill>
                <a:schemeClr val="bg1"/>
              </a:solidFill>
              <a:latin typeface="Calibri" pitchFamily="34" charset="0"/>
              <a:cs typeface="Calibri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CasellaDiTesto 15"/>
              <p:cNvSpPr txBox="1"/>
              <p:nvPr/>
            </p:nvSpPr>
            <p:spPr>
              <a:xfrm>
                <a:off x="9696074" y="1031062"/>
                <a:ext cx="989565" cy="60401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it-IT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h</m:t>
                      </m:r>
                      <m:r>
                        <a:rPr lang="it-IT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it-IT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it-IT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𝑁𝑢</m:t>
                          </m:r>
                          <m:r>
                            <a:rPr lang="it-IT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it-IT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𝑘</m:t>
                          </m:r>
                        </m:num>
                        <m:den>
                          <m:sSub>
                            <m:sSubPr>
                              <m:ctrlPr>
                                <a:rPr lang="it-IT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it-IT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𝐿</m:t>
                              </m:r>
                            </m:e>
                            <m:sub>
                              <m:r>
                                <a:rPr lang="it-IT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𝑟𝑖𝑓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it-IT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16" name="CasellaDiTesto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96074" y="1031062"/>
                <a:ext cx="989565" cy="604012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CasellaDiTesto 3"/>
          <p:cNvSpPr txBox="1"/>
          <p:nvPr/>
        </p:nvSpPr>
        <p:spPr>
          <a:xfrm>
            <a:off x="391884" y="846396"/>
            <a:ext cx="41289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>
                <a:solidFill>
                  <a:srgbClr val="FF0000"/>
                </a:solidFill>
              </a:rPr>
              <a:t>Iterazione 1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CasellaDiTesto 16"/>
              <p:cNvSpPr txBox="1"/>
              <p:nvPr/>
            </p:nvSpPr>
            <p:spPr>
              <a:xfrm>
                <a:off x="3001715" y="1277037"/>
                <a:ext cx="5007076" cy="40235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it-IT" b="0" i="1" smtClean="0">
                          <a:latin typeface="Cambria Math" panose="02040503050406030204" pitchFamily="18" charset="0"/>
                        </a:rPr>
                        <m:t>𝑁𝑢</m:t>
                      </m:r>
                      <m:r>
                        <a:rPr lang="it-IT" b="0" i="1" smtClean="0">
                          <a:latin typeface="Cambria Math" panose="02040503050406030204" pitchFamily="18" charset="0"/>
                        </a:rPr>
                        <m:t>(1)=0.13∙</m:t>
                      </m:r>
                      <m:sSup>
                        <m:sSupPr>
                          <m:ctrlPr>
                            <a:rPr lang="it-IT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it-IT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𝑅𝑎</m:t>
                          </m:r>
                        </m:e>
                        <m:sup>
                          <m:f>
                            <m:fPr>
                              <m:ctrlPr>
                                <a:rPr lang="it-IT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it-IT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it-IT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3</m:t>
                              </m:r>
                            </m:den>
                          </m:f>
                        </m:sup>
                      </m:sSup>
                      <m:r>
                        <a:rPr lang="it-IT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=0.13∙</m:t>
                      </m:r>
                      <m:sSup>
                        <m:sSupPr>
                          <m:ctrlPr>
                            <a:rPr lang="it-IT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it-IT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it-IT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4.</m:t>
                              </m:r>
                              <m:r>
                                <a:rPr lang="it-IT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21</m:t>
                              </m:r>
                              <m:r>
                                <a:rPr lang="it-IT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∙</m:t>
                              </m:r>
                              <m:sSup>
                                <m:sSupPr>
                                  <m:ctrlPr>
                                    <a:rPr lang="it-IT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it-IT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10</m:t>
                                  </m:r>
                                </m:e>
                                <m:sup>
                                  <m:r>
                                    <a:rPr lang="it-IT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9</m:t>
                                  </m:r>
                                </m:sup>
                              </m:sSup>
                            </m:e>
                          </m:d>
                        </m:e>
                        <m:sup>
                          <m:f>
                            <m:fPr>
                              <m:ctrlPr>
                                <a:rPr lang="it-IT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it-IT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it-IT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3</m:t>
                              </m:r>
                            </m:den>
                          </m:f>
                        </m:sup>
                      </m:sSup>
                      <m:r>
                        <a:rPr lang="it-IT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=209.9</m:t>
                      </m:r>
                    </m:oMath>
                  </m:oMathPara>
                </a14:m>
                <a:endParaRPr lang="it-IT" dirty="0"/>
              </a:p>
            </p:txBody>
          </p:sp>
        </mc:Choice>
        <mc:Fallback xmlns="">
          <p:sp>
            <p:nvSpPr>
              <p:cNvPr id="17" name="CasellaDiTesto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01715" y="1277037"/>
                <a:ext cx="5007076" cy="402354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CasellaDiTesto 17"/>
              <p:cNvSpPr txBox="1"/>
              <p:nvPr/>
            </p:nvSpPr>
            <p:spPr>
              <a:xfrm>
                <a:off x="3180802" y="2334168"/>
                <a:ext cx="4648901" cy="60567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it-IT" b="0" i="1" smtClean="0">
                          <a:latin typeface="Cambria Math" panose="02040503050406030204" pitchFamily="18" charset="0"/>
                        </a:rPr>
                        <m:t>h</m:t>
                      </m:r>
                      <m:r>
                        <a:rPr lang="it-IT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it-IT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it-IT" b="0" i="1" smtClean="0">
                              <a:latin typeface="Cambria Math" panose="02040503050406030204" pitchFamily="18" charset="0"/>
                            </a:rPr>
                            <m:t>𝑁𝑢</m:t>
                          </m:r>
                          <m:r>
                            <a:rPr lang="it-IT" b="0" i="1" smtClean="0">
                              <a:latin typeface="Cambria Math" panose="02040503050406030204" pitchFamily="18" charset="0"/>
                            </a:rPr>
                            <m:t>(1) </m:t>
                          </m:r>
                          <m:r>
                            <a:rPr lang="it-IT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  <m:r>
                            <a:rPr lang="it-IT" b="0" i="1" smtClean="0">
                              <a:latin typeface="Cambria Math" panose="02040503050406030204" pitchFamily="18" charset="0"/>
                            </a:rPr>
                            <m:t>(1)</m:t>
                          </m:r>
                        </m:num>
                        <m:den>
                          <m:sSub>
                            <m:sSubPr>
                              <m:ctrlPr>
                                <a:rPr lang="it-IT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it-IT" b="0" i="1" smtClean="0">
                                  <a:latin typeface="Cambria Math" panose="02040503050406030204" pitchFamily="18" charset="0"/>
                                </a:rPr>
                                <m:t>𝐿</m:t>
                              </m:r>
                            </m:e>
                            <m:sub>
                              <m:r>
                                <a:rPr lang="it-IT" b="0" i="1" smtClean="0">
                                  <a:latin typeface="Cambria Math" panose="02040503050406030204" pitchFamily="18" charset="0"/>
                                </a:rPr>
                                <m:t>𝑟𝑖𝑓</m:t>
                              </m:r>
                            </m:sub>
                          </m:sSub>
                        </m:den>
                      </m:f>
                      <m:r>
                        <a:rPr lang="it-IT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it-IT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it-IT" b="0" i="1" smtClean="0">
                              <a:latin typeface="Cambria Math" panose="02040503050406030204" pitchFamily="18" charset="0"/>
                            </a:rPr>
                            <m:t>209.9</m:t>
                          </m:r>
                          <m:r>
                            <a:rPr lang="it-IT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∙0.0279</m:t>
                          </m:r>
                        </m:num>
                        <m:den>
                          <m:r>
                            <a:rPr lang="it-IT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den>
                      </m:f>
                      <m:r>
                        <a:rPr lang="it-IT" b="0" i="1" smtClean="0">
                          <a:latin typeface="Cambria Math" panose="02040503050406030204" pitchFamily="18" charset="0"/>
                        </a:rPr>
                        <m:t>=5.85 </m:t>
                      </m:r>
                      <m:f>
                        <m:fPr>
                          <m:ctrlPr>
                            <a:rPr lang="it-IT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it-IT" b="0" i="1" smtClean="0">
                              <a:latin typeface="Cambria Math" panose="02040503050406030204" pitchFamily="18" charset="0"/>
                            </a:rPr>
                            <m:t>𝑊</m:t>
                          </m:r>
                        </m:num>
                        <m:den>
                          <m:sSup>
                            <m:sSupPr>
                              <m:ctrlPr>
                                <a:rPr lang="it-IT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it-IT" b="0" i="1" smtClean="0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e>
                            <m:sup>
                              <m:r>
                                <a:rPr lang="it-IT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it-IT" b="0" i="1" smtClean="0">
                              <a:latin typeface="Cambria Math" panose="02040503050406030204" pitchFamily="18" charset="0"/>
                            </a:rPr>
                            <m:t>𝐾</m:t>
                          </m:r>
                        </m:den>
                      </m:f>
                    </m:oMath>
                  </m:oMathPara>
                </a14:m>
                <a:endParaRPr lang="it-IT" dirty="0"/>
              </a:p>
            </p:txBody>
          </p:sp>
        </mc:Choice>
        <mc:Fallback xmlns="">
          <p:sp>
            <p:nvSpPr>
              <p:cNvPr id="18" name="CasellaDiTesto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80802" y="2334168"/>
                <a:ext cx="4648901" cy="605679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CasellaDiTesto 7"/>
          <p:cNvSpPr txBox="1"/>
          <p:nvPr/>
        </p:nvSpPr>
        <p:spPr>
          <a:xfrm>
            <a:off x="5087175" y="3157990"/>
            <a:ext cx="11783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/>
              <a:t>VERIFICA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CasellaDiTesto 10"/>
              <p:cNvSpPr txBox="1"/>
              <p:nvPr/>
            </p:nvSpPr>
            <p:spPr>
              <a:xfrm>
                <a:off x="3640160" y="3827562"/>
                <a:ext cx="407238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it-IT" b="0" i="1" smtClean="0">
                          <a:latin typeface="Cambria Math" panose="02040503050406030204" pitchFamily="18" charset="0"/>
                        </a:rPr>
                        <m:t>346.06=5.85</m:t>
                      </m:r>
                      <m:r>
                        <a:rPr lang="it-IT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∙1∙(</m:t>
                      </m:r>
                      <m:sSub>
                        <m:sSubPr>
                          <m:ctrlPr>
                            <a:rPr lang="it-IT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it-IT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𝑇</m:t>
                          </m:r>
                        </m:e>
                        <m:sub>
                          <m:r>
                            <a:rPr lang="it-IT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𝑤</m:t>
                          </m:r>
                        </m:sub>
                      </m:sSub>
                      <m:d>
                        <m:dPr>
                          <m:ctrlPr>
                            <a:rPr lang="it-IT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it-IT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e>
                      </m:d>
                      <m:r>
                        <a:rPr lang="it-IT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−20)</m:t>
                      </m:r>
                    </m:oMath>
                  </m:oMathPara>
                </a14:m>
                <a:endParaRPr lang="it-IT" dirty="0"/>
              </a:p>
            </p:txBody>
          </p:sp>
        </mc:Choice>
        <mc:Fallback xmlns="">
          <p:sp>
            <p:nvSpPr>
              <p:cNvPr id="11" name="CasellaDiTesto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40160" y="3827562"/>
                <a:ext cx="4072380" cy="369332"/>
              </a:xfrm>
              <a:prstGeom prst="rect">
                <a:avLst/>
              </a:prstGeom>
              <a:blipFill>
                <a:blip r:embed="rId5"/>
                <a:stretch>
                  <a:fillRect b="-15000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ttangolo 11"/>
              <p:cNvSpPr/>
              <p:nvPr/>
            </p:nvSpPr>
            <p:spPr>
              <a:xfrm>
                <a:off x="4903398" y="4618008"/>
                <a:ext cx="1795363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it-IT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it-IT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𝑇</m:t>
                          </m:r>
                        </m:e>
                        <m:sub>
                          <m:r>
                            <a:rPr lang="it-IT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𝑤</m:t>
                          </m:r>
                        </m:sub>
                      </m:sSub>
                      <m:d>
                        <m:dPr>
                          <m:ctrlPr>
                            <a:rPr lang="it-IT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it-IT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e>
                      </m:d>
                      <m:r>
                        <a:rPr lang="it-IT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=79.2°</m:t>
                      </m:r>
                      <m:r>
                        <a:rPr lang="it-IT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𝐶</m:t>
                      </m:r>
                    </m:oMath>
                  </m:oMathPara>
                </a14:m>
                <a:endParaRPr lang="it-IT" dirty="0"/>
              </a:p>
            </p:txBody>
          </p:sp>
        </mc:Choice>
        <mc:Fallback xmlns="">
          <p:sp>
            <p:nvSpPr>
              <p:cNvPr id="12" name="Rettangolo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03398" y="4618008"/>
                <a:ext cx="1795363" cy="369332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CasellaDiTesto 12"/>
              <p:cNvSpPr txBox="1"/>
              <p:nvPr/>
            </p:nvSpPr>
            <p:spPr>
              <a:xfrm>
                <a:off x="4189997" y="5405199"/>
                <a:ext cx="3812006" cy="78053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it-IT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𝜀</m:t>
                      </m:r>
                      <m:d>
                        <m:dPr>
                          <m:ctrlPr>
                            <a:rPr lang="it-IT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it-IT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e>
                      </m:d>
                      <m:r>
                        <a:rPr lang="it-IT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it-IT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it-IT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it-IT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𝑇</m:t>
                              </m:r>
                            </m:e>
                            <m:sub>
                              <m:r>
                                <a:rPr lang="it-IT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𝑊</m:t>
                              </m:r>
                            </m:sub>
                          </m:sSub>
                          <m:d>
                            <m:dPr>
                              <m:ctrlPr>
                                <a:rPr lang="it-IT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it-IT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</m:t>
                              </m:r>
                            </m:e>
                          </m:d>
                          <m:r>
                            <a:rPr lang="it-IT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it-IT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it-IT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𝑇</m:t>
                              </m:r>
                            </m:e>
                            <m:sub>
                              <m:r>
                                <a:rPr lang="it-IT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𝑊</m:t>
                              </m:r>
                            </m:sub>
                          </m:sSub>
                          <m:r>
                            <a:rPr lang="it-IT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(2)</m:t>
                          </m:r>
                        </m:num>
                        <m:den>
                          <m:f>
                            <m:fPr>
                              <m:ctrlPr>
                                <a:rPr lang="it-IT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it-IT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it-IT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𝑇</m:t>
                                  </m:r>
                                </m:e>
                                <m:sub>
                                  <m:r>
                                    <a:rPr lang="it-IT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𝑊</m:t>
                                  </m:r>
                                </m:sub>
                              </m:sSub>
                              <m:d>
                                <m:dPr>
                                  <m:ctrlPr>
                                    <a:rPr lang="it-IT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it-IT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1</m:t>
                                  </m:r>
                                </m:e>
                              </m:d>
                              <m:r>
                                <a:rPr lang="it-IT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+</m:t>
                              </m:r>
                              <m:sSub>
                                <m:sSubPr>
                                  <m:ctrlPr>
                                    <a:rPr lang="it-IT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it-IT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𝑇</m:t>
                                  </m:r>
                                </m:e>
                                <m:sub>
                                  <m:r>
                                    <a:rPr lang="it-IT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𝑊</m:t>
                                  </m:r>
                                </m:sub>
                              </m:sSub>
                              <m:r>
                                <a:rPr lang="it-IT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(2)</m:t>
                              </m:r>
                            </m:num>
                            <m:den>
                              <m:r>
                                <a:rPr lang="it-IT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</m:den>
                      </m:f>
                      <m:r>
                        <a:rPr lang="it-IT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∙100=7.06%</m:t>
                      </m:r>
                    </m:oMath>
                  </m:oMathPara>
                </a14:m>
                <a:endParaRPr lang="it-IT" dirty="0"/>
              </a:p>
            </p:txBody>
          </p:sp>
        </mc:Choice>
        <mc:Fallback xmlns="">
          <p:sp>
            <p:nvSpPr>
              <p:cNvPr id="13" name="CasellaDiTesto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89997" y="5405199"/>
                <a:ext cx="3812006" cy="780535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76326475"/>
      </p:ext>
    </p:extLst>
  </p:cSld>
  <p:clrMapOvr>
    <a:masterClrMapping/>
  </p:clrMapOvr>
  <p:transition spd="med">
    <p:pull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Rectangle 76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it-IT"/>
          </a:p>
        </p:txBody>
      </p:sp>
      <p:grpSp>
        <p:nvGrpSpPr>
          <p:cNvPr id="20586" name="Group 2154"/>
          <p:cNvGrpSpPr>
            <a:grpSpLocks/>
          </p:cNvGrpSpPr>
          <p:nvPr/>
        </p:nvGrpSpPr>
        <p:grpSpPr bwMode="auto">
          <a:xfrm>
            <a:off x="4760913" y="1539875"/>
            <a:ext cx="1362075" cy="1660525"/>
            <a:chOff x="7497" y="2426"/>
            <a:chExt cx="2145" cy="2613"/>
          </a:xfrm>
        </p:grpSpPr>
        <p:grpSp>
          <p:nvGrpSpPr>
            <p:cNvPr id="20590" name="Group 2158"/>
            <p:cNvGrpSpPr>
              <a:grpSpLocks/>
            </p:cNvGrpSpPr>
            <p:nvPr/>
          </p:nvGrpSpPr>
          <p:grpSpPr bwMode="auto">
            <a:xfrm>
              <a:off x="7685" y="2613"/>
              <a:ext cx="989" cy="2239"/>
              <a:chOff x="9450" y="3578"/>
              <a:chExt cx="1815" cy="2845"/>
            </a:xfrm>
          </p:grpSpPr>
        </p:grpSp>
      </p:grpSp>
      <p:sp>
        <p:nvSpPr>
          <p:cNvPr id="86" name="CasellaDiTesto 85"/>
          <p:cNvSpPr txBox="1"/>
          <p:nvPr/>
        </p:nvSpPr>
        <p:spPr>
          <a:xfrm>
            <a:off x="0" y="6404236"/>
            <a:ext cx="8775513" cy="2616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it-IT" sz="1100">
                <a:solidFill>
                  <a:schemeClr val="bg1">
                    <a:lumMod val="65000"/>
                  </a:schemeClr>
                </a:solidFill>
              </a:rPr>
              <a:t>ESERCITAZIONE                                                                                          TRASMISSIONE DEL CALORE</a:t>
            </a:r>
          </a:p>
        </p:txBody>
      </p:sp>
      <p:sp>
        <p:nvSpPr>
          <p:cNvPr id="131" name="CasellaDiTesto 130"/>
          <p:cNvSpPr txBox="1"/>
          <p:nvPr/>
        </p:nvSpPr>
        <p:spPr>
          <a:xfrm>
            <a:off x="391884" y="-91439"/>
            <a:ext cx="673685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i="1" dirty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Esercizio 1</a:t>
            </a:r>
          </a:p>
          <a:p>
            <a:r>
              <a:rPr lang="it-IT" sz="2400" i="1" dirty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Convezione naturale</a:t>
            </a:r>
          </a:p>
          <a:p>
            <a:endParaRPr lang="it-IT" sz="2400" i="1" dirty="0">
              <a:solidFill>
                <a:schemeClr val="bg1"/>
              </a:solidFill>
              <a:latin typeface="Calibri" pitchFamily="34" charset="0"/>
              <a:cs typeface="Calibri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CasellaDiTesto 15"/>
              <p:cNvSpPr txBox="1"/>
              <p:nvPr/>
            </p:nvSpPr>
            <p:spPr>
              <a:xfrm>
                <a:off x="9696074" y="1031062"/>
                <a:ext cx="989565" cy="60401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it-IT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h</m:t>
                      </m:r>
                      <m:r>
                        <a:rPr lang="it-IT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it-IT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it-IT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𝑁𝑢</m:t>
                          </m:r>
                          <m:r>
                            <a:rPr lang="it-IT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it-IT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𝑘</m:t>
                          </m:r>
                        </m:num>
                        <m:den>
                          <m:sSub>
                            <m:sSubPr>
                              <m:ctrlPr>
                                <a:rPr lang="it-IT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it-IT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𝐿</m:t>
                              </m:r>
                            </m:e>
                            <m:sub>
                              <m:r>
                                <a:rPr lang="it-IT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𝑟𝑖𝑓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it-IT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16" name="CasellaDiTesto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96074" y="1031062"/>
                <a:ext cx="989565" cy="604012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" name="Immagine 2"/>
          <p:cNvPicPr>
            <a:picLocks noChangeAspect="1"/>
          </p:cNvPicPr>
          <p:nvPr/>
        </p:nvPicPr>
        <p:blipFill rotWithShape="1">
          <a:blip r:embed="rId3"/>
          <a:srcRect l="62761" t="13055" r="2212" b="28008"/>
          <a:stretch/>
        </p:blipFill>
        <p:spPr>
          <a:xfrm>
            <a:off x="6221693" y="508725"/>
            <a:ext cx="6099142" cy="5772668"/>
          </a:xfrm>
          <a:prstGeom prst="rect">
            <a:avLst/>
          </a:prstGeom>
        </p:spPr>
      </p:pic>
      <p:sp>
        <p:nvSpPr>
          <p:cNvPr id="4" name="CasellaDiTesto 3"/>
          <p:cNvSpPr txBox="1"/>
          <p:nvPr/>
        </p:nvSpPr>
        <p:spPr>
          <a:xfrm>
            <a:off x="391884" y="846396"/>
            <a:ext cx="41289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>
                <a:solidFill>
                  <a:srgbClr val="FF0000"/>
                </a:solidFill>
              </a:rPr>
              <a:t>Iterazione 2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CasellaDiTesto 4"/>
              <p:cNvSpPr txBox="1"/>
              <p:nvPr/>
            </p:nvSpPr>
            <p:spPr>
              <a:xfrm>
                <a:off x="476054" y="1386335"/>
                <a:ext cx="1644425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it-IT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it-IT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</m:e>
                        <m:sub>
                          <m:r>
                            <a:rPr lang="it-IT" b="0" i="1" smtClean="0">
                              <a:latin typeface="Cambria Math" panose="02040503050406030204" pitchFamily="18" charset="0"/>
                            </a:rPr>
                            <m:t>𝑊</m:t>
                          </m:r>
                        </m:sub>
                      </m:sSub>
                      <m:r>
                        <a:rPr lang="it-IT" b="0" i="1" smtClean="0">
                          <a:latin typeface="Cambria Math" panose="02040503050406030204" pitchFamily="18" charset="0"/>
                        </a:rPr>
                        <m:t>(2)=79.2°</m:t>
                      </m:r>
                      <m:r>
                        <a:rPr lang="it-IT" b="0" i="1" smtClean="0">
                          <a:latin typeface="Cambria Math" panose="02040503050406030204" pitchFamily="18" charset="0"/>
                        </a:rPr>
                        <m:t>𝐶</m:t>
                      </m:r>
                    </m:oMath>
                  </m:oMathPara>
                </a14:m>
                <a:endParaRPr lang="it-IT" dirty="0"/>
              </a:p>
            </p:txBody>
          </p:sp>
        </mc:Choice>
        <mc:Fallback xmlns="">
          <p:sp>
            <p:nvSpPr>
              <p:cNvPr id="5" name="CasellaDiTesto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6054" y="1386335"/>
                <a:ext cx="1644425" cy="276999"/>
              </a:xfrm>
              <a:prstGeom prst="rect">
                <a:avLst/>
              </a:prstGeom>
              <a:blipFill>
                <a:blip r:embed="rId4"/>
                <a:stretch>
                  <a:fillRect l="-2593" r="-2222" b="-34783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CasellaDiTesto 5"/>
              <p:cNvSpPr txBox="1"/>
              <p:nvPr/>
            </p:nvSpPr>
            <p:spPr>
              <a:xfrm>
                <a:off x="476054" y="1773439"/>
                <a:ext cx="4568109" cy="52578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it-IT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it-IT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</m:e>
                        <m:sub>
                          <m:r>
                            <a:rPr lang="it-IT" b="0" i="1" smtClean="0">
                              <a:latin typeface="Cambria Math" panose="02040503050406030204" pitchFamily="18" charset="0"/>
                            </a:rPr>
                            <m:t>𝑓𝑖𝑙𝑚</m:t>
                          </m:r>
                        </m:sub>
                      </m:sSub>
                      <m:r>
                        <a:rPr lang="it-IT" b="0" i="1" smtClean="0">
                          <a:latin typeface="Cambria Math" panose="02040503050406030204" pitchFamily="18" charset="0"/>
                        </a:rPr>
                        <m:t>(2)=</m:t>
                      </m:r>
                      <m:f>
                        <m:fPr>
                          <m:ctrlPr>
                            <a:rPr lang="it-IT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it-IT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it-IT" i="1"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e>
                            <m:sub>
                              <m:r>
                                <a:rPr lang="it-IT" i="1">
                                  <a:latin typeface="Cambria Math" panose="02040503050406030204" pitchFamily="18" charset="0"/>
                                </a:rPr>
                                <m:t>𝑊</m:t>
                              </m:r>
                            </m:sub>
                          </m:sSub>
                          <m:r>
                            <a:rPr lang="it-IT" i="1">
                              <a:latin typeface="Cambria Math" panose="02040503050406030204" pitchFamily="18" charset="0"/>
                            </a:rPr>
                            <m:t>(2)</m:t>
                          </m:r>
                          <m:r>
                            <a:rPr lang="it-IT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it-IT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it-IT" b="0" i="1" smtClean="0"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e>
                            <m:sub>
                              <m:r>
                                <a:rPr lang="it-IT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∞</m:t>
                              </m:r>
                            </m:sub>
                          </m:sSub>
                        </m:num>
                        <m:den>
                          <m:r>
                            <a:rPr lang="it-IT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it-IT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it-IT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it-IT" b="0" i="1" smtClean="0">
                              <a:latin typeface="Cambria Math" panose="02040503050406030204" pitchFamily="18" charset="0"/>
                            </a:rPr>
                            <m:t>79.2+20</m:t>
                          </m:r>
                        </m:num>
                        <m:den>
                          <m:r>
                            <a:rPr lang="it-IT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it-IT" b="0" i="1" smtClean="0">
                          <a:latin typeface="Cambria Math" panose="02040503050406030204" pitchFamily="18" charset="0"/>
                        </a:rPr>
                        <m:t>=49.6°</m:t>
                      </m:r>
                      <m:r>
                        <a:rPr lang="it-IT" b="0" i="1" smtClean="0">
                          <a:latin typeface="Cambria Math" panose="02040503050406030204" pitchFamily="18" charset="0"/>
                        </a:rPr>
                        <m:t>𝐶</m:t>
                      </m:r>
                    </m:oMath>
                  </m:oMathPara>
                </a14:m>
                <a:endParaRPr lang="it-IT" dirty="0"/>
              </a:p>
            </p:txBody>
          </p:sp>
        </mc:Choice>
        <mc:Fallback xmlns="">
          <p:sp>
            <p:nvSpPr>
              <p:cNvPr id="6" name="CasellaDiTesto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6054" y="1773439"/>
                <a:ext cx="4568109" cy="525785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CasellaDiTesto 6"/>
              <p:cNvSpPr txBox="1"/>
              <p:nvPr/>
            </p:nvSpPr>
            <p:spPr>
              <a:xfrm>
                <a:off x="472012" y="2427507"/>
                <a:ext cx="4041684" cy="62408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it-IT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𝛽</m:t>
                      </m:r>
                      <m:r>
                        <a:rPr lang="it-IT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(2)=</m:t>
                      </m:r>
                      <m:f>
                        <m:fPr>
                          <m:ctrlPr>
                            <a:rPr lang="it-IT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it-IT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sSubSup>
                            <m:sSubSupPr>
                              <m:ctrlPr>
                                <a:rPr lang="it-IT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it-IT" i="1"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e>
                            <m:sub>
                              <m:r>
                                <a:rPr lang="it-IT" i="1">
                                  <a:latin typeface="Cambria Math" panose="02040503050406030204" pitchFamily="18" charset="0"/>
                                </a:rPr>
                                <m:t>𝑓𝑖𝑙𝑚</m:t>
                              </m:r>
                            </m:sub>
                            <m:sup>
                              <m:r>
                                <a:rPr lang="it-IT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p>
                          </m:sSubSup>
                        </m:den>
                      </m:f>
                      <m:r>
                        <a:rPr lang="it-IT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it-IT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it-IT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it-IT" b="0" i="1" smtClean="0">
                              <a:latin typeface="Cambria Math" panose="02040503050406030204" pitchFamily="18" charset="0"/>
                            </a:rPr>
                            <m:t>49.6+273</m:t>
                          </m:r>
                        </m:den>
                      </m:f>
                      <m:r>
                        <a:rPr lang="it-IT" b="0" i="1" smtClean="0">
                          <a:latin typeface="Cambria Math" panose="02040503050406030204" pitchFamily="18" charset="0"/>
                        </a:rPr>
                        <m:t>=0.00309</m:t>
                      </m:r>
                      <m:f>
                        <m:fPr>
                          <m:ctrlPr>
                            <a:rPr lang="it-IT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it-IT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it-IT" b="0" i="1" smtClean="0">
                              <a:latin typeface="Cambria Math" panose="02040503050406030204" pitchFamily="18" charset="0"/>
                            </a:rPr>
                            <m:t>𝐾</m:t>
                          </m:r>
                        </m:den>
                      </m:f>
                    </m:oMath>
                  </m:oMathPara>
                </a14:m>
                <a:endParaRPr lang="it-IT" dirty="0"/>
              </a:p>
            </p:txBody>
          </p:sp>
        </mc:Choice>
        <mc:Fallback xmlns="">
          <p:sp>
            <p:nvSpPr>
              <p:cNvPr id="7" name="CasellaDiTesto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2012" y="2427507"/>
                <a:ext cx="4041684" cy="624082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9" name="Immagine 8"/>
          <p:cNvPicPr>
            <a:picLocks noChangeAspect="1"/>
          </p:cNvPicPr>
          <p:nvPr/>
        </p:nvPicPr>
        <p:blipFill rotWithShape="1">
          <a:blip r:embed="rId7"/>
          <a:srcRect l="2555" t="40082" r="76297" b="29583"/>
          <a:stretch/>
        </p:blipFill>
        <p:spPr>
          <a:xfrm>
            <a:off x="599639" y="3162317"/>
            <a:ext cx="2196445" cy="1772239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ttangolo 9"/>
              <p:cNvSpPr/>
              <p:nvPr/>
            </p:nvSpPr>
            <p:spPr>
              <a:xfrm>
                <a:off x="0" y="4980047"/>
                <a:ext cx="7406835" cy="68736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it-IT" b="0" i="1" smtClean="0">
                          <a:latin typeface="Cambria Math" panose="02040503050406030204" pitchFamily="18" charset="0"/>
                        </a:rPr>
                        <m:t>𝐺𝑟</m:t>
                      </m:r>
                      <m:r>
                        <a:rPr lang="it-IT" b="0" i="1" smtClean="0">
                          <a:latin typeface="Cambria Math" panose="02040503050406030204" pitchFamily="18" charset="0"/>
                        </a:rPr>
                        <m:t>(2)=</m:t>
                      </m:r>
                      <m:f>
                        <m:fPr>
                          <m:ctrlPr>
                            <a:rPr lang="it-IT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it-IT" i="1">
                              <a:latin typeface="Cambria Math" panose="02040503050406030204" pitchFamily="18" charset="0"/>
                            </a:rPr>
                            <m:t>𝑔</m:t>
                          </m:r>
                          <m:r>
                            <a:rPr lang="it-IT" i="1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it-IT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𝛽</m:t>
                          </m:r>
                          <m:r>
                            <a:rPr lang="it-IT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</m:t>
                          </m:r>
                          <m:d>
                            <m:dPr>
                              <m:ctrlPr>
                                <a:rPr lang="it-IT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it-IT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it-IT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𝑇</m:t>
                                  </m:r>
                                </m:e>
                                <m:sub>
                                  <m:r>
                                    <a:rPr lang="it-IT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𝑤</m:t>
                                  </m:r>
                                </m:sub>
                              </m:sSub>
                              <m:r>
                                <a:rPr lang="it-IT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it-IT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it-IT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𝑇</m:t>
                                  </m:r>
                                </m:e>
                                <m:sub>
                                  <m:r>
                                    <a:rPr lang="it-IT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∞</m:t>
                                  </m:r>
                                </m:sub>
                              </m:sSub>
                            </m:e>
                          </m:d>
                          <m:sSup>
                            <m:sSupPr>
                              <m:ctrlPr>
                                <a:rPr lang="it-IT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it-IT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𝐻</m:t>
                              </m:r>
                            </m:e>
                            <m:sup>
                              <m:r>
                                <a:rPr lang="it-IT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3</m:t>
                              </m:r>
                            </m:sup>
                          </m:sSup>
                        </m:num>
                        <m:den>
                          <m:sSup>
                            <m:sSupPr>
                              <m:ctrlPr>
                                <a:rPr lang="it-IT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m:rPr>
                                  <m:sty m:val="p"/>
                                </m:rPr>
                                <a:rPr lang="el-GR" i="1">
                                  <a:latin typeface="Cambria Math" panose="02040503050406030204" pitchFamily="18" charset="0"/>
                                </a:rPr>
                                <m:t>ν</m:t>
                              </m:r>
                            </m:e>
                            <m:sup>
                              <m:r>
                                <a:rPr lang="it-IT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r>
                        <a:rPr lang="it-IT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it-IT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it-IT" b="0" i="1" smtClean="0">
                              <a:latin typeface="Cambria Math" panose="02040503050406030204" pitchFamily="18" charset="0"/>
                            </a:rPr>
                            <m:t>9.81</m:t>
                          </m:r>
                          <m:r>
                            <a:rPr lang="it-IT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∙0.00309∙</m:t>
                          </m:r>
                          <m:d>
                            <m:dPr>
                              <m:ctrlPr>
                                <a:rPr lang="it-IT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it-IT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79.2−20</m:t>
                              </m:r>
                            </m:e>
                          </m:d>
                          <m:r>
                            <a:rPr lang="it-IT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∙1</m:t>
                          </m:r>
                        </m:num>
                        <m:den>
                          <m:sSup>
                            <m:sSupPr>
                              <m:ctrlPr>
                                <a:rPr lang="it-IT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it-IT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it-IT" b="0" i="1" smtClean="0">
                                      <a:latin typeface="Cambria Math" panose="02040503050406030204" pitchFamily="18" charset="0"/>
                                    </a:rPr>
                                    <m:t>1.793</m:t>
                                  </m:r>
                                  <m:r>
                                    <a:rPr lang="it-IT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∙</m:t>
                                  </m:r>
                                  <m:sSup>
                                    <m:sSupPr>
                                      <m:ctrlPr>
                                        <a:rPr lang="it-IT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it-IT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10</m:t>
                                      </m:r>
                                    </m:e>
                                    <m:sup>
                                      <m:r>
                                        <a:rPr lang="it-IT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−5</m:t>
                                      </m:r>
                                    </m:sup>
                                  </m:sSup>
                                </m:e>
                              </m:d>
                            </m:e>
                            <m:sup>
                              <m:r>
                                <a:rPr lang="it-IT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r>
                        <a:rPr lang="it-IT" b="0" i="1" smtClean="0">
                          <a:latin typeface="Cambria Math" panose="02040503050406030204" pitchFamily="18" charset="0"/>
                        </a:rPr>
                        <m:t>=7.05</m:t>
                      </m:r>
                      <m:r>
                        <a:rPr lang="it-IT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sSup>
                        <m:sSupPr>
                          <m:ctrlPr>
                            <a:rPr lang="it-IT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it-IT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10</m:t>
                          </m:r>
                        </m:e>
                        <m:sup>
                          <m:r>
                            <a:rPr lang="it-IT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9</m:t>
                          </m:r>
                        </m:sup>
                      </m:sSup>
                    </m:oMath>
                  </m:oMathPara>
                </a14:m>
                <a:endParaRPr lang="it-IT" dirty="0"/>
              </a:p>
            </p:txBody>
          </p:sp>
        </mc:Choice>
        <mc:Fallback xmlns="">
          <p:sp>
            <p:nvSpPr>
              <p:cNvPr id="10" name="Rettangolo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4980047"/>
                <a:ext cx="7406835" cy="687368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CasellaDiTesto 22"/>
              <p:cNvSpPr txBox="1"/>
              <p:nvPr/>
            </p:nvSpPr>
            <p:spPr>
              <a:xfrm>
                <a:off x="472012" y="5758826"/>
                <a:ext cx="3293274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it-IT" b="0" i="1" smtClean="0">
                          <a:latin typeface="Cambria Math" panose="02040503050406030204" pitchFamily="18" charset="0"/>
                        </a:rPr>
                        <m:t>𝑅𝑎</m:t>
                      </m:r>
                      <m:r>
                        <a:rPr lang="it-IT" b="0" i="1" smtClean="0">
                          <a:latin typeface="Cambria Math" panose="02040503050406030204" pitchFamily="18" charset="0"/>
                        </a:rPr>
                        <m:t>=7.05∙</m:t>
                      </m:r>
                      <m:sSup>
                        <m:sSupPr>
                          <m:ctrlPr>
                            <a:rPr lang="it-IT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it-IT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10</m:t>
                          </m:r>
                        </m:e>
                        <m:sup>
                          <m:r>
                            <a:rPr lang="it-IT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9</m:t>
                          </m:r>
                        </m:sup>
                      </m:sSup>
                      <m:r>
                        <a:rPr lang="it-IT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∙0.710=5∙</m:t>
                      </m:r>
                      <m:sSup>
                        <m:sSupPr>
                          <m:ctrlPr>
                            <a:rPr lang="it-IT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it-IT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10</m:t>
                          </m:r>
                        </m:e>
                        <m:sup>
                          <m:r>
                            <a:rPr lang="it-IT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9</m:t>
                          </m:r>
                        </m:sup>
                      </m:sSup>
                    </m:oMath>
                  </m:oMathPara>
                </a14:m>
                <a:endParaRPr lang="it-IT" dirty="0"/>
              </a:p>
            </p:txBody>
          </p:sp>
        </mc:Choice>
        <mc:Fallback xmlns="">
          <p:sp>
            <p:nvSpPr>
              <p:cNvPr id="23" name="CasellaDiTesto 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2012" y="5758826"/>
                <a:ext cx="3293274" cy="276999"/>
              </a:xfrm>
              <a:prstGeom prst="rect">
                <a:avLst/>
              </a:prstGeom>
              <a:blipFill>
                <a:blip r:embed="rId9"/>
                <a:stretch>
                  <a:fillRect l="-924" t="-2222" b="-11111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4" name="Immagine 23"/>
          <p:cNvPicPr>
            <a:picLocks noChangeAspect="1"/>
          </p:cNvPicPr>
          <p:nvPr/>
        </p:nvPicPr>
        <p:blipFill rotWithShape="1">
          <a:blip r:embed="rId10"/>
          <a:srcRect l="12473" t="27274" r="40538" b="62791"/>
          <a:stretch/>
        </p:blipFill>
        <p:spPr>
          <a:xfrm>
            <a:off x="2575035" y="708461"/>
            <a:ext cx="9891167" cy="1131713"/>
          </a:xfrm>
          <a:prstGeom prst="rect">
            <a:avLst/>
          </a:prstGeom>
        </p:spPr>
      </p:pic>
      <p:sp>
        <p:nvSpPr>
          <p:cNvPr id="25" name="CasellaDiTesto 24"/>
          <p:cNvSpPr txBox="1"/>
          <p:nvPr/>
        </p:nvSpPr>
        <p:spPr>
          <a:xfrm>
            <a:off x="4335975" y="5667415"/>
            <a:ext cx="20705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>
                <a:solidFill>
                  <a:srgbClr val="FF0000"/>
                </a:solidFill>
              </a:rPr>
              <a:t>Moto turbolento</a:t>
            </a:r>
          </a:p>
        </p:txBody>
      </p:sp>
      <p:pic>
        <p:nvPicPr>
          <p:cNvPr id="26" name="Immagine 25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5237248" y="1409974"/>
            <a:ext cx="7083587" cy="354726"/>
          </a:xfrm>
          <a:prstGeom prst="rect">
            <a:avLst/>
          </a:prstGeom>
        </p:spPr>
      </p:pic>
      <p:sp>
        <p:nvSpPr>
          <p:cNvPr id="2" name="CasellaDiTesto 1"/>
          <p:cNvSpPr txBox="1"/>
          <p:nvPr/>
        </p:nvSpPr>
        <p:spPr>
          <a:xfrm>
            <a:off x="1373757" y="4425603"/>
            <a:ext cx="755999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it-IT" sz="1400" dirty="0">
                <a:solidFill>
                  <a:schemeClr val="bg1">
                    <a:lumMod val="65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0.710</a:t>
            </a:r>
          </a:p>
        </p:txBody>
      </p:sp>
      <p:sp>
        <p:nvSpPr>
          <p:cNvPr id="8" name="Rettangolo 7"/>
          <p:cNvSpPr/>
          <p:nvPr/>
        </p:nvSpPr>
        <p:spPr>
          <a:xfrm>
            <a:off x="1344879" y="3677263"/>
            <a:ext cx="719591" cy="307777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it-IT" sz="1400" dirty="0">
                <a:solidFill>
                  <a:schemeClr val="bg1">
                    <a:lumMod val="65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0.0277</a:t>
            </a:r>
          </a:p>
        </p:txBody>
      </p:sp>
      <p:sp>
        <p:nvSpPr>
          <p:cNvPr id="11" name="Rettangolo 10"/>
          <p:cNvSpPr/>
          <p:nvPr/>
        </p:nvSpPr>
        <p:spPr>
          <a:xfrm>
            <a:off x="1395134" y="4076451"/>
            <a:ext cx="619080" cy="307777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r>
              <a:rPr lang="it-IT" sz="1400" dirty="0">
                <a:solidFill>
                  <a:schemeClr val="bg1">
                    <a:lumMod val="65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1.793</a:t>
            </a:r>
          </a:p>
        </p:txBody>
      </p:sp>
      <p:sp>
        <p:nvSpPr>
          <p:cNvPr id="12" name="CasellaDiTesto 11"/>
          <p:cNvSpPr txBox="1"/>
          <p:nvPr/>
        </p:nvSpPr>
        <p:spPr>
          <a:xfrm>
            <a:off x="1027522" y="3677262"/>
            <a:ext cx="65988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it-IT" sz="1400" dirty="0">
                <a:solidFill>
                  <a:schemeClr val="bg1">
                    <a:lumMod val="65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2</a:t>
            </a:r>
          </a:p>
        </p:txBody>
      </p:sp>
      <p:sp>
        <p:nvSpPr>
          <p:cNvPr id="27" name="CasellaDiTesto 26"/>
          <p:cNvSpPr txBox="1"/>
          <p:nvPr/>
        </p:nvSpPr>
        <p:spPr>
          <a:xfrm>
            <a:off x="959775" y="4066760"/>
            <a:ext cx="65988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it-IT" sz="1400" dirty="0">
                <a:solidFill>
                  <a:schemeClr val="bg1">
                    <a:lumMod val="65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2</a:t>
            </a:r>
          </a:p>
        </p:txBody>
      </p:sp>
      <p:sp>
        <p:nvSpPr>
          <p:cNvPr id="28" name="CasellaDiTesto 27"/>
          <p:cNvSpPr txBox="1"/>
          <p:nvPr/>
        </p:nvSpPr>
        <p:spPr>
          <a:xfrm>
            <a:off x="1051182" y="4425602"/>
            <a:ext cx="65988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it-IT" sz="1400" dirty="0">
                <a:solidFill>
                  <a:schemeClr val="bg1">
                    <a:lumMod val="65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2925627904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10" grpId="0"/>
      <p:bldP spid="23" grpId="0"/>
      <p:bldP spid="2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Rectangle 76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it-IT"/>
          </a:p>
        </p:txBody>
      </p:sp>
      <p:grpSp>
        <p:nvGrpSpPr>
          <p:cNvPr id="20586" name="Group 2154"/>
          <p:cNvGrpSpPr>
            <a:grpSpLocks/>
          </p:cNvGrpSpPr>
          <p:nvPr/>
        </p:nvGrpSpPr>
        <p:grpSpPr bwMode="auto">
          <a:xfrm>
            <a:off x="4760913" y="1539875"/>
            <a:ext cx="1362075" cy="1660525"/>
            <a:chOff x="7497" y="2426"/>
            <a:chExt cx="2145" cy="2613"/>
          </a:xfrm>
        </p:grpSpPr>
        <p:grpSp>
          <p:nvGrpSpPr>
            <p:cNvPr id="20590" name="Group 2158"/>
            <p:cNvGrpSpPr>
              <a:grpSpLocks/>
            </p:cNvGrpSpPr>
            <p:nvPr/>
          </p:nvGrpSpPr>
          <p:grpSpPr bwMode="auto">
            <a:xfrm>
              <a:off x="7685" y="2613"/>
              <a:ext cx="989" cy="2239"/>
              <a:chOff x="9450" y="3578"/>
              <a:chExt cx="1815" cy="2845"/>
            </a:xfrm>
          </p:grpSpPr>
        </p:grpSp>
      </p:grpSp>
      <p:sp>
        <p:nvSpPr>
          <p:cNvPr id="86" name="CasellaDiTesto 85"/>
          <p:cNvSpPr txBox="1"/>
          <p:nvPr/>
        </p:nvSpPr>
        <p:spPr>
          <a:xfrm>
            <a:off x="0" y="6404236"/>
            <a:ext cx="8775513" cy="2616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it-IT" sz="1100">
                <a:solidFill>
                  <a:schemeClr val="bg1">
                    <a:lumMod val="65000"/>
                  </a:schemeClr>
                </a:solidFill>
              </a:rPr>
              <a:t>ESERCITAZIONE                                                                                          TRASMISSIONE DEL CALORE</a:t>
            </a:r>
          </a:p>
        </p:txBody>
      </p:sp>
      <p:sp>
        <p:nvSpPr>
          <p:cNvPr id="131" name="CasellaDiTesto 130"/>
          <p:cNvSpPr txBox="1"/>
          <p:nvPr/>
        </p:nvSpPr>
        <p:spPr>
          <a:xfrm>
            <a:off x="391884" y="-91439"/>
            <a:ext cx="673685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i="1" dirty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Esercizio 1</a:t>
            </a:r>
          </a:p>
          <a:p>
            <a:r>
              <a:rPr lang="it-IT" sz="2400" i="1" dirty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Convezione naturale</a:t>
            </a:r>
          </a:p>
          <a:p>
            <a:endParaRPr lang="it-IT" sz="2400" i="1" dirty="0">
              <a:solidFill>
                <a:schemeClr val="bg1"/>
              </a:solidFill>
              <a:latin typeface="Calibri" pitchFamily="34" charset="0"/>
              <a:cs typeface="Calibri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CasellaDiTesto 15"/>
              <p:cNvSpPr txBox="1"/>
              <p:nvPr/>
            </p:nvSpPr>
            <p:spPr>
              <a:xfrm>
                <a:off x="9696074" y="1031062"/>
                <a:ext cx="989565" cy="60401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it-IT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h</m:t>
                      </m:r>
                      <m:r>
                        <a:rPr lang="it-IT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it-IT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it-IT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𝑁𝑢</m:t>
                          </m:r>
                          <m:r>
                            <a:rPr lang="it-IT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it-IT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𝑘</m:t>
                          </m:r>
                        </m:num>
                        <m:den>
                          <m:sSub>
                            <m:sSubPr>
                              <m:ctrlPr>
                                <a:rPr lang="it-IT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it-IT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𝐿</m:t>
                              </m:r>
                            </m:e>
                            <m:sub>
                              <m:r>
                                <a:rPr lang="it-IT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𝑟𝑖𝑓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it-IT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16" name="CasellaDiTesto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96074" y="1031062"/>
                <a:ext cx="989565" cy="604012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CasellaDiTesto 3"/>
          <p:cNvSpPr txBox="1"/>
          <p:nvPr/>
        </p:nvSpPr>
        <p:spPr>
          <a:xfrm>
            <a:off x="391884" y="846396"/>
            <a:ext cx="41289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>
                <a:solidFill>
                  <a:srgbClr val="FF0000"/>
                </a:solidFill>
              </a:rPr>
              <a:t>Iterazione 2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CasellaDiTesto 16"/>
              <p:cNvSpPr txBox="1"/>
              <p:nvPr/>
            </p:nvSpPr>
            <p:spPr>
              <a:xfrm>
                <a:off x="3001715" y="1277037"/>
                <a:ext cx="4702506" cy="40235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it-IT" b="0" i="1" smtClean="0">
                          <a:latin typeface="Cambria Math" panose="02040503050406030204" pitchFamily="18" charset="0"/>
                        </a:rPr>
                        <m:t>𝑁𝑢</m:t>
                      </m:r>
                      <m:r>
                        <a:rPr lang="it-IT" b="0" i="1" smtClean="0">
                          <a:latin typeface="Cambria Math" panose="02040503050406030204" pitchFamily="18" charset="0"/>
                        </a:rPr>
                        <m:t>(2)=0.13∙</m:t>
                      </m:r>
                      <m:sSup>
                        <m:sSupPr>
                          <m:ctrlPr>
                            <a:rPr lang="it-IT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it-IT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𝑅𝑎</m:t>
                          </m:r>
                        </m:e>
                        <m:sup>
                          <m:f>
                            <m:fPr>
                              <m:ctrlPr>
                                <a:rPr lang="it-IT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it-IT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it-IT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3</m:t>
                              </m:r>
                            </m:den>
                          </m:f>
                        </m:sup>
                      </m:sSup>
                      <m:r>
                        <a:rPr lang="it-IT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=0.13∙</m:t>
                      </m:r>
                      <m:sSup>
                        <m:sSupPr>
                          <m:ctrlPr>
                            <a:rPr lang="it-IT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it-IT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it-IT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5</m:t>
                              </m:r>
                              <m:r>
                                <a:rPr lang="it-IT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∙</m:t>
                              </m:r>
                              <m:sSup>
                                <m:sSupPr>
                                  <m:ctrlPr>
                                    <a:rPr lang="it-IT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it-IT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10</m:t>
                                  </m:r>
                                </m:e>
                                <m:sup>
                                  <m:r>
                                    <a:rPr lang="it-IT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9</m:t>
                                  </m:r>
                                </m:sup>
                              </m:sSup>
                            </m:e>
                          </m:d>
                        </m:e>
                        <m:sup>
                          <m:f>
                            <m:fPr>
                              <m:ctrlPr>
                                <a:rPr lang="it-IT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it-IT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it-IT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3</m:t>
                              </m:r>
                            </m:den>
                          </m:f>
                        </m:sup>
                      </m:sSup>
                      <m:r>
                        <a:rPr lang="it-IT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=222.</m:t>
                      </m:r>
                      <m:r>
                        <a:rPr lang="it-IT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3</m:t>
                      </m:r>
                    </m:oMath>
                  </m:oMathPara>
                </a14:m>
                <a:endParaRPr lang="it-IT" dirty="0"/>
              </a:p>
            </p:txBody>
          </p:sp>
        </mc:Choice>
        <mc:Fallback xmlns="">
          <p:sp>
            <p:nvSpPr>
              <p:cNvPr id="17" name="CasellaDiTesto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01715" y="1277037"/>
                <a:ext cx="4702506" cy="402354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CasellaDiTesto 17"/>
              <p:cNvSpPr txBox="1"/>
              <p:nvPr/>
            </p:nvSpPr>
            <p:spPr>
              <a:xfrm>
                <a:off x="3180802" y="2334168"/>
                <a:ext cx="4648901" cy="60567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it-IT" b="0" i="1" smtClean="0">
                          <a:latin typeface="Cambria Math" panose="02040503050406030204" pitchFamily="18" charset="0"/>
                        </a:rPr>
                        <m:t>h</m:t>
                      </m:r>
                      <m:r>
                        <a:rPr lang="it-IT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it-IT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it-IT" b="0" i="1" smtClean="0">
                              <a:latin typeface="Cambria Math" panose="02040503050406030204" pitchFamily="18" charset="0"/>
                            </a:rPr>
                            <m:t>𝑁𝑢</m:t>
                          </m:r>
                          <m:r>
                            <a:rPr lang="it-IT" b="0" i="1" smtClean="0">
                              <a:latin typeface="Cambria Math" panose="02040503050406030204" pitchFamily="18" charset="0"/>
                            </a:rPr>
                            <m:t>(2) </m:t>
                          </m:r>
                          <m:r>
                            <a:rPr lang="it-IT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  <m:r>
                            <a:rPr lang="it-IT" b="0" i="1" smtClean="0">
                              <a:latin typeface="Cambria Math" panose="02040503050406030204" pitchFamily="18" charset="0"/>
                            </a:rPr>
                            <m:t>(2)</m:t>
                          </m:r>
                        </m:num>
                        <m:den>
                          <m:sSub>
                            <m:sSubPr>
                              <m:ctrlPr>
                                <a:rPr lang="it-IT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it-IT" b="0" i="1" smtClean="0">
                                  <a:latin typeface="Cambria Math" panose="02040503050406030204" pitchFamily="18" charset="0"/>
                                </a:rPr>
                                <m:t>𝐿</m:t>
                              </m:r>
                            </m:e>
                            <m:sub>
                              <m:r>
                                <a:rPr lang="it-IT" b="0" i="1" smtClean="0">
                                  <a:latin typeface="Cambria Math" panose="02040503050406030204" pitchFamily="18" charset="0"/>
                                </a:rPr>
                                <m:t>𝑟𝑖𝑓</m:t>
                              </m:r>
                            </m:sub>
                          </m:sSub>
                        </m:den>
                      </m:f>
                      <m:r>
                        <a:rPr lang="it-IT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it-IT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it-IT" b="0" i="1" smtClean="0">
                              <a:latin typeface="Cambria Math" panose="02040503050406030204" pitchFamily="18" charset="0"/>
                            </a:rPr>
                            <m:t>222.3</m:t>
                          </m:r>
                          <m:r>
                            <a:rPr lang="it-IT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∙0.0277</m:t>
                          </m:r>
                        </m:num>
                        <m:den>
                          <m:r>
                            <a:rPr lang="it-IT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den>
                      </m:f>
                      <m:r>
                        <a:rPr lang="it-IT" b="0" i="1" smtClean="0">
                          <a:latin typeface="Cambria Math" panose="02040503050406030204" pitchFamily="18" charset="0"/>
                        </a:rPr>
                        <m:t>=6.16 </m:t>
                      </m:r>
                      <m:f>
                        <m:fPr>
                          <m:ctrlPr>
                            <a:rPr lang="it-IT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it-IT" b="0" i="1" smtClean="0">
                              <a:latin typeface="Cambria Math" panose="02040503050406030204" pitchFamily="18" charset="0"/>
                            </a:rPr>
                            <m:t>𝑊</m:t>
                          </m:r>
                        </m:num>
                        <m:den>
                          <m:sSup>
                            <m:sSupPr>
                              <m:ctrlPr>
                                <a:rPr lang="it-IT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it-IT" b="0" i="1" smtClean="0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e>
                            <m:sup>
                              <m:r>
                                <a:rPr lang="it-IT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it-IT" b="0" i="1" smtClean="0">
                              <a:latin typeface="Cambria Math" panose="02040503050406030204" pitchFamily="18" charset="0"/>
                            </a:rPr>
                            <m:t>𝐾</m:t>
                          </m:r>
                        </m:den>
                      </m:f>
                    </m:oMath>
                  </m:oMathPara>
                </a14:m>
                <a:endParaRPr lang="it-IT" dirty="0"/>
              </a:p>
            </p:txBody>
          </p:sp>
        </mc:Choice>
        <mc:Fallback xmlns="">
          <p:sp>
            <p:nvSpPr>
              <p:cNvPr id="18" name="CasellaDiTesto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80802" y="2334168"/>
                <a:ext cx="4648901" cy="605679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CasellaDiTesto 7"/>
          <p:cNvSpPr txBox="1"/>
          <p:nvPr/>
        </p:nvSpPr>
        <p:spPr>
          <a:xfrm>
            <a:off x="5087175" y="3157990"/>
            <a:ext cx="11783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/>
              <a:t>VERIFICA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CasellaDiTesto 10"/>
              <p:cNvSpPr txBox="1"/>
              <p:nvPr/>
            </p:nvSpPr>
            <p:spPr>
              <a:xfrm>
                <a:off x="3640160" y="3827562"/>
                <a:ext cx="407238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it-IT" b="0" i="1" smtClean="0">
                          <a:latin typeface="Cambria Math" panose="02040503050406030204" pitchFamily="18" charset="0"/>
                        </a:rPr>
                        <m:t>346.06=6.16</m:t>
                      </m:r>
                      <m:r>
                        <a:rPr lang="it-IT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∙1∙(</m:t>
                      </m:r>
                      <m:sSub>
                        <m:sSubPr>
                          <m:ctrlPr>
                            <a:rPr lang="it-IT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it-IT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𝑇</m:t>
                          </m:r>
                        </m:e>
                        <m:sub>
                          <m:r>
                            <a:rPr lang="it-IT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𝑤</m:t>
                          </m:r>
                        </m:sub>
                      </m:sSub>
                      <m:d>
                        <m:dPr>
                          <m:ctrlPr>
                            <a:rPr lang="it-IT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it-IT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3</m:t>
                          </m:r>
                        </m:e>
                      </m:d>
                      <m:r>
                        <a:rPr lang="it-IT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−20)</m:t>
                      </m:r>
                    </m:oMath>
                  </m:oMathPara>
                </a14:m>
                <a:endParaRPr lang="it-IT" dirty="0"/>
              </a:p>
            </p:txBody>
          </p:sp>
        </mc:Choice>
        <mc:Fallback xmlns="">
          <p:sp>
            <p:nvSpPr>
              <p:cNvPr id="11" name="CasellaDiTesto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40160" y="3827562"/>
                <a:ext cx="4072380" cy="369332"/>
              </a:xfrm>
              <a:prstGeom prst="rect">
                <a:avLst/>
              </a:prstGeom>
              <a:blipFill>
                <a:blip r:embed="rId5"/>
                <a:stretch>
                  <a:fillRect b="-15000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ttangolo 11"/>
              <p:cNvSpPr/>
              <p:nvPr/>
            </p:nvSpPr>
            <p:spPr>
              <a:xfrm>
                <a:off x="4903398" y="4618008"/>
                <a:ext cx="1923604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it-IT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it-IT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𝑇</m:t>
                          </m:r>
                        </m:e>
                        <m:sub>
                          <m:r>
                            <a:rPr lang="it-IT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𝑤</m:t>
                          </m:r>
                        </m:sub>
                      </m:sSub>
                      <m:d>
                        <m:dPr>
                          <m:ctrlPr>
                            <a:rPr lang="it-IT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it-IT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3</m:t>
                          </m:r>
                        </m:e>
                      </m:d>
                      <m:r>
                        <a:rPr lang="it-IT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=76.17°</m:t>
                      </m:r>
                      <m:r>
                        <a:rPr lang="it-IT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𝐶</m:t>
                      </m:r>
                    </m:oMath>
                  </m:oMathPara>
                </a14:m>
                <a:endParaRPr lang="it-IT" dirty="0"/>
              </a:p>
            </p:txBody>
          </p:sp>
        </mc:Choice>
        <mc:Fallback xmlns="">
          <p:sp>
            <p:nvSpPr>
              <p:cNvPr id="12" name="Rettangolo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03398" y="4618008"/>
                <a:ext cx="1923604" cy="369332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CasellaDiTesto 12"/>
              <p:cNvSpPr txBox="1"/>
              <p:nvPr/>
            </p:nvSpPr>
            <p:spPr>
              <a:xfrm>
                <a:off x="4189997" y="5405199"/>
                <a:ext cx="3683765" cy="780535"/>
              </a:xfrm>
              <a:prstGeom prst="rect">
                <a:avLst/>
              </a:prstGeom>
            </p:spPr>
            <p:style>
              <a:lnRef idx="2">
                <a:schemeClr val="accent4"/>
              </a:lnRef>
              <a:fillRef idx="1">
                <a:schemeClr val="lt1"/>
              </a:fillRef>
              <a:effectRef idx="0">
                <a:schemeClr val="accent4"/>
              </a:effectRef>
              <a:fontRef idx="minor">
                <a:schemeClr val="dk1"/>
              </a:fontRef>
            </p:style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it-IT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𝜀</m:t>
                      </m:r>
                      <m:d>
                        <m:dPr>
                          <m:ctrlPr>
                            <a:rPr lang="it-IT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it-IT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e>
                      </m:d>
                      <m:r>
                        <a:rPr lang="it-IT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it-IT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it-IT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it-IT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𝑇</m:t>
                              </m:r>
                            </m:e>
                            <m:sub>
                              <m:r>
                                <a:rPr lang="it-IT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𝑊</m:t>
                              </m:r>
                            </m:sub>
                          </m:sSub>
                          <m:d>
                            <m:dPr>
                              <m:ctrlPr>
                                <a:rPr lang="it-IT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it-IT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e>
                          </m:d>
                          <m:r>
                            <a:rPr lang="it-IT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it-IT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it-IT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𝑇</m:t>
                              </m:r>
                            </m:e>
                            <m:sub>
                              <m:r>
                                <a:rPr lang="it-IT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𝑊</m:t>
                              </m:r>
                            </m:sub>
                          </m:sSub>
                          <m:r>
                            <a:rPr lang="it-IT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(3)</m:t>
                          </m:r>
                        </m:num>
                        <m:den>
                          <m:f>
                            <m:fPr>
                              <m:ctrlPr>
                                <a:rPr lang="it-IT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it-IT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it-IT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𝑇</m:t>
                                  </m:r>
                                </m:e>
                                <m:sub>
                                  <m:r>
                                    <a:rPr lang="it-IT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𝑊</m:t>
                                  </m:r>
                                </m:sub>
                              </m:sSub>
                              <m:d>
                                <m:dPr>
                                  <m:ctrlPr>
                                    <a:rPr lang="it-IT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it-IT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2</m:t>
                                  </m:r>
                                </m:e>
                              </m:d>
                              <m:r>
                                <a:rPr lang="it-IT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+</m:t>
                              </m:r>
                              <m:sSub>
                                <m:sSubPr>
                                  <m:ctrlPr>
                                    <a:rPr lang="it-IT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it-IT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𝑇</m:t>
                                  </m:r>
                                </m:e>
                                <m:sub>
                                  <m:r>
                                    <a:rPr lang="it-IT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𝑊</m:t>
                                  </m:r>
                                </m:sub>
                              </m:sSub>
                              <m:r>
                                <a:rPr lang="it-IT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it-IT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3</m:t>
                              </m:r>
                              <m:r>
                                <a:rPr lang="it-IT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)</m:t>
                              </m:r>
                            </m:num>
                            <m:den>
                              <m:r>
                                <a:rPr lang="it-IT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</m:den>
                      </m:f>
                      <m:r>
                        <a:rPr lang="it-IT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∙100=3.9%</m:t>
                      </m:r>
                    </m:oMath>
                  </m:oMathPara>
                </a14:m>
                <a:endParaRPr lang="it-IT" dirty="0"/>
              </a:p>
            </p:txBody>
          </p:sp>
        </mc:Choice>
        <mc:Fallback xmlns="">
          <p:sp>
            <p:nvSpPr>
              <p:cNvPr id="13" name="CasellaDiTesto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89997" y="5405199"/>
                <a:ext cx="3683765" cy="780535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420702295"/>
      </p:ext>
    </p:extLst>
  </p:cSld>
  <p:clrMapOvr>
    <a:masterClrMapping/>
  </p:clrMapOvr>
  <p:transition spd="med">
    <p:pull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Rectangle 76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it-IT"/>
          </a:p>
        </p:txBody>
      </p:sp>
      <p:grpSp>
        <p:nvGrpSpPr>
          <p:cNvPr id="20586" name="Group 2154"/>
          <p:cNvGrpSpPr>
            <a:grpSpLocks/>
          </p:cNvGrpSpPr>
          <p:nvPr/>
        </p:nvGrpSpPr>
        <p:grpSpPr bwMode="auto">
          <a:xfrm>
            <a:off x="4760913" y="1539875"/>
            <a:ext cx="1362075" cy="1660525"/>
            <a:chOff x="7497" y="2426"/>
            <a:chExt cx="2145" cy="2613"/>
          </a:xfrm>
        </p:grpSpPr>
        <p:grpSp>
          <p:nvGrpSpPr>
            <p:cNvPr id="20590" name="Group 2158"/>
            <p:cNvGrpSpPr>
              <a:grpSpLocks/>
            </p:cNvGrpSpPr>
            <p:nvPr/>
          </p:nvGrpSpPr>
          <p:grpSpPr bwMode="auto">
            <a:xfrm>
              <a:off x="7685" y="2613"/>
              <a:ext cx="989" cy="2239"/>
              <a:chOff x="9450" y="3578"/>
              <a:chExt cx="1815" cy="2845"/>
            </a:xfrm>
          </p:grpSpPr>
        </p:grpSp>
      </p:grpSp>
      <p:sp>
        <p:nvSpPr>
          <p:cNvPr id="86" name="CasellaDiTesto 85"/>
          <p:cNvSpPr txBox="1"/>
          <p:nvPr/>
        </p:nvSpPr>
        <p:spPr>
          <a:xfrm>
            <a:off x="0" y="6404236"/>
            <a:ext cx="8775513" cy="2616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it-IT" sz="1100">
                <a:solidFill>
                  <a:schemeClr val="bg1">
                    <a:lumMod val="65000"/>
                  </a:schemeClr>
                </a:solidFill>
              </a:rPr>
              <a:t>ESERCITAZIONE                                                                                          TRASMISSIONE DEL CALORE</a:t>
            </a:r>
          </a:p>
        </p:txBody>
      </p:sp>
      <p:sp>
        <p:nvSpPr>
          <p:cNvPr id="131" name="CasellaDiTesto 130"/>
          <p:cNvSpPr txBox="1"/>
          <p:nvPr/>
        </p:nvSpPr>
        <p:spPr>
          <a:xfrm>
            <a:off x="391884" y="-91439"/>
            <a:ext cx="673685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i="1" dirty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Esercizio 1</a:t>
            </a:r>
          </a:p>
          <a:p>
            <a:r>
              <a:rPr lang="it-IT" sz="2400" i="1" dirty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Convezione naturale</a:t>
            </a:r>
          </a:p>
          <a:p>
            <a:endParaRPr lang="it-IT" sz="2400" i="1" dirty="0">
              <a:solidFill>
                <a:schemeClr val="bg1"/>
              </a:solidFill>
              <a:latin typeface="Calibri" pitchFamily="34" charset="0"/>
              <a:cs typeface="Calibri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CasellaDiTesto 15"/>
              <p:cNvSpPr txBox="1"/>
              <p:nvPr/>
            </p:nvSpPr>
            <p:spPr>
              <a:xfrm>
                <a:off x="9696074" y="1031062"/>
                <a:ext cx="989565" cy="60401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it-IT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h</m:t>
                      </m:r>
                      <m:r>
                        <a:rPr lang="it-IT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it-IT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it-IT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𝑁𝑢</m:t>
                          </m:r>
                          <m:r>
                            <a:rPr lang="it-IT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it-IT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𝑘</m:t>
                          </m:r>
                        </m:num>
                        <m:den>
                          <m:sSub>
                            <m:sSubPr>
                              <m:ctrlPr>
                                <a:rPr lang="it-IT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it-IT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𝐿</m:t>
                              </m:r>
                            </m:e>
                            <m:sub>
                              <m:r>
                                <a:rPr lang="it-IT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𝑟𝑖𝑓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it-IT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16" name="CasellaDiTesto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96074" y="1031062"/>
                <a:ext cx="989565" cy="604012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ttangolo 11"/>
              <p:cNvSpPr/>
              <p:nvPr/>
            </p:nvSpPr>
            <p:spPr>
              <a:xfrm>
                <a:off x="4973237" y="1781273"/>
                <a:ext cx="1603772" cy="369332"/>
              </a:xfrm>
              <a:prstGeom prst="rect">
                <a:avLst/>
              </a:prstGeom>
            </p:spPr>
            <p:style>
              <a:lnRef idx="2">
                <a:schemeClr val="accent4"/>
              </a:lnRef>
              <a:fillRef idx="1">
                <a:schemeClr val="lt1"/>
              </a:fillRef>
              <a:effectRef idx="0">
                <a:schemeClr val="accent4"/>
              </a:effectRef>
              <a:fontRef idx="minor">
                <a:schemeClr val="dk1"/>
              </a:fontRef>
            </p:style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it-IT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it-IT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𝑇</m:t>
                          </m:r>
                        </m:e>
                        <m:sub>
                          <m:r>
                            <a:rPr lang="it-IT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𝑤</m:t>
                          </m:r>
                        </m:sub>
                      </m:sSub>
                      <m:r>
                        <a:rPr lang="it-IT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=76.17°</m:t>
                      </m:r>
                      <m:r>
                        <a:rPr lang="it-IT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𝐶</m:t>
                      </m:r>
                    </m:oMath>
                  </m:oMathPara>
                </a14:m>
                <a:endParaRPr lang="it-IT" dirty="0"/>
              </a:p>
            </p:txBody>
          </p:sp>
        </mc:Choice>
        <mc:Fallback xmlns="">
          <p:sp>
            <p:nvSpPr>
              <p:cNvPr id="12" name="Rettangolo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73237" y="1781273"/>
                <a:ext cx="1603772" cy="369332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CasellaDiTesto 1"/>
              <p:cNvSpPr txBox="1"/>
              <p:nvPr/>
            </p:nvSpPr>
            <p:spPr>
              <a:xfrm>
                <a:off x="601794" y="2666135"/>
                <a:ext cx="10842345" cy="149374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/>
                <a:r>
                  <a:rPr lang="it-IT" dirty="0">
                    <a:solidFill>
                      <a:srgbClr val="808080"/>
                    </a:solidFill>
                    <a:latin typeface="Calibri" pitchFamily="34" charset="0"/>
                    <a:cs typeface="Arial" pitchFamily="34" charset="0"/>
                  </a:rPr>
                  <a:t>Infine, si vuole osservare che un radiatore domestico a 3 colonne alto 870 mm, con ingombro frontale di 1 mq, scambia 1500 W in condizioni nominali simili a quelle ipotizzate. Allo scopo di commisurare il valore appena calcolato, si consideri che il valore di potenza va moltiplicato per 2 poiché abbiamo due facce di scambio. Inoltre, va considerata l’aliquota radiativa 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it-IT" i="1">
                            <a:solidFill>
                              <a:srgbClr val="808080"/>
                            </a:solidFill>
                            <a:latin typeface="Cambria Math" panose="02040503050406030204" pitchFamily="18" charset="0"/>
                            <a:cs typeface="Arial" pitchFamily="34" charset="0"/>
                          </a:rPr>
                        </m:ctrlPr>
                      </m:sSubPr>
                      <m:e>
                        <m:r>
                          <a:rPr lang="it-IT">
                            <a:solidFill>
                              <a:srgbClr val="808080"/>
                            </a:solidFill>
                            <a:latin typeface="Cambria Math" panose="02040503050406030204" pitchFamily="18" charset="0"/>
                            <a:cs typeface="Arial" pitchFamily="34" charset="0"/>
                          </a:rPr>
                          <m:t>h</m:t>
                        </m:r>
                      </m:e>
                      <m:sub>
                        <m:r>
                          <a:rPr lang="it-IT">
                            <a:solidFill>
                              <a:srgbClr val="808080"/>
                            </a:solidFill>
                            <a:latin typeface="Cambria Math" panose="02040503050406030204" pitchFamily="18" charset="0"/>
                            <a:cs typeface="Arial" pitchFamily="34" charset="0"/>
                          </a:rPr>
                          <m:t>𝑟𝑎𝑑</m:t>
                        </m:r>
                      </m:sub>
                    </m:sSub>
                    <m:r>
                      <a:rPr lang="it-IT">
                        <a:solidFill>
                          <a:srgbClr val="808080"/>
                        </a:solidFill>
                        <a:latin typeface="Cambria Math" panose="02040503050406030204" pitchFamily="18" charset="0"/>
                        <a:cs typeface="Arial" pitchFamily="34" charset="0"/>
                      </a:rPr>
                      <m:t>=4</m:t>
                    </m:r>
                    <m:r>
                      <a:rPr lang="it-IT">
                        <a:solidFill>
                          <a:srgbClr val="808080"/>
                        </a:solidFill>
                        <a:latin typeface="Cambria Math" panose="02040503050406030204" pitchFamily="18" charset="0"/>
                        <a:cs typeface="Arial" pitchFamily="34" charset="0"/>
                      </a:rPr>
                      <m:t>𝜀𝜎</m:t>
                    </m:r>
                    <m:sSubSup>
                      <m:sSubSupPr>
                        <m:ctrlPr>
                          <a:rPr lang="it-IT" i="1">
                            <a:solidFill>
                              <a:srgbClr val="808080"/>
                            </a:solidFill>
                            <a:latin typeface="Cambria Math" panose="02040503050406030204" pitchFamily="18" charset="0"/>
                            <a:cs typeface="Arial" pitchFamily="34" charset="0"/>
                          </a:rPr>
                        </m:ctrlPr>
                      </m:sSubSupPr>
                      <m:e>
                        <m:r>
                          <a:rPr lang="it-IT">
                            <a:solidFill>
                              <a:srgbClr val="808080"/>
                            </a:solidFill>
                            <a:latin typeface="Cambria Math" panose="02040503050406030204" pitchFamily="18" charset="0"/>
                            <a:cs typeface="Arial" pitchFamily="34" charset="0"/>
                          </a:rPr>
                          <m:t>𝑇</m:t>
                        </m:r>
                      </m:e>
                      <m:sub>
                        <m:r>
                          <a:rPr lang="it-IT">
                            <a:solidFill>
                              <a:srgbClr val="808080"/>
                            </a:solidFill>
                            <a:latin typeface="Cambria Math" panose="02040503050406030204" pitchFamily="18" charset="0"/>
                            <a:cs typeface="Arial" pitchFamily="34" charset="0"/>
                          </a:rPr>
                          <m:t>𝑚𝑒𝑑𝑖𝑎</m:t>
                        </m:r>
                      </m:sub>
                      <m:sup>
                        <m:r>
                          <a:rPr lang="it-IT">
                            <a:solidFill>
                              <a:srgbClr val="808080"/>
                            </a:solidFill>
                            <a:latin typeface="Cambria Math" panose="02040503050406030204" pitchFamily="18" charset="0"/>
                            <a:cs typeface="Arial" pitchFamily="34" charset="0"/>
                          </a:rPr>
                          <m:t>3</m:t>
                        </m:r>
                      </m:sup>
                    </m:sSubSup>
                  </m:oMath>
                </a14:m>
                <a:r>
                  <a:rPr lang="it-IT" dirty="0">
                    <a:solidFill>
                      <a:srgbClr val="808080"/>
                    </a:solidFill>
                    <a:latin typeface="Calibri" pitchFamily="34" charset="0"/>
                    <a:cs typeface="Arial" pitchFamily="34" charset="0"/>
                  </a:rPr>
                  <a:t>). Il valore che ne scaturisce è circa uguale a quello convettivo calcolato.</a:t>
                </a:r>
              </a:p>
            </p:txBody>
          </p:sp>
        </mc:Choice>
        <mc:Fallback xmlns="">
          <p:sp>
            <p:nvSpPr>
              <p:cNvPr id="2" name="CasellaDiTesto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1794" y="2666135"/>
                <a:ext cx="10842345" cy="1493742"/>
              </a:xfrm>
              <a:prstGeom prst="rect">
                <a:avLst/>
              </a:prstGeom>
              <a:blipFill>
                <a:blip r:embed="rId4"/>
                <a:stretch>
                  <a:fillRect l="-506" t="-2041" r="-450" b="-6122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174044222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Rectangle 76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it-IT"/>
          </a:p>
        </p:txBody>
      </p:sp>
      <p:grpSp>
        <p:nvGrpSpPr>
          <p:cNvPr id="20586" name="Group 2154"/>
          <p:cNvGrpSpPr>
            <a:grpSpLocks/>
          </p:cNvGrpSpPr>
          <p:nvPr/>
        </p:nvGrpSpPr>
        <p:grpSpPr bwMode="auto">
          <a:xfrm>
            <a:off x="4760913" y="1539875"/>
            <a:ext cx="1362075" cy="1660525"/>
            <a:chOff x="7497" y="2426"/>
            <a:chExt cx="2145" cy="2613"/>
          </a:xfrm>
        </p:grpSpPr>
        <p:grpSp>
          <p:nvGrpSpPr>
            <p:cNvPr id="20590" name="Group 2158"/>
            <p:cNvGrpSpPr>
              <a:grpSpLocks/>
            </p:cNvGrpSpPr>
            <p:nvPr/>
          </p:nvGrpSpPr>
          <p:grpSpPr bwMode="auto">
            <a:xfrm>
              <a:off x="7685" y="2613"/>
              <a:ext cx="989" cy="2239"/>
              <a:chOff x="9450" y="3578"/>
              <a:chExt cx="1815" cy="2845"/>
            </a:xfrm>
          </p:grpSpPr>
        </p:grpSp>
      </p:grpSp>
      <p:sp>
        <p:nvSpPr>
          <p:cNvPr id="86" name="CasellaDiTesto 85"/>
          <p:cNvSpPr txBox="1"/>
          <p:nvPr/>
        </p:nvSpPr>
        <p:spPr>
          <a:xfrm>
            <a:off x="0" y="6404236"/>
            <a:ext cx="8775513" cy="2616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it-IT" sz="1100">
                <a:solidFill>
                  <a:schemeClr val="bg1">
                    <a:lumMod val="65000"/>
                  </a:schemeClr>
                </a:solidFill>
              </a:rPr>
              <a:t>ESERCITAZIONE                                                                                          TRASMISSIONE DEL CALORE</a:t>
            </a:r>
          </a:p>
        </p:txBody>
      </p:sp>
      <p:sp>
        <p:nvSpPr>
          <p:cNvPr id="131" name="CasellaDiTesto 130"/>
          <p:cNvSpPr txBox="1"/>
          <p:nvPr/>
        </p:nvSpPr>
        <p:spPr>
          <a:xfrm>
            <a:off x="391884" y="-91439"/>
            <a:ext cx="673685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i="1" dirty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Esercizio 2</a:t>
            </a:r>
          </a:p>
          <a:p>
            <a:r>
              <a:rPr lang="it-IT" sz="2400" i="1" dirty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Convezione forzata</a:t>
            </a:r>
          </a:p>
          <a:p>
            <a:endParaRPr lang="it-IT" sz="2400" i="1" dirty="0">
              <a:solidFill>
                <a:schemeClr val="bg1"/>
              </a:solidFill>
              <a:latin typeface="Calibri" pitchFamily="34" charset="0"/>
              <a:cs typeface="Calibri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CasellaDiTesto 15"/>
              <p:cNvSpPr txBox="1"/>
              <p:nvPr/>
            </p:nvSpPr>
            <p:spPr>
              <a:xfrm>
                <a:off x="9696074" y="1031062"/>
                <a:ext cx="989565" cy="60401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it-IT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h</m:t>
                      </m:r>
                      <m:r>
                        <a:rPr lang="it-IT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it-IT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it-IT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𝑁𝑢</m:t>
                          </m:r>
                          <m:r>
                            <a:rPr lang="it-IT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it-IT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𝑘</m:t>
                          </m:r>
                        </m:num>
                        <m:den>
                          <m:sSub>
                            <m:sSubPr>
                              <m:ctrlPr>
                                <a:rPr lang="it-IT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it-IT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𝐿</m:t>
                              </m:r>
                            </m:e>
                            <m:sub>
                              <m:r>
                                <a:rPr lang="it-IT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𝑟𝑖𝑓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it-IT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16" name="CasellaDiTesto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96074" y="1031062"/>
                <a:ext cx="989565" cy="604012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Rettangolo 2"/>
          <p:cNvSpPr/>
          <p:nvPr/>
        </p:nvSpPr>
        <p:spPr>
          <a:xfrm>
            <a:off x="297616" y="1031062"/>
            <a:ext cx="1064690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it-IT" dirty="0">
                <a:solidFill>
                  <a:srgbClr val="808080"/>
                </a:solidFill>
                <a:latin typeface="Calibri" pitchFamily="34" charset="0"/>
                <a:cs typeface="Arial" pitchFamily="34" charset="0"/>
              </a:rPr>
              <a:t>Un’aletta di raffreddamento diritta, a sezione circolare (conducibilità k= 186 W/(m K), lunghezza L=5 cm, diametro D=2 mm) presenta una temperatura media pari a 40°C quando è lambita da un flusso d’aria a 20°C orientato normalmente al suo asse con una velocità pari a 1.2 m/s. Calcolare:</a:t>
            </a:r>
          </a:p>
        </p:txBody>
      </p:sp>
      <p:sp>
        <p:nvSpPr>
          <p:cNvPr id="4" name="Rettangolo 3"/>
          <p:cNvSpPr/>
          <p:nvPr/>
        </p:nvSpPr>
        <p:spPr>
          <a:xfrm>
            <a:off x="391884" y="1874926"/>
            <a:ext cx="9144000" cy="32008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it-IT" sz="2000" dirty="0">
              <a:solidFill>
                <a:srgbClr val="000000"/>
              </a:solidFill>
              <a:latin typeface="Segoe UI" panose="020B0502040204020203" pitchFamily="34" charset="0"/>
            </a:endParaRPr>
          </a:p>
          <a:p>
            <a:r>
              <a:rPr lang="it-IT" sz="2000" dirty="0">
                <a:solidFill>
                  <a:srgbClr val="000000"/>
                </a:solidFill>
                <a:latin typeface="Segoe UI" panose="020B0502040204020203" pitchFamily="34" charset="0"/>
              </a:rPr>
              <a:t> </a:t>
            </a:r>
          </a:p>
          <a:p>
            <a:r>
              <a:rPr lang="it-IT" dirty="0">
                <a:solidFill>
                  <a:srgbClr val="808080"/>
                </a:solidFill>
                <a:latin typeface="Calibri" pitchFamily="34" charset="0"/>
                <a:cs typeface="Arial" pitchFamily="34" charset="0"/>
              </a:rPr>
              <a:t>1. Il coefficiente di scambio termico convettivo (medio) 		</a:t>
            </a:r>
          </a:p>
          <a:p>
            <a:endParaRPr lang="it-IT" dirty="0">
              <a:solidFill>
                <a:srgbClr val="808080"/>
              </a:solidFill>
              <a:latin typeface="Calibri" pitchFamily="34" charset="0"/>
              <a:cs typeface="Arial" pitchFamily="34" charset="0"/>
            </a:endParaRPr>
          </a:p>
          <a:p>
            <a:r>
              <a:rPr lang="it-IT" dirty="0">
                <a:solidFill>
                  <a:srgbClr val="808080"/>
                </a:solidFill>
                <a:latin typeface="Calibri" pitchFamily="34" charset="0"/>
                <a:cs typeface="Arial" pitchFamily="34" charset="0"/>
              </a:rPr>
              <a:t>2. La potenza termica trasferita attraverso l’aletta 		</a:t>
            </a:r>
          </a:p>
          <a:p>
            <a:endParaRPr lang="it-IT" dirty="0">
              <a:solidFill>
                <a:srgbClr val="808080"/>
              </a:solidFill>
              <a:latin typeface="Calibri" pitchFamily="34" charset="0"/>
              <a:cs typeface="Arial" pitchFamily="34" charset="0"/>
            </a:endParaRPr>
          </a:p>
          <a:p>
            <a:r>
              <a:rPr lang="it-IT" dirty="0">
                <a:solidFill>
                  <a:srgbClr val="808080"/>
                </a:solidFill>
                <a:latin typeface="Calibri" pitchFamily="34" charset="0"/>
                <a:cs typeface="Arial" pitchFamily="34" charset="0"/>
              </a:rPr>
              <a:t>3. L'efficacia 		</a:t>
            </a:r>
          </a:p>
          <a:p>
            <a:endParaRPr lang="it-IT" dirty="0">
              <a:solidFill>
                <a:srgbClr val="808080"/>
              </a:solidFill>
              <a:latin typeface="Calibri" pitchFamily="34" charset="0"/>
              <a:cs typeface="Arial" pitchFamily="34" charset="0"/>
            </a:endParaRPr>
          </a:p>
          <a:p>
            <a:r>
              <a:rPr lang="it-IT" dirty="0">
                <a:solidFill>
                  <a:srgbClr val="808080"/>
                </a:solidFill>
                <a:latin typeface="Calibri" pitchFamily="34" charset="0"/>
                <a:cs typeface="Arial" pitchFamily="34" charset="0"/>
              </a:rPr>
              <a:t>4. L'efficienza 		</a:t>
            </a:r>
          </a:p>
          <a:p>
            <a:endParaRPr lang="it-IT" dirty="0">
              <a:solidFill>
                <a:srgbClr val="808080"/>
              </a:solidFill>
              <a:latin typeface="Calibri" pitchFamily="34" charset="0"/>
              <a:cs typeface="Arial" pitchFamily="34" charset="0"/>
            </a:endParaRPr>
          </a:p>
          <a:p>
            <a:r>
              <a:rPr lang="it-IT" dirty="0">
                <a:solidFill>
                  <a:srgbClr val="808080"/>
                </a:solidFill>
                <a:latin typeface="Calibri" pitchFamily="34" charset="0"/>
                <a:cs typeface="Arial" pitchFamily="34" charset="0"/>
              </a:rPr>
              <a:t>5. La temperatura all’estremo libero 	</a:t>
            </a:r>
            <a:r>
              <a:rPr lang="it-IT" dirty="0">
                <a:solidFill>
                  <a:srgbClr val="000000"/>
                </a:solidFill>
                <a:latin typeface="Segoe UI" panose="020B0502040204020203" pitchFamily="34" charset="0"/>
              </a:rPr>
              <a:t>	</a:t>
            </a:r>
          </a:p>
        </p:txBody>
      </p:sp>
      <p:pic>
        <p:nvPicPr>
          <p:cNvPr id="5" name="Immagin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15056" y="3118518"/>
            <a:ext cx="6120914" cy="2121592"/>
          </a:xfrm>
          <a:prstGeom prst="rect">
            <a:avLst/>
          </a:prstGeom>
        </p:spPr>
      </p:pic>
      <p:sp>
        <p:nvSpPr>
          <p:cNvPr id="13" name="Ovale 12"/>
          <p:cNvSpPr/>
          <p:nvPr/>
        </p:nvSpPr>
        <p:spPr>
          <a:xfrm>
            <a:off x="10002998" y="3175235"/>
            <a:ext cx="1725930" cy="2131695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374898576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3" grpId="0"/>
      <p:bldP spid="4" grpId="0"/>
      <p:bldP spid="13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Rectangle 76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it-IT"/>
          </a:p>
        </p:txBody>
      </p:sp>
      <p:grpSp>
        <p:nvGrpSpPr>
          <p:cNvPr id="20586" name="Group 2154"/>
          <p:cNvGrpSpPr>
            <a:grpSpLocks/>
          </p:cNvGrpSpPr>
          <p:nvPr/>
        </p:nvGrpSpPr>
        <p:grpSpPr bwMode="auto">
          <a:xfrm>
            <a:off x="4760913" y="1539875"/>
            <a:ext cx="1362075" cy="1660525"/>
            <a:chOff x="7497" y="2426"/>
            <a:chExt cx="2145" cy="2613"/>
          </a:xfrm>
        </p:grpSpPr>
        <p:grpSp>
          <p:nvGrpSpPr>
            <p:cNvPr id="20590" name="Group 2158"/>
            <p:cNvGrpSpPr>
              <a:grpSpLocks/>
            </p:cNvGrpSpPr>
            <p:nvPr/>
          </p:nvGrpSpPr>
          <p:grpSpPr bwMode="auto">
            <a:xfrm>
              <a:off x="7685" y="2613"/>
              <a:ext cx="989" cy="2239"/>
              <a:chOff x="9450" y="3578"/>
              <a:chExt cx="1815" cy="2845"/>
            </a:xfrm>
          </p:grpSpPr>
        </p:grpSp>
      </p:grpSp>
      <p:sp>
        <p:nvSpPr>
          <p:cNvPr id="86" name="CasellaDiTesto 85"/>
          <p:cNvSpPr txBox="1"/>
          <p:nvPr/>
        </p:nvSpPr>
        <p:spPr>
          <a:xfrm>
            <a:off x="0" y="6404236"/>
            <a:ext cx="8775513" cy="2616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it-IT" sz="1100">
                <a:solidFill>
                  <a:schemeClr val="bg1">
                    <a:lumMod val="65000"/>
                  </a:schemeClr>
                </a:solidFill>
              </a:rPr>
              <a:t>ESERCITAZIONE                                                                                          TRASMISSIONE DEL CALORE</a:t>
            </a:r>
          </a:p>
        </p:txBody>
      </p:sp>
      <p:sp>
        <p:nvSpPr>
          <p:cNvPr id="131" name="CasellaDiTesto 130"/>
          <p:cNvSpPr txBox="1"/>
          <p:nvPr/>
        </p:nvSpPr>
        <p:spPr>
          <a:xfrm>
            <a:off x="391884" y="-91439"/>
            <a:ext cx="673685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i="1" dirty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Esercizio 2</a:t>
            </a:r>
          </a:p>
          <a:p>
            <a:r>
              <a:rPr lang="it-IT" sz="2400" i="1" dirty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Convezione forzata</a:t>
            </a:r>
          </a:p>
          <a:p>
            <a:endParaRPr lang="it-IT" sz="2400" i="1" dirty="0">
              <a:solidFill>
                <a:schemeClr val="bg1"/>
              </a:solidFill>
              <a:latin typeface="Calibri" pitchFamily="34" charset="0"/>
              <a:cs typeface="Calibri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CasellaDiTesto 15"/>
              <p:cNvSpPr txBox="1"/>
              <p:nvPr/>
            </p:nvSpPr>
            <p:spPr>
              <a:xfrm>
                <a:off x="9696074" y="1031062"/>
                <a:ext cx="989565" cy="60401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it-IT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h</m:t>
                      </m:r>
                      <m:r>
                        <a:rPr lang="it-IT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it-IT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it-IT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𝑁𝑢</m:t>
                          </m:r>
                          <m:r>
                            <a:rPr lang="it-IT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it-IT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𝑘</m:t>
                          </m:r>
                        </m:num>
                        <m:den>
                          <m:sSub>
                            <m:sSubPr>
                              <m:ctrlPr>
                                <a:rPr lang="it-IT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it-IT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𝐿</m:t>
                              </m:r>
                            </m:e>
                            <m:sub>
                              <m:r>
                                <a:rPr lang="it-IT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𝑟𝑖𝑓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it-IT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16" name="CasellaDiTesto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96074" y="1031062"/>
                <a:ext cx="989565" cy="604012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ttangolo 1"/>
              <p:cNvSpPr/>
              <p:nvPr/>
            </p:nvSpPr>
            <p:spPr>
              <a:xfrm>
                <a:off x="391884" y="1066232"/>
                <a:ext cx="7387472" cy="53367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342900" lvl="0" indent="-342900">
                  <a:lnSpc>
                    <a:spcPct val="107000"/>
                  </a:lnSpc>
                  <a:spcAft>
                    <a:spcPts val="800"/>
                  </a:spcAft>
                  <a:buFont typeface="+mj-lt"/>
                  <a:buAutoNum type="arabicPeriod"/>
                </a:pPr>
                <a:r>
                  <a:rPr lang="it-IT" dirty="0">
                    <a:solidFill>
                      <a:srgbClr val="FF0000"/>
                    </a:solidFill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Calcolo del coefficiente di scambio termico convettivo h</a:t>
                </a:r>
                <a14:m>
                  <m:oMath xmlns:m="http://schemas.openxmlformats.org/officeDocument/2006/math">
                    <m:r>
                      <a:rPr lang="it-IT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   </m:t>
                    </m:r>
                    <m:d>
                      <m:dPr>
                        <m:begChr m:val="["/>
                        <m:endChr m:val="]"/>
                        <m:ctrlPr>
                          <a:rPr lang="it-IT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it-IT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it-IT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𝑊</m:t>
                            </m:r>
                          </m:num>
                          <m:den>
                            <m:sSup>
                              <m:sSupPr>
                                <m:ctrlPr>
                                  <a:rPr lang="it-IT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it-IT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𝑚</m:t>
                                </m:r>
                              </m:e>
                              <m:sup>
                                <m:r>
                                  <a:rPr lang="it-IT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2</m:t>
                                </m:r>
                              </m:sup>
                            </m:sSup>
                            <m:r>
                              <a:rPr lang="it-IT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𝐾</m:t>
                            </m:r>
                          </m:den>
                        </m:f>
                      </m:e>
                    </m:d>
                  </m:oMath>
                </a14:m>
                <a:endParaRPr lang="it-IT" sz="1400" dirty="0">
                  <a:solidFill>
                    <a:srgbClr val="FF000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" name="Rettangolo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1884" y="1066232"/>
                <a:ext cx="7387472" cy="533672"/>
              </a:xfrm>
              <a:prstGeom prst="rect">
                <a:avLst/>
              </a:prstGeom>
              <a:blipFill>
                <a:blip r:embed="rId3"/>
                <a:stretch>
                  <a:fillRect l="-660" b="-6897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ttangolo 5"/>
              <p:cNvSpPr/>
              <p:nvPr/>
            </p:nvSpPr>
            <p:spPr>
              <a:xfrm>
                <a:off x="782425" y="1715063"/>
                <a:ext cx="10133814" cy="159357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it-IT" dirty="0"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CONVEZIONE FORZATA </a:t>
                </a:r>
                <a:endParaRPr lang="it-IT" sz="16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it-IT" dirty="0"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La temperatura di riferimento a cui valutare le proprietà dell’aria è:</a:t>
                </a:r>
                <a:endParaRPr lang="it-IT" sz="16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it-IT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it-IT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𝑇</m:t>
                          </m:r>
                        </m:e>
                        <m:sub>
                          <m:r>
                            <a:rPr lang="it-IT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𝑓𝑖𝑙𝑚</m:t>
                          </m:r>
                        </m:sub>
                      </m:sSub>
                      <m:r>
                        <a:rPr lang="it-IT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it-IT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acc>
                            <m:accPr>
                              <m:chr m:val="̅"/>
                              <m:ctrlPr>
                                <a:rPr lang="it-IT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accPr>
                            <m:e>
                              <m:r>
                                <a:rPr lang="it-IT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𝑇</m:t>
                              </m:r>
                            </m:e>
                          </m:acc>
                          <m:r>
                            <a:rPr lang="it-IT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it-IT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it-IT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𝑇</m:t>
                              </m:r>
                            </m:e>
                            <m:sub>
                              <m:r>
                                <a:rPr lang="it-IT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𝑓</m:t>
                              </m:r>
                            </m:sub>
                          </m:sSub>
                        </m:num>
                        <m:den>
                          <m:r>
                            <a:rPr lang="it-IT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2</m:t>
                          </m:r>
                        </m:den>
                      </m:f>
                      <m:r>
                        <a:rPr lang="it-IT" i="1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it-IT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it-IT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40+20</m:t>
                          </m:r>
                        </m:num>
                        <m:den>
                          <m:r>
                            <a:rPr lang="it-IT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2</m:t>
                          </m:r>
                        </m:den>
                      </m:f>
                      <m:r>
                        <a:rPr lang="it-IT" i="1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=30°</m:t>
                      </m:r>
                      <m:r>
                        <a:rPr lang="it-IT" i="1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𝐶</m:t>
                      </m:r>
                    </m:oMath>
                  </m:oMathPara>
                </a14:m>
                <a:endParaRPr lang="it-IT" sz="16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6" name="Rettangolo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2425" y="1715063"/>
                <a:ext cx="10133814" cy="1593578"/>
              </a:xfrm>
              <a:prstGeom prst="rect">
                <a:avLst/>
              </a:prstGeom>
              <a:blipFill>
                <a:blip r:embed="rId4"/>
                <a:stretch>
                  <a:fillRect l="-481" t="-1527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ttangolo 6"/>
              <p:cNvSpPr/>
              <p:nvPr/>
            </p:nvSpPr>
            <p:spPr>
              <a:xfrm>
                <a:off x="747859" y="3308641"/>
                <a:ext cx="10168380" cy="95333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it-IT" dirty="0"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In tabella troviamo che a 300 K:</a:t>
                </a:r>
                <a:endParaRPr lang="it-IT" sz="16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14:m>
                  <m:oMath xmlns:m="http://schemas.openxmlformats.org/officeDocument/2006/math">
                    <m:r>
                      <a:rPr lang="it-IT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𝑘</m:t>
                    </m:r>
                    <m:r>
                      <a:rPr lang="it-IT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=0.0261 </m:t>
                    </m:r>
                    <m:f>
                      <m:fPr>
                        <m:ctrlPr>
                          <a:rPr lang="it-IT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it-IT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𝑊</m:t>
                        </m:r>
                      </m:num>
                      <m:den>
                        <m:r>
                          <a:rPr lang="it-IT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𝑚𝐾</m:t>
                        </m:r>
                      </m:den>
                    </m:f>
                  </m:oMath>
                </a14:m>
                <a:r>
                  <a:rPr lang="it-IT" dirty="0"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                                           </a:t>
                </a:r>
                <a14:m>
                  <m:oMath xmlns:m="http://schemas.openxmlformats.org/officeDocument/2006/math">
                    <m:r>
                      <a:rPr lang="it-IT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𝜈</m:t>
                    </m:r>
                    <m:r>
                      <a:rPr lang="it-IT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=1.57∙</m:t>
                    </m:r>
                    <m:sSup>
                      <m:sSupPr>
                        <m:ctrlPr>
                          <a:rPr lang="it-IT" b="1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it-IT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10</m:t>
                        </m:r>
                      </m:e>
                      <m:sup>
                        <m:r>
                          <a:rPr lang="it-IT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−5</m:t>
                        </m:r>
                      </m:sup>
                    </m:sSup>
                    <m:r>
                      <a:rPr lang="it-IT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 </m:t>
                    </m:r>
                    <m:f>
                      <m:fPr>
                        <m:ctrlPr>
                          <a:rPr lang="it-IT" b="1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it-IT" b="1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it-IT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𝑚</m:t>
                            </m:r>
                          </m:e>
                          <m:sup>
                            <m:r>
                              <a:rPr lang="it-IT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sup>
                        </m:sSup>
                      </m:num>
                      <m:den>
                        <m:r>
                          <a:rPr lang="it-IT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𝑠</m:t>
                        </m:r>
                      </m:den>
                    </m:f>
                  </m:oMath>
                </a14:m>
                <a:r>
                  <a:rPr lang="it-IT" dirty="0"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                                </a:t>
                </a:r>
                <a14:m>
                  <m:oMath xmlns:m="http://schemas.openxmlformats.org/officeDocument/2006/math">
                    <m:r>
                      <a:rPr lang="it-IT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𝑃𝑟</m:t>
                    </m:r>
                    <m:r>
                      <a:rPr lang="it-IT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=0.712</m:t>
                    </m:r>
                  </m:oMath>
                </a14:m>
                <a:endParaRPr lang="it-IT" sz="16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7" name="Rettangolo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7859" y="3308641"/>
                <a:ext cx="10168380" cy="953338"/>
              </a:xfrm>
              <a:prstGeom prst="rect">
                <a:avLst/>
              </a:prstGeom>
              <a:blipFill>
                <a:blip r:embed="rId5"/>
                <a:stretch>
                  <a:fillRect l="-540" t="-3205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ttangolo 7"/>
              <p:cNvSpPr/>
              <p:nvPr/>
            </p:nvSpPr>
            <p:spPr>
              <a:xfrm>
                <a:off x="672926" y="4666898"/>
                <a:ext cx="9517930" cy="118865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it-IT" dirty="0"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Nu è funzione di Re e Pr. Si calcola il numero di Reynolds:</a:t>
                </a:r>
                <a:endParaRPr lang="it-IT" sz="16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it-IT" i="1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𝑅𝑒</m:t>
                      </m:r>
                      <m:r>
                        <a:rPr lang="it-IT" i="1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it-IT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it-IT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it-IT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𝑈</m:t>
                              </m:r>
                            </m:e>
                            <m:sub>
                              <m:r>
                                <a:rPr lang="it-IT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∞</m:t>
                              </m:r>
                            </m:sub>
                          </m:sSub>
                          <m:r>
                            <a:rPr lang="it-IT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∙</m:t>
                          </m:r>
                          <m:r>
                            <a:rPr lang="it-IT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𝐷</m:t>
                          </m:r>
                        </m:num>
                        <m:den>
                          <m:r>
                            <a:rPr lang="it-IT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𝜈</m:t>
                          </m:r>
                        </m:den>
                      </m:f>
                      <m:r>
                        <a:rPr lang="it-IT" i="1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it-IT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it-IT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1.2∙2∙</m:t>
                          </m:r>
                          <m:sSup>
                            <m:sSupPr>
                              <m:ctrlPr>
                                <a:rPr lang="it-IT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r>
                                <a:rPr lang="it-IT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10</m:t>
                              </m:r>
                            </m:e>
                            <m:sup>
                              <m:r>
                                <a:rPr lang="it-IT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−3</m:t>
                              </m:r>
                            </m:sup>
                          </m:sSup>
                        </m:num>
                        <m:den>
                          <m:r>
                            <a:rPr lang="it-IT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1.57∙</m:t>
                          </m:r>
                          <m:sSup>
                            <m:sSupPr>
                              <m:ctrlPr>
                                <a:rPr lang="it-IT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r>
                                <a:rPr lang="it-IT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10</m:t>
                              </m:r>
                            </m:e>
                            <m:sup>
                              <m:r>
                                <a:rPr lang="it-IT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−3</m:t>
                              </m:r>
                            </m:sup>
                          </m:sSup>
                        </m:den>
                      </m:f>
                      <m:r>
                        <a:rPr lang="it-IT" i="1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=152.86≅152.9</m:t>
                      </m:r>
                    </m:oMath>
                  </m:oMathPara>
                </a14:m>
                <a:endParaRPr lang="it-IT" sz="16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8" name="Rettangolo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2926" y="4666898"/>
                <a:ext cx="9517930" cy="1188659"/>
              </a:xfrm>
              <a:prstGeom prst="rect">
                <a:avLst/>
              </a:prstGeom>
              <a:blipFill>
                <a:blip r:embed="rId6"/>
                <a:stretch>
                  <a:fillRect l="-512" t="-2564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178873285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Rectangle 76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it-IT"/>
          </a:p>
        </p:txBody>
      </p:sp>
      <p:grpSp>
        <p:nvGrpSpPr>
          <p:cNvPr id="20586" name="Group 2154"/>
          <p:cNvGrpSpPr>
            <a:grpSpLocks/>
          </p:cNvGrpSpPr>
          <p:nvPr/>
        </p:nvGrpSpPr>
        <p:grpSpPr bwMode="auto">
          <a:xfrm>
            <a:off x="4760913" y="1539875"/>
            <a:ext cx="1362075" cy="1660525"/>
            <a:chOff x="7497" y="2426"/>
            <a:chExt cx="2145" cy="2613"/>
          </a:xfrm>
        </p:grpSpPr>
        <p:grpSp>
          <p:nvGrpSpPr>
            <p:cNvPr id="20590" name="Group 2158"/>
            <p:cNvGrpSpPr>
              <a:grpSpLocks/>
            </p:cNvGrpSpPr>
            <p:nvPr/>
          </p:nvGrpSpPr>
          <p:grpSpPr bwMode="auto">
            <a:xfrm>
              <a:off x="7685" y="2613"/>
              <a:ext cx="989" cy="2239"/>
              <a:chOff x="9450" y="3578"/>
              <a:chExt cx="1815" cy="2845"/>
            </a:xfrm>
          </p:grpSpPr>
        </p:grpSp>
      </p:grpSp>
      <p:sp>
        <p:nvSpPr>
          <p:cNvPr id="86" name="CasellaDiTesto 85"/>
          <p:cNvSpPr txBox="1"/>
          <p:nvPr/>
        </p:nvSpPr>
        <p:spPr>
          <a:xfrm>
            <a:off x="0" y="6404236"/>
            <a:ext cx="8775513" cy="2616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it-IT" sz="1100">
                <a:solidFill>
                  <a:schemeClr val="bg1">
                    <a:lumMod val="65000"/>
                  </a:schemeClr>
                </a:solidFill>
              </a:rPr>
              <a:t>ESERCITAZIONE                                                                                          TRASMISSIONE DEL CALORE</a:t>
            </a:r>
          </a:p>
        </p:txBody>
      </p:sp>
      <p:sp>
        <p:nvSpPr>
          <p:cNvPr id="131" name="CasellaDiTesto 130"/>
          <p:cNvSpPr txBox="1"/>
          <p:nvPr/>
        </p:nvSpPr>
        <p:spPr>
          <a:xfrm>
            <a:off x="391884" y="-85485"/>
            <a:ext cx="673685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i="1" dirty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Esercizio 2</a:t>
            </a:r>
          </a:p>
          <a:p>
            <a:r>
              <a:rPr lang="it-IT" sz="2400" i="1" dirty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Convezione forzata</a:t>
            </a:r>
          </a:p>
          <a:p>
            <a:endParaRPr lang="it-IT" sz="2400" i="1" dirty="0">
              <a:solidFill>
                <a:schemeClr val="bg1"/>
              </a:solidFill>
              <a:latin typeface="Calibri" pitchFamily="34" charset="0"/>
              <a:cs typeface="Calibri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CasellaDiTesto 15"/>
              <p:cNvSpPr txBox="1"/>
              <p:nvPr/>
            </p:nvSpPr>
            <p:spPr>
              <a:xfrm>
                <a:off x="9696074" y="1031062"/>
                <a:ext cx="989565" cy="60401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it-IT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h</m:t>
                      </m:r>
                      <m:r>
                        <a:rPr lang="it-IT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it-IT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it-IT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𝑁𝑢</m:t>
                          </m:r>
                          <m:r>
                            <a:rPr lang="it-IT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it-IT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𝑘</m:t>
                          </m:r>
                        </m:num>
                        <m:den>
                          <m:sSub>
                            <m:sSubPr>
                              <m:ctrlPr>
                                <a:rPr lang="it-IT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it-IT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𝐿</m:t>
                              </m:r>
                            </m:e>
                            <m:sub>
                              <m:r>
                                <a:rPr lang="it-IT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𝑟𝑖𝑓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it-IT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16" name="CasellaDiTesto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96074" y="1031062"/>
                <a:ext cx="989565" cy="604012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ttangolo 1"/>
              <p:cNvSpPr/>
              <p:nvPr/>
            </p:nvSpPr>
            <p:spPr>
              <a:xfrm>
                <a:off x="225636" y="802442"/>
                <a:ext cx="7387472" cy="53367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342900" lvl="0" indent="-342900">
                  <a:lnSpc>
                    <a:spcPct val="107000"/>
                  </a:lnSpc>
                  <a:spcAft>
                    <a:spcPts val="800"/>
                  </a:spcAft>
                  <a:buFont typeface="+mj-lt"/>
                  <a:buAutoNum type="arabicPeriod"/>
                </a:pPr>
                <a:r>
                  <a:rPr lang="it-IT" dirty="0">
                    <a:solidFill>
                      <a:srgbClr val="FF0000"/>
                    </a:solidFill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Calcolo del coefficiente di scambio termico convettivo h</a:t>
                </a:r>
                <a14:m>
                  <m:oMath xmlns:m="http://schemas.openxmlformats.org/officeDocument/2006/math">
                    <m:r>
                      <a:rPr lang="it-IT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   </m:t>
                    </m:r>
                    <m:d>
                      <m:dPr>
                        <m:begChr m:val="["/>
                        <m:endChr m:val="]"/>
                        <m:ctrlPr>
                          <a:rPr lang="it-IT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it-IT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it-IT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𝑊</m:t>
                            </m:r>
                          </m:num>
                          <m:den>
                            <m:sSup>
                              <m:sSupPr>
                                <m:ctrlPr>
                                  <a:rPr lang="it-IT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it-IT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𝑚</m:t>
                                </m:r>
                              </m:e>
                              <m:sup>
                                <m:r>
                                  <a:rPr lang="it-IT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2</m:t>
                                </m:r>
                              </m:sup>
                            </m:sSup>
                            <m:r>
                              <a:rPr lang="it-IT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𝐾</m:t>
                            </m:r>
                          </m:den>
                        </m:f>
                      </m:e>
                    </m:d>
                  </m:oMath>
                </a14:m>
                <a:endParaRPr lang="it-IT" sz="1400" dirty="0">
                  <a:solidFill>
                    <a:srgbClr val="FF000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" name="Rettangolo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5636" y="802442"/>
                <a:ext cx="7387472" cy="533672"/>
              </a:xfrm>
              <a:prstGeom prst="rect">
                <a:avLst/>
              </a:prstGeom>
              <a:blipFill>
                <a:blip r:embed="rId3"/>
                <a:stretch>
                  <a:fillRect l="-660" b="-6897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ttangolo 2"/>
              <p:cNvSpPr/>
              <p:nvPr/>
            </p:nvSpPr>
            <p:spPr>
              <a:xfrm>
                <a:off x="98812" y="3944164"/>
                <a:ext cx="11792931" cy="237808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it-IT" sz="2000" dirty="0"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Calcolo il valore di </a:t>
                </a:r>
                <a:r>
                  <a:rPr lang="it-IT" sz="2000" dirty="0" err="1"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Nu</a:t>
                </a:r>
                <a:r>
                  <a:rPr lang="it-IT" sz="2000" baseline="-25000" dirty="0" err="1">
                    <a:effectLst/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m</a:t>
                </a:r>
                <a:r>
                  <a:rPr lang="it-IT" sz="2000" baseline="-25000" dirty="0">
                    <a:effectLst/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:</a:t>
                </a:r>
                <a:endParaRPr lang="it-IT" dirty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it-IT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it-IT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𝑁𝑢</m:t>
                          </m:r>
                        </m:e>
                        <m:sub>
                          <m:r>
                            <a:rPr lang="it-IT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𝑚</m:t>
                          </m:r>
                        </m:sub>
                      </m:sSub>
                      <m:r>
                        <a:rPr lang="it-IT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=0.3+</m:t>
                      </m:r>
                      <m:f>
                        <m:fPr>
                          <m:ctrlPr>
                            <a:rPr lang="it-IT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it-IT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0.62 </m:t>
                          </m:r>
                          <m:sSup>
                            <m:sSupPr>
                              <m:ctrlPr>
                                <a:rPr lang="it-IT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it-IT" i="1"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it-IT" i="1"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𝑅𝑒</m:t>
                                  </m:r>
                                </m:e>
                              </m:d>
                            </m:e>
                            <m:sup>
                              <m:f>
                                <m:fPr>
                                  <m:ctrlPr>
                                    <a:rPr lang="it-IT" i="1"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it-IT" i="1"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it-IT" i="1"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2</m:t>
                                  </m:r>
                                </m:den>
                              </m:f>
                            </m:sup>
                          </m:sSup>
                          <m:sSup>
                            <m:sSupPr>
                              <m:ctrlPr>
                                <a:rPr lang="it-IT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begChr m:val="["/>
                                  <m:endChr m:val="]"/>
                                  <m:ctrlPr>
                                    <a:rPr lang="it-IT" i="1"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it-IT" i="1"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1+</m:t>
                                  </m:r>
                                  <m:sSup>
                                    <m:sSupPr>
                                      <m:ctrlPr>
                                        <a:rPr lang="it-IT" i="1">
                                          <a:latin typeface="Cambria Math" panose="02040503050406030204" pitchFamily="18" charset="0"/>
                                          <a:ea typeface="Calibri" panose="020F0502020204030204" pitchFamily="34" charset="0"/>
                                          <a:cs typeface="Times New Roman" panose="02020603050405020304" pitchFamily="18" charset="0"/>
                                        </a:rPr>
                                      </m:ctrlPr>
                                    </m:sSupPr>
                                    <m:e>
                                      <m:d>
                                        <m:dPr>
                                          <m:ctrlPr>
                                            <a:rPr lang="it-IT" i="1">
                                              <a:latin typeface="Cambria Math" panose="02040503050406030204" pitchFamily="18" charset="0"/>
                                              <a:ea typeface="Calibri" panose="020F0502020204030204" pitchFamily="34" charset="0"/>
                                              <a:cs typeface="Times New Roman" panose="020206030504050203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f>
                                            <m:fPr>
                                              <m:ctrlPr>
                                                <a:rPr lang="it-IT" i="1">
                                                  <a:latin typeface="Cambria Math" panose="02040503050406030204" pitchFamily="18" charset="0"/>
                                                  <a:ea typeface="Calibri" panose="020F0502020204030204" pitchFamily="34" charset="0"/>
                                                  <a:cs typeface="Times New Roman" panose="02020603050405020304" pitchFamily="18" charset="0"/>
                                                </a:rPr>
                                              </m:ctrlPr>
                                            </m:fPr>
                                            <m:num>
                                              <m:r>
                                                <a:rPr lang="it-IT" i="1">
                                                  <a:latin typeface="Cambria Math" panose="02040503050406030204" pitchFamily="18" charset="0"/>
                                                  <a:ea typeface="Calibri" panose="020F0502020204030204" pitchFamily="34" charset="0"/>
                                                  <a:cs typeface="Times New Roman" panose="02020603050405020304" pitchFamily="18" charset="0"/>
                                                </a:rPr>
                                                <m:t>𝑅𝑒</m:t>
                                              </m:r>
                                            </m:num>
                                            <m:den>
                                              <m:r>
                                                <a:rPr lang="it-IT" i="1">
                                                  <a:latin typeface="Cambria Math" panose="02040503050406030204" pitchFamily="18" charset="0"/>
                                                  <a:ea typeface="Calibri" panose="020F0502020204030204" pitchFamily="34" charset="0"/>
                                                  <a:cs typeface="Times New Roman" panose="02020603050405020304" pitchFamily="18" charset="0"/>
                                                </a:rPr>
                                                <m:t>2.82∙</m:t>
                                              </m:r>
                                              <m:sSup>
                                                <m:sSupPr>
                                                  <m:ctrlPr>
                                                    <a:rPr lang="it-IT" i="1">
                                                      <a:latin typeface="Cambria Math" panose="02040503050406030204" pitchFamily="18" charset="0"/>
                                                      <a:ea typeface="Calibri" panose="020F0502020204030204" pitchFamily="34" charset="0"/>
                                                      <a:cs typeface="Times New Roman" panose="02020603050405020304" pitchFamily="18" charset="0"/>
                                                    </a:rPr>
                                                  </m:ctrlPr>
                                                </m:sSupPr>
                                                <m:e>
                                                  <m:r>
                                                    <a:rPr lang="it-IT" i="1">
                                                      <a:latin typeface="Cambria Math" panose="02040503050406030204" pitchFamily="18" charset="0"/>
                                                      <a:ea typeface="Calibri" panose="020F0502020204030204" pitchFamily="34" charset="0"/>
                                                      <a:cs typeface="Times New Roman" panose="02020603050405020304" pitchFamily="18" charset="0"/>
                                                    </a:rPr>
                                                    <m:t>10</m:t>
                                                  </m:r>
                                                </m:e>
                                                <m:sup>
                                                  <m:r>
                                                    <a:rPr lang="it-IT" i="1">
                                                      <a:latin typeface="Cambria Math" panose="02040503050406030204" pitchFamily="18" charset="0"/>
                                                      <a:ea typeface="Calibri" panose="020F0502020204030204" pitchFamily="34" charset="0"/>
                                                      <a:cs typeface="Times New Roman" panose="02020603050405020304" pitchFamily="18" charset="0"/>
                                                    </a:rPr>
                                                    <m:t>5</m:t>
                                                  </m:r>
                                                </m:sup>
                                              </m:sSup>
                                            </m:den>
                                          </m:f>
                                        </m:e>
                                      </m:d>
                                    </m:e>
                                    <m:sup>
                                      <m:f>
                                        <m:fPr>
                                          <m:ctrlPr>
                                            <a:rPr lang="it-IT" i="1">
                                              <a:latin typeface="Cambria Math" panose="02040503050406030204" pitchFamily="18" charset="0"/>
                                              <a:ea typeface="Calibri" panose="020F0502020204030204" pitchFamily="34" charset="0"/>
                                              <a:cs typeface="Times New Roman" panose="02020603050405020304" pitchFamily="18" charset="0"/>
                                            </a:rPr>
                                          </m:ctrlPr>
                                        </m:fPr>
                                        <m:num>
                                          <m:r>
                                            <a:rPr lang="it-IT" i="1">
                                              <a:latin typeface="Cambria Math" panose="02040503050406030204" pitchFamily="18" charset="0"/>
                                              <a:ea typeface="Calibri" panose="020F0502020204030204" pitchFamily="34" charset="0"/>
                                              <a:cs typeface="Times New Roman" panose="02020603050405020304" pitchFamily="18" charset="0"/>
                                            </a:rPr>
                                            <m:t>5</m:t>
                                          </m:r>
                                        </m:num>
                                        <m:den>
                                          <m:r>
                                            <a:rPr lang="it-IT" i="1">
                                              <a:latin typeface="Cambria Math" panose="02040503050406030204" pitchFamily="18" charset="0"/>
                                              <a:ea typeface="Calibri" panose="020F0502020204030204" pitchFamily="34" charset="0"/>
                                              <a:cs typeface="Times New Roman" panose="02020603050405020304" pitchFamily="18" charset="0"/>
                                            </a:rPr>
                                            <m:t>8</m:t>
                                          </m:r>
                                        </m:den>
                                      </m:f>
                                    </m:sup>
                                  </m:sSup>
                                </m:e>
                              </m:d>
                            </m:e>
                            <m:sup>
                              <m:f>
                                <m:fPr>
                                  <m:ctrlPr>
                                    <a:rPr lang="it-IT" i="1"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it-IT" i="1"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4</m:t>
                                  </m:r>
                                </m:num>
                                <m:den>
                                  <m:r>
                                    <a:rPr lang="it-IT" i="1"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5</m:t>
                                  </m:r>
                                </m:den>
                              </m:f>
                            </m:sup>
                          </m:sSup>
                        </m:num>
                        <m:den>
                          <m:sSup>
                            <m:sSupPr>
                              <m:ctrlPr>
                                <a:rPr lang="it-IT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begChr m:val="["/>
                                  <m:endChr m:val="]"/>
                                  <m:ctrlPr>
                                    <a:rPr lang="it-IT" i="1"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it-IT" i="1"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1+</m:t>
                                  </m:r>
                                  <m:sSup>
                                    <m:sSupPr>
                                      <m:ctrlPr>
                                        <a:rPr lang="it-IT" i="1">
                                          <a:latin typeface="Cambria Math" panose="02040503050406030204" pitchFamily="18" charset="0"/>
                                          <a:ea typeface="Calibri" panose="020F0502020204030204" pitchFamily="34" charset="0"/>
                                          <a:cs typeface="Times New Roman" panose="02020603050405020304" pitchFamily="18" charset="0"/>
                                        </a:rPr>
                                      </m:ctrlPr>
                                    </m:sSupPr>
                                    <m:e>
                                      <m:d>
                                        <m:dPr>
                                          <m:ctrlPr>
                                            <a:rPr lang="it-IT" i="1">
                                              <a:latin typeface="Cambria Math" panose="02040503050406030204" pitchFamily="18" charset="0"/>
                                              <a:ea typeface="Calibri" panose="020F0502020204030204" pitchFamily="34" charset="0"/>
                                              <a:cs typeface="Times New Roman" panose="020206030504050203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f>
                                            <m:fPr>
                                              <m:ctrlPr>
                                                <a:rPr lang="it-IT" i="1">
                                                  <a:latin typeface="Cambria Math" panose="02040503050406030204" pitchFamily="18" charset="0"/>
                                                  <a:ea typeface="Calibri" panose="020F0502020204030204" pitchFamily="34" charset="0"/>
                                                  <a:cs typeface="Times New Roman" panose="02020603050405020304" pitchFamily="18" charset="0"/>
                                                </a:rPr>
                                              </m:ctrlPr>
                                            </m:fPr>
                                            <m:num>
                                              <m:r>
                                                <a:rPr lang="it-IT" i="1">
                                                  <a:latin typeface="Cambria Math" panose="02040503050406030204" pitchFamily="18" charset="0"/>
                                                  <a:ea typeface="Calibri" panose="020F0502020204030204" pitchFamily="34" charset="0"/>
                                                  <a:cs typeface="Times New Roman" panose="02020603050405020304" pitchFamily="18" charset="0"/>
                                                </a:rPr>
                                                <m:t>0.4</m:t>
                                              </m:r>
                                            </m:num>
                                            <m:den>
                                              <m:r>
                                                <a:rPr lang="it-IT" i="1">
                                                  <a:latin typeface="Cambria Math" panose="02040503050406030204" pitchFamily="18" charset="0"/>
                                                  <a:ea typeface="Calibri" panose="020F0502020204030204" pitchFamily="34" charset="0"/>
                                                  <a:cs typeface="Times New Roman" panose="02020603050405020304" pitchFamily="18" charset="0"/>
                                                </a:rPr>
                                                <m:t>𝑃𝑟</m:t>
                                              </m:r>
                                            </m:den>
                                          </m:f>
                                        </m:e>
                                      </m:d>
                                    </m:e>
                                    <m:sup>
                                      <m:f>
                                        <m:fPr>
                                          <m:ctrlPr>
                                            <a:rPr lang="it-IT" i="1">
                                              <a:latin typeface="Cambria Math" panose="02040503050406030204" pitchFamily="18" charset="0"/>
                                              <a:ea typeface="Calibri" panose="020F0502020204030204" pitchFamily="34" charset="0"/>
                                              <a:cs typeface="Times New Roman" panose="02020603050405020304" pitchFamily="18" charset="0"/>
                                            </a:rPr>
                                          </m:ctrlPr>
                                        </m:fPr>
                                        <m:num>
                                          <m:r>
                                            <a:rPr lang="it-IT" i="1">
                                              <a:latin typeface="Cambria Math" panose="02040503050406030204" pitchFamily="18" charset="0"/>
                                              <a:ea typeface="Calibri" panose="020F0502020204030204" pitchFamily="34" charset="0"/>
                                              <a:cs typeface="Times New Roman" panose="02020603050405020304" pitchFamily="18" charset="0"/>
                                            </a:rPr>
                                            <m:t>2</m:t>
                                          </m:r>
                                        </m:num>
                                        <m:den>
                                          <m:r>
                                            <a:rPr lang="it-IT" i="1">
                                              <a:latin typeface="Cambria Math" panose="02040503050406030204" pitchFamily="18" charset="0"/>
                                              <a:ea typeface="Calibri" panose="020F0502020204030204" pitchFamily="34" charset="0"/>
                                              <a:cs typeface="Times New Roman" panose="02020603050405020304" pitchFamily="18" charset="0"/>
                                            </a:rPr>
                                            <m:t>3</m:t>
                                          </m:r>
                                        </m:den>
                                      </m:f>
                                    </m:sup>
                                  </m:sSup>
                                </m:e>
                              </m:d>
                            </m:e>
                            <m:sup>
                              <m:f>
                                <m:fPr>
                                  <m:ctrlPr>
                                    <a:rPr lang="it-IT" i="1"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it-IT" i="1"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it-IT" i="1"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4</m:t>
                                  </m:r>
                                </m:den>
                              </m:f>
                            </m:sup>
                          </m:sSup>
                        </m:den>
                      </m:f>
                      <m:r>
                        <a:rPr lang="it-IT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=0.3+</m:t>
                      </m:r>
                      <m:f>
                        <m:fPr>
                          <m:ctrlPr>
                            <a:rPr lang="it-IT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it-IT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0.62 </m:t>
                          </m:r>
                          <m:sSup>
                            <m:sSupPr>
                              <m:ctrlPr>
                                <a:rPr lang="it-IT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it-IT" i="1"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it-IT" i="1"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152.9</m:t>
                                  </m:r>
                                </m:e>
                              </m:d>
                            </m:e>
                            <m:sup>
                              <m:f>
                                <m:fPr>
                                  <m:ctrlPr>
                                    <a:rPr lang="it-IT" i="1"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it-IT" i="1"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it-IT" i="1"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2</m:t>
                                  </m:r>
                                </m:den>
                              </m:f>
                            </m:sup>
                          </m:sSup>
                          <m:sSup>
                            <m:sSupPr>
                              <m:ctrlPr>
                                <a:rPr lang="it-IT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begChr m:val="["/>
                                  <m:endChr m:val="]"/>
                                  <m:ctrlPr>
                                    <a:rPr lang="it-IT" i="1"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it-IT" i="1"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1+</m:t>
                                  </m:r>
                                  <m:sSup>
                                    <m:sSupPr>
                                      <m:ctrlPr>
                                        <a:rPr lang="it-IT" i="1">
                                          <a:latin typeface="Cambria Math" panose="02040503050406030204" pitchFamily="18" charset="0"/>
                                          <a:ea typeface="Calibri" panose="020F0502020204030204" pitchFamily="34" charset="0"/>
                                          <a:cs typeface="Times New Roman" panose="02020603050405020304" pitchFamily="18" charset="0"/>
                                        </a:rPr>
                                      </m:ctrlPr>
                                    </m:sSupPr>
                                    <m:e>
                                      <m:d>
                                        <m:dPr>
                                          <m:ctrlPr>
                                            <a:rPr lang="it-IT" i="1">
                                              <a:latin typeface="Cambria Math" panose="02040503050406030204" pitchFamily="18" charset="0"/>
                                              <a:ea typeface="Calibri" panose="020F0502020204030204" pitchFamily="34" charset="0"/>
                                              <a:cs typeface="Times New Roman" panose="020206030504050203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f>
                                            <m:fPr>
                                              <m:ctrlPr>
                                                <a:rPr lang="it-IT" i="1">
                                                  <a:latin typeface="Cambria Math" panose="02040503050406030204" pitchFamily="18" charset="0"/>
                                                  <a:ea typeface="Calibri" panose="020F0502020204030204" pitchFamily="34" charset="0"/>
                                                  <a:cs typeface="Times New Roman" panose="02020603050405020304" pitchFamily="18" charset="0"/>
                                                </a:rPr>
                                              </m:ctrlPr>
                                            </m:fPr>
                                            <m:num>
                                              <m:r>
                                                <a:rPr lang="it-IT" i="1">
                                                  <a:latin typeface="Cambria Math" panose="02040503050406030204" pitchFamily="18" charset="0"/>
                                                  <a:ea typeface="Calibri" panose="020F0502020204030204" pitchFamily="34" charset="0"/>
                                                  <a:cs typeface="Times New Roman" panose="02020603050405020304" pitchFamily="18" charset="0"/>
                                                </a:rPr>
                                                <m:t>152.9</m:t>
                                              </m:r>
                                            </m:num>
                                            <m:den>
                                              <m:r>
                                                <a:rPr lang="it-IT" i="1">
                                                  <a:latin typeface="Cambria Math" panose="02040503050406030204" pitchFamily="18" charset="0"/>
                                                  <a:ea typeface="Calibri" panose="020F0502020204030204" pitchFamily="34" charset="0"/>
                                                  <a:cs typeface="Times New Roman" panose="02020603050405020304" pitchFamily="18" charset="0"/>
                                                </a:rPr>
                                                <m:t>2.82∙</m:t>
                                              </m:r>
                                              <m:sSup>
                                                <m:sSupPr>
                                                  <m:ctrlPr>
                                                    <a:rPr lang="it-IT" i="1">
                                                      <a:latin typeface="Cambria Math" panose="02040503050406030204" pitchFamily="18" charset="0"/>
                                                      <a:ea typeface="Calibri" panose="020F0502020204030204" pitchFamily="34" charset="0"/>
                                                      <a:cs typeface="Times New Roman" panose="02020603050405020304" pitchFamily="18" charset="0"/>
                                                    </a:rPr>
                                                  </m:ctrlPr>
                                                </m:sSupPr>
                                                <m:e>
                                                  <m:r>
                                                    <a:rPr lang="it-IT" i="1">
                                                      <a:latin typeface="Cambria Math" panose="02040503050406030204" pitchFamily="18" charset="0"/>
                                                      <a:ea typeface="Calibri" panose="020F0502020204030204" pitchFamily="34" charset="0"/>
                                                      <a:cs typeface="Times New Roman" panose="02020603050405020304" pitchFamily="18" charset="0"/>
                                                    </a:rPr>
                                                    <m:t>10</m:t>
                                                  </m:r>
                                                </m:e>
                                                <m:sup>
                                                  <m:r>
                                                    <a:rPr lang="it-IT" i="1">
                                                      <a:latin typeface="Cambria Math" panose="02040503050406030204" pitchFamily="18" charset="0"/>
                                                      <a:ea typeface="Calibri" panose="020F0502020204030204" pitchFamily="34" charset="0"/>
                                                      <a:cs typeface="Times New Roman" panose="02020603050405020304" pitchFamily="18" charset="0"/>
                                                    </a:rPr>
                                                    <m:t>5</m:t>
                                                  </m:r>
                                                </m:sup>
                                              </m:sSup>
                                            </m:den>
                                          </m:f>
                                        </m:e>
                                      </m:d>
                                    </m:e>
                                    <m:sup>
                                      <m:f>
                                        <m:fPr>
                                          <m:ctrlPr>
                                            <a:rPr lang="it-IT" i="1">
                                              <a:latin typeface="Cambria Math" panose="02040503050406030204" pitchFamily="18" charset="0"/>
                                              <a:ea typeface="Calibri" panose="020F0502020204030204" pitchFamily="34" charset="0"/>
                                              <a:cs typeface="Times New Roman" panose="02020603050405020304" pitchFamily="18" charset="0"/>
                                            </a:rPr>
                                          </m:ctrlPr>
                                        </m:fPr>
                                        <m:num>
                                          <m:r>
                                            <a:rPr lang="it-IT" i="1">
                                              <a:latin typeface="Cambria Math" panose="02040503050406030204" pitchFamily="18" charset="0"/>
                                              <a:ea typeface="Calibri" panose="020F0502020204030204" pitchFamily="34" charset="0"/>
                                              <a:cs typeface="Times New Roman" panose="02020603050405020304" pitchFamily="18" charset="0"/>
                                            </a:rPr>
                                            <m:t>5</m:t>
                                          </m:r>
                                        </m:num>
                                        <m:den>
                                          <m:r>
                                            <a:rPr lang="it-IT" i="1">
                                              <a:latin typeface="Cambria Math" panose="02040503050406030204" pitchFamily="18" charset="0"/>
                                              <a:ea typeface="Calibri" panose="020F0502020204030204" pitchFamily="34" charset="0"/>
                                              <a:cs typeface="Times New Roman" panose="02020603050405020304" pitchFamily="18" charset="0"/>
                                            </a:rPr>
                                            <m:t>8</m:t>
                                          </m:r>
                                        </m:den>
                                      </m:f>
                                    </m:sup>
                                  </m:sSup>
                                </m:e>
                              </m:d>
                            </m:e>
                            <m:sup>
                              <m:f>
                                <m:fPr>
                                  <m:ctrlPr>
                                    <a:rPr lang="it-IT" i="1"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it-IT" i="1"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4</m:t>
                                  </m:r>
                                </m:num>
                                <m:den>
                                  <m:r>
                                    <a:rPr lang="it-IT" i="1"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5</m:t>
                                  </m:r>
                                </m:den>
                              </m:f>
                            </m:sup>
                          </m:sSup>
                        </m:num>
                        <m:den>
                          <m:sSup>
                            <m:sSupPr>
                              <m:ctrlPr>
                                <a:rPr lang="it-IT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begChr m:val="["/>
                                  <m:endChr m:val="]"/>
                                  <m:ctrlPr>
                                    <a:rPr lang="it-IT" i="1"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it-IT" i="1"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1+</m:t>
                                  </m:r>
                                  <m:sSup>
                                    <m:sSupPr>
                                      <m:ctrlPr>
                                        <a:rPr lang="it-IT" i="1">
                                          <a:latin typeface="Cambria Math" panose="02040503050406030204" pitchFamily="18" charset="0"/>
                                          <a:ea typeface="Calibri" panose="020F0502020204030204" pitchFamily="34" charset="0"/>
                                          <a:cs typeface="Times New Roman" panose="02020603050405020304" pitchFamily="18" charset="0"/>
                                        </a:rPr>
                                      </m:ctrlPr>
                                    </m:sSupPr>
                                    <m:e>
                                      <m:d>
                                        <m:dPr>
                                          <m:ctrlPr>
                                            <a:rPr lang="it-IT" i="1">
                                              <a:latin typeface="Cambria Math" panose="02040503050406030204" pitchFamily="18" charset="0"/>
                                              <a:ea typeface="Calibri" panose="020F0502020204030204" pitchFamily="34" charset="0"/>
                                              <a:cs typeface="Times New Roman" panose="020206030504050203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f>
                                            <m:fPr>
                                              <m:ctrlPr>
                                                <a:rPr lang="it-IT" i="1">
                                                  <a:latin typeface="Cambria Math" panose="02040503050406030204" pitchFamily="18" charset="0"/>
                                                  <a:ea typeface="Calibri" panose="020F0502020204030204" pitchFamily="34" charset="0"/>
                                                  <a:cs typeface="Times New Roman" panose="02020603050405020304" pitchFamily="18" charset="0"/>
                                                </a:rPr>
                                              </m:ctrlPr>
                                            </m:fPr>
                                            <m:num>
                                              <m:r>
                                                <a:rPr lang="it-IT" i="1">
                                                  <a:latin typeface="Cambria Math" panose="02040503050406030204" pitchFamily="18" charset="0"/>
                                                  <a:ea typeface="Calibri" panose="020F0502020204030204" pitchFamily="34" charset="0"/>
                                                  <a:cs typeface="Times New Roman" panose="02020603050405020304" pitchFamily="18" charset="0"/>
                                                </a:rPr>
                                                <m:t>0.4</m:t>
                                              </m:r>
                                            </m:num>
                                            <m:den>
                                              <m:r>
                                                <a:rPr lang="it-IT" i="1">
                                                  <a:latin typeface="Cambria Math" panose="02040503050406030204" pitchFamily="18" charset="0"/>
                                                  <a:ea typeface="Calibri" panose="020F0502020204030204" pitchFamily="34" charset="0"/>
                                                  <a:cs typeface="Times New Roman" panose="02020603050405020304" pitchFamily="18" charset="0"/>
                                                </a:rPr>
                                                <m:t>0.712</m:t>
                                              </m:r>
                                            </m:den>
                                          </m:f>
                                        </m:e>
                                      </m:d>
                                    </m:e>
                                    <m:sup>
                                      <m:f>
                                        <m:fPr>
                                          <m:ctrlPr>
                                            <a:rPr lang="it-IT" i="1">
                                              <a:latin typeface="Cambria Math" panose="02040503050406030204" pitchFamily="18" charset="0"/>
                                              <a:ea typeface="Calibri" panose="020F0502020204030204" pitchFamily="34" charset="0"/>
                                              <a:cs typeface="Times New Roman" panose="02020603050405020304" pitchFamily="18" charset="0"/>
                                            </a:rPr>
                                          </m:ctrlPr>
                                        </m:fPr>
                                        <m:num>
                                          <m:r>
                                            <a:rPr lang="it-IT" i="1">
                                              <a:latin typeface="Cambria Math" panose="02040503050406030204" pitchFamily="18" charset="0"/>
                                              <a:ea typeface="Calibri" panose="020F0502020204030204" pitchFamily="34" charset="0"/>
                                              <a:cs typeface="Times New Roman" panose="02020603050405020304" pitchFamily="18" charset="0"/>
                                            </a:rPr>
                                            <m:t>2</m:t>
                                          </m:r>
                                        </m:num>
                                        <m:den>
                                          <m:r>
                                            <a:rPr lang="it-IT" i="1">
                                              <a:latin typeface="Cambria Math" panose="02040503050406030204" pitchFamily="18" charset="0"/>
                                              <a:ea typeface="Calibri" panose="020F0502020204030204" pitchFamily="34" charset="0"/>
                                              <a:cs typeface="Times New Roman" panose="02020603050405020304" pitchFamily="18" charset="0"/>
                                            </a:rPr>
                                            <m:t>3</m:t>
                                          </m:r>
                                        </m:den>
                                      </m:f>
                                    </m:sup>
                                  </m:sSup>
                                </m:e>
                              </m:d>
                            </m:e>
                            <m:sup>
                              <m:f>
                                <m:fPr>
                                  <m:ctrlPr>
                                    <a:rPr lang="it-IT" i="1"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it-IT" i="1"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it-IT" i="1"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4</m:t>
                                  </m:r>
                                </m:den>
                              </m:f>
                            </m:sup>
                          </m:sSup>
                        </m:den>
                      </m:f>
                      <m:r>
                        <a:rPr lang="it-IT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it-IT" i="1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7.08</m:t>
                      </m:r>
                    </m:oMath>
                  </m:oMathPara>
                </a14:m>
                <a:endParaRPr lang="it-IT" dirty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" name="Rettangolo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8812" y="3944164"/>
                <a:ext cx="11792931" cy="2378087"/>
              </a:xfrm>
              <a:prstGeom prst="rect">
                <a:avLst/>
              </a:prstGeom>
              <a:blipFill>
                <a:blip r:embed="rId4"/>
                <a:stretch>
                  <a:fillRect l="-517" t="-1026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ttangolo 3"/>
              <p:cNvSpPr/>
              <p:nvPr/>
            </p:nvSpPr>
            <p:spPr>
              <a:xfrm>
                <a:off x="6782022" y="3325918"/>
                <a:ext cx="4393382" cy="618246"/>
              </a:xfrm>
              <a:prstGeom prst="rect">
                <a:avLst/>
              </a:prstGeom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it-IT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it-IT" i="1"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  <m:sub>
                          <m:r>
                            <a:rPr lang="it-IT" i="1">
                              <a:latin typeface="Cambria Math" panose="02040503050406030204" pitchFamily="18" charset="0"/>
                            </a:rPr>
                            <m:t>𝑚</m:t>
                          </m:r>
                        </m:sub>
                      </m:sSub>
                      <m:r>
                        <a:rPr lang="it-IT" i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it-IT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it-IT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it-IT" i="1">
                                  <a:latin typeface="Cambria Math" panose="02040503050406030204" pitchFamily="18" charset="0"/>
                                </a:rPr>
                                <m:t>𝑁𝑢</m:t>
                              </m:r>
                            </m:e>
                            <m:sub>
                              <m:r>
                                <a:rPr lang="it-IT" i="1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sub>
                          </m:sSub>
                          <m:r>
                            <a:rPr lang="it-IT" i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it-IT" i="1">
                              <a:latin typeface="Cambria Math" panose="02040503050406030204" pitchFamily="18" charset="0"/>
                            </a:rPr>
                            <m:t>𝑘</m:t>
                          </m:r>
                        </m:num>
                        <m:den>
                          <m:r>
                            <a:rPr lang="it-IT" i="1">
                              <a:latin typeface="Cambria Math" panose="02040503050406030204" pitchFamily="18" charset="0"/>
                            </a:rPr>
                            <m:t>𝐷</m:t>
                          </m:r>
                        </m:den>
                      </m:f>
                      <m:r>
                        <a:rPr lang="it-IT" i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it-IT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it-IT" i="0">
                              <a:latin typeface="Cambria Math" panose="02040503050406030204" pitchFamily="18" charset="0"/>
                            </a:rPr>
                            <m:t>7.08∙0.0261</m:t>
                          </m:r>
                        </m:num>
                        <m:den>
                          <m:r>
                            <a:rPr lang="it-IT" i="0">
                              <a:latin typeface="Cambria Math" panose="02040503050406030204" pitchFamily="18" charset="0"/>
                            </a:rPr>
                            <m:t>2∙</m:t>
                          </m:r>
                          <m:sSup>
                            <m:sSupPr>
                              <m:ctrlPr>
                                <a:rPr lang="it-IT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it-IT" i="0">
                                  <a:latin typeface="Cambria Math" panose="02040503050406030204" pitchFamily="18" charset="0"/>
                                </a:rPr>
                                <m:t>10</m:t>
                              </m:r>
                            </m:e>
                            <m:sup>
                              <m:r>
                                <a:rPr lang="it-IT" i="0">
                                  <a:latin typeface="Cambria Math" panose="02040503050406030204" pitchFamily="18" charset="0"/>
                                </a:rPr>
                                <m:t>−3</m:t>
                              </m:r>
                            </m:sup>
                          </m:sSup>
                        </m:den>
                      </m:f>
                      <m:r>
                        <a:rPr lang="it-IT" i="0">
                          <a:latin typeface="Cambria Math" panose="02040503050406030204" pitchFamily="18" charset="0"/>
                        </a:rPr>
                        <m:t>=92.4 </m:t>
                      </m:r>
                      <m:f>
                        <m:fPr>
                          <m:ctrlPr>
                            <a:rPr lang="it-IT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it-IT" i="1">
                              <a:latin typeface="Cambria Math" panose="02040503050406030204" pitchFamily="18" charset="0"/>
                            </a:rPr>
                            <m:t>𝑊</m:t>
                          </m:r>
                        </m:num>
                        <m:den>
                          <m:sSup>
                            <m:sSupPr>
                              <m:ctrlPr>
                                <a:rPr lang="it-IT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it-IT" i="1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e>
                            <m:sup>
                              <m:r>
                                <a:rPr lang="it-IT" i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it-IT" i="1">
                              <a:latin typeface="Cambria Math" panose="02040503050406030204" pitchFamily="18" charset="0"/>
                            </a:rPr>
                            <m:t>𝐾</m:t>
                          </m:r>
                        </m:den>
                      </m:f>
                    </m:oMath>
                  </m:oMathPara>
                </a14:m>
                <a:endParaRPr lang="it-IT" dirty="0"/>
              </a:p>
            </p:txBody>
          </p:sp>
        </mc:Choice>
        <mc:Fallback xmlns="">
          <p:sp>
            <p:nvSpPr>
              <p:cNvPr id="4" name="Rettangolo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82022" y="3325918"/>
                <a:ext cx="4393382" cy="618246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5" name="Immagine 14"/>
          <p:cNvPicPr>
            <a:picLocks noChangeAspect="1"/>
          </p:cNvPicPr>
          <p:nvPr/>
        </p:nvPicPr>
        <p:blipFill rotWithShape="1">
          <a:blip r:embed="rId6"/>
          <a:srcRect l="28118" t="30652" r="42957" b="44610"/>
          <a:stretch/>
        </p:blipFill>
        <p:spPr>
          <a:xfrm>
            <a:off x="701296" y="1241105"/>
            <a:ext cx="5680480" cy="2629069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7" name="Rettangolo 16"/>
              <p:cNvSpPr/>
              <p:nvPr/>
            </p:nvSpPr>
            <p:spPr>
              <a:xfrm>
                <a:off x="6960795" y="2309091"/>
                <a:ext cx="3020891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it-IT" i="1">
                          <a:latin typeface="Cambria Math" panose="02040503050406030204" pitchFamily="18" charset="0"/>
                        </a:rPr>
                        <m:t>𝑅𝑒</m:t>
                      </m:r>
                      <m:r>
                        <a:rPr lang="it-IT" i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it-IT" i="1">
                          <a:latin typeface="Cambria Math" panose="02040503050406030204" pitchFamily="18" charset="0"/>
                        </a:rPr>
                        <m:t>𝑃𝑟</m:t>
                      </m:r>
                      <m:r>
                        <a:rPr lang="it-IT" i="0">
                          <a:latin typeface="Cambria Math" panose="02040503050406030204" pitchFamily="18" charset="0"/>
                        </a:rPr>
                        <m:t>=152.9∙0.712&gt;0.2</m:t>
                      </m:r>
                    </m:oMath>
                  </m:oMathPara>
                </a14:m>
                <a:endParaRPr lang="it-IT" dirty="0"/>
              </a:p>
            </p:txBody>
          </p:sp>
        </mc:Choice>
        <mc:Fallback xmlns="">
          <p:sp>
            <p:nvSpPr>
              <p:cNvPr id="17" name="Rettangolo 1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60795" y="2309091"/>
                <a:ext cx="3020891" cy="369332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Rettangolo 4"/>
          <p:cNvSpPr/>
          <p:nvPr/>
        </p:nvSpPr>
        <p:spPr>
          <a:xfrm>
            <a:off x="701296" y="2470674"/>
            <a:ext cx="5680480" cy="781573"/>
          </a:xfrm>
          <a:prstGeom prst="rect">
            <a:avLst/>
          </a:prstGeom>
          <a:noFill/>
          <a:ln w="38100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50020752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 animBg="1"/>
      <p:bldP spid="17" grpId="0"/>
      <p:bldP spid="5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Rectangle 76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it-IT"/>
          </a:p>
        </p:txBody>
      </p:sp>
      <p:grpSp>
        <p:nvGrpSpPr>
          <p:cNvPr id="20586" name="Group 2154"/>
          <p:cNvGrpSpPr>
            <a:grpSpLocks/>
          </p:cNvGrpSpPr>
          <p:nvPr/>
        </p:nvGrpSpPr>
        <p:grpSpPr bwMode="auto">
          <a:xfrm>
            <a:off x="4760913" y="1539875"/>
            <a:ext cx="1362075" cy="1660525"/>
            <a:chOff x="7497" y="2426"/>
            <a:chExt cx="2145" cy="2613"/>
          </a:xfrm>
        </p:grpSpPr>
        <p:grpSp>
          <p:nvGrpSpPr>
            <p:cNvPr id="20590" name="Group 2158"/>
            <p:cNvGrpSpPr>
              <a:grpSpLocks/>
            </p:cNvGrpSpPr>
            <p:nvPr/>
          </p:nvGrpSpPr>
          <p:grpSpPr bwMode="auto">
            <a:xfrm>
              <a:off x="7685" y="2613"/>
              <a:ext cx="989" cy="2239"/>
              <a:chOff x="9450" y="3578"/>
              <a:chExt cx="1815" cy="2845"/>
            </a:xfrm>
          </p:grpSpPr>
        </p:grpSp>
      </p:grpSp>
      <p:sp>
        <p:nvSpPr>
          <p:cNvPr id="86" name="CasellaDiTesto 85"/>
          <p:cNvSpPr txBox="1"/>
          <p:nvPr/>
        </p:nvSpPr>
        <p:spPr>
          <a:xfrm>
            <a:off x="0" y="6404236"/>
            <a:ext cx="8775513" cy="2616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it-IT" sz="1100">
                <a:solidFill>
                  <a:schemeClr val="bg1">
                    <a:lumMod val="65000"/>
                  </a:schemeClr>
                </a:solidFill>
              </a:rPr>
              <a:t>ESERCITAZIONE                                                                                          TRASMISSIONE DEL CALORE</a:t>
            </a:r>
          </a:p>
        </p:txBody>
      </p:sp>
      <p:sp>
        <p:nvSpPr>
          <p:cNvPr id="131" name="CasellaDiTesto 130"/>
          <p:cNvSpPr txBox="1"/>
          <p:nvPr/>
        </p:nvSpPr>
        <p:spPr>
          <a:xfrm>
            <a:off x="391884" y="-91439"/>
            <a:ext cx="673685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i="1" dirty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Esercizio 2</a:t>
            </a:r>
          </a:p>
          <a:p>
            <a:r>
              <a:rPr lang="it-IT" sz="2400" i="1" dirty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Convezione forzata</a:t>
            </a:r>
          </a:p>
          <a:p>
            <a:endParaRPr lang="it-IT" sz="2400" i="1" dirty="0">
              <a:solidFill>
                <a:schemeClr val="bg1"/>
              </a:solidFill>
              <a:latin typeface="Calibri" pitchFamily="34" charset="0"/>
              <a:cs typeface="Calibri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CasellaDiTesto 15"/>
              <p:cNvSpPr txBox="1"/>
              <p:nvPr/>
            </p:nvSpPr>
            <p:spPr>
              <a:xfrm>
                <a:off x="9696074" y="1031062"/>
                <a:ext cx="989565" cy="60401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it-IT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h</m:t>
                      </m:r>
                      <m:r>
                        <a:rPr lang="it-IT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it-IT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it-IT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𝑁𝑢</m:t>
                          </m:r>
                          <m:r>
                            <a:rPr lang="it-IT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it-IT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𝑘</m:t>
                          </m:r>
                        </m:num>
                        <m:den>
                          <m:sSub>
                            <m:sSubPr>
                              <m:ctrlPr>
                                <a:rPr lang="it-IT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it-IT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𝐿</m:t>
                              </m:r>
                            </m:e>
                            <m:sub>
                              <m:r>
                                <a:rPr lang="it-IT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𝑟𝑖𝑓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it-IT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16" name="CasellaDiTesto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96074" y="1031062"/>
                <a:ext cx="989565" cy="604012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ttangolo 4"/>
              <p:cNvSpPr/>
              <p:nvPr/>
            </p:nvSpPr>
            <p:spPr>
              <a:xfrm>
                <a:off x="440135" y="1243168"/>
                <a:ext cx="7057534" cy="310161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it-IT" dirty="0"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Calcolo dei parametri caratteristici dell’aletta: A</a:t>
                </a:r>
                <a:r>
                  <a:rPr lang="it-IT" baseline="-25000" dirty="0"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</a:t>
                </a:r>
                <a:r>
                  <a:rPr lang="it-IT" dirty="0"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, P,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it-IT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it-IT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𝐿</m:t>
                        </m:r>
                      </m:e>
                      <m:sub>
                        <m:r>
                          <a:rPr lang="it-IT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∞</m:t>
                        </m:r>
                      </m:sub>
                    </m:sSub>
                    <m:r>
                      <a:rPr lang="it-IT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,</m:t>
                    </m:r>
                    <m:sSub>
                      <m:sSubPr>
                        <m:ctrlPr>
                          <a:rPr lang="it-IT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it-IT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a:rPr lang="it-IT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𝐵𝑖</m:t>
                        </m:r>
                      </m:e>
                      <m:sub>
                        <m:r>
                          <a:rPr lang="it-IT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𝑇</m:t>
                        </m:r>
                      </m:sub>
                    </m:sSub>
                  </m:oMath>
                </a14:m>
                <a:r>
                  <a:rPr lang="it-IT" dirty="0"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:</a:t>
                </a:r>
                <a:endParaRPr lang="it-IT" sz="16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it-IT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it-IT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𝐴</m:t>
                          </m:r>
                        </m:e>
                        <m:sub>
                          <m:r>
                            <a:rPr lang="it-IT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𝑇</m:t>
                          </m:r>
                        </m:sub>
                      </m:sSub>
                      <m:r>
                        <a:rPr lang="it-IT" i="1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it-IT" i="1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𝜋</m:t>
                      </m:r>
                      <m:r>
                        <a:rPr lang="it-IT" i="1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∙</m:t>
                      </m:r>
                      <m:sSup>
                        <m:sSupPr>
                          <m:ctrlPr>
                            <a:rPr lang="it-IT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it-IT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𝑟</m:t>
                          </m:r>
                        </m:e>
                        <m:sup>
                          <m:r>
                            <a:rPr lang="it-IT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2</m:t>
                          </m:r>
                        </m:sup>
                      </m:sSup>
                      <m:r>
                        <a:rPr lang="it-IT" i="1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it-IT" i="1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𝜋</m:t>
                      </m:r>
                      <m:r>
                        <a:rPr lang="it-IT" i="1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∙</m:t>
                      </m:r>
                      <m:sSup>
                        <m:sSupPr>
                          <m:ctrlPr>
                            <a:rPr lang="it-IT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it-IT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10</m:t>
                          </m:r>
                        </m:e>
                        <m:sup>
                          <m:r>
                            <a:rPr lang="it-IT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−6</m:t>
                          </m:r>
                        </m:sup>
                      </m:sSup>
                      <m:r>
                        <a:rPr lang="it-IT" i="1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  </m:t>
                      </m:r>
                      <m:sSup>
                        <m:sSupPr>
                          <m:ctrlPr>
                            <a:rPr lang="it-IT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it-IT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𝑚</m:t>
                          </m:r>
                        </m:e>
                        <m:sup>
                          <m:r>
                            <a:rPr lang="it-IT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it-IT" sz="16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it-IT" i="1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𝑃</m:t>
                      </m:r>
                      <m:r>
                        <a:rPr lang="it-IT" i="1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=2∙</m:t>
                      </m:r>
                      <m:r>
                        <a:rPr lang="it-IT" i="1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𝜋</m:t>
                      </m:r>
                      <m:r>
                        <a:rPr lang="it-IT" i="1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∙</m:t>
                      </m:r>
                      <m:r>
                        <a:rPr lang="it-IT" i="1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𝑟</m:t>
                      </m:r>
                      <m:r>
                        <a:rPr lang="it-IT" i="1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=2∙</m:t>
                      </m:r>
                      <m:r>
                        <a:rPr lang="it-IT" i="1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𝜋</m:t>
                      </m:r>
                      <m:r>
                        <a:rPr lang="it-IT" i="1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∙</m:t>
                      </m:r>
                      <m:sSup>
                        <m:sSupPr>
                          <m:ctrlPr>
                            <a:rPr lang="it-IT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it-IT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10</m:t>
                          </m:r>
                        </m:e>
                        <m:sup>
                          <m:r>
                            <a:rPr lang="it-IT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−3</m:t>
                          </m:r>
                        </m:sup>
                      </m:sSup>
                      <m:r>
                        <a:rPr lang="it-IT" i="1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  </m:t>
                      </m:r>
                      <m:r>
                        <a:rPr lang="it-IT" i="1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𝑚</m:t>
                      </m:r>
                    </m:oMath>
                  </m:oMathPara>
                </a14:m>
                <a:endParaRPr lang="it-IT" sz="16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spcAft>
                    <a:spcPts val="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it-IT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it-IT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𝐿</m:t>
                          </m:r>
                        </m:e>
                        <m:sub>
                          <m:r>
                            <a:rPr lang="it-IT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∞</m:t>
                          </m:r>
                        </m:sub>
                      </m:sSub>
                      <m:r>
                        <a:rPr lang="it-IT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it-IT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radPr>
                        <m:deg/>
                        <m:e>
                          <m:f>
                            <m:fPr>
                              <m:ctrlPr>
                                <a:rPr lang="it-IT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fPr>
                            <m:num>
                              <m:r>
                                <a:rPr lang="it-IT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𝑘</m:t>
                              </m:r>
                              <m:sSub>
                                <m:sSubPr>
                                  <m:ctrlPr>
                                    <a:rPr lang="it-IT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it-IT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𝐴</m:t>
                                  </m:r>
                                </m:e>
                                <m:sub>
                                  <m:r>
                                    <a:rPr lang="it-IT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𝑇</m:t>
                                  </m:r>
                                </m:sub>
                              </m:sSub>
                            </m:num>
                            <m:den>
                              <m:r>
                                <a:rPr lang="it-IT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h𝑃</m:t>
                              </m:r>
                            </m:den>
                          </m:f>
                        </m:e>
                      </m:rad>
                      <m:r>
                        <a:rPr lang="it-IT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it-IT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radPr>
                        <m:deg/>
                        <m:e>
                          <m:f>
                            <m:fPr>
                              <m:ctrlPr>
                                <a:rPr lang="it-IT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fPr>
                            <m:num>
                              <m:r>
                                <a:rPr lang="it-IT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186</m:t>
                              </m:r>
                              <m:r>
                                <a:rPr lang="it-IT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∙</m:t>
                              </m:r>
                              <m:r>
                                <a:rPr lang="it-IT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  <m:t>𝜋</m:t>
                              </m:r>
                              <m:r>
                                <a:rPr lang="it-IT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  <m:t>∙</m:t>
                              </m:r>
                              <m:sSup>
                                <m:sSupPr>
                                  <m:ctrlPr>
                                    <a:rPr lang="it-IT" i="1"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it-IT" i="1"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</a:rPr>
                                    <m:t>10</m:t>
                                  </m:r>
                                </m:e>
                                <m:sup>
                                  <m:r>
                                    <a:rPr lang="it-IT" i="1"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</a:rPr>
                                    <m:t>−6</m:t>
                                  </m:r>
                                </m:sup>
                              </m:sSup>
                            </m:num>
                            <m:den>
                              <m:r>
                                <a:rPr lang="it-IT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  <m:t>2∙</m:t>
                              </m:r>
                              <m:r>
                                <a:rPr lang="it-IT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  <m:t>𝜋</m:t>
                              </m:r>
                              <m:r>
                                <a:rPr lang="it-IT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  <m:t>∙</m:t>
                              </m:r>
                              <m:sSup>
                                <m:sSupPr>
                                  <m:ctrlPr>
                                    <a:rPr lang="it-IT" i="1"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it-IT" i="1"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</a:rPr>
                                    <m:t>10</m:t>
                                  </m:r>
                                </m:e>
                                <m:sup>
                                  <m:r>
                                    <a:rPr lang="it-IT" i="1"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</a:rPr>
                                    <m:t>−3</m:t>
                                  </m:r>
                                </m:sup>
                              </m:sSup>
                              <m:r>
                                <a:rPr lang="it-IT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∙92.4</m:t>
                              </m:r>
                            </m:den>
                          </m:f>
                        </m:e>
                      </m:rad>
                      <m:r>
                        <a:rPr lang="it-IT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=0.0317 </m:t>
                      </m:r>
                      <m:r>
                        <a:rPr lang="it-IT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𝑚</m:t>
                      </m:r>
                      <m:r>
                        <a:rPr lang="it-IT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≅0.032 </m:t>
                      </m:r>
                      <m:r>
                        <a:rPr lang="it-IT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𝑚</m:t>
                      </m:r>
                    </m:oMath>
                  </m:oMathPara>
                </a14:m>
                <a:endParaRPr lang="it-IT" dirty="0"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  <a:p>
                <a:pPr>
                  <a:spcBef>
                    <a:spcPts val="1200"/>
                  </a:spcBef>
                  <a:spcAft>
                    <a:spcPts val="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it-IT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it-IT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𝐵𝑖</m:t>
                          </m:r>
                        </m:e>
                        <m:sub>
                          <m:r>
                            <a:rPr lang="it-IT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𝑇</m:t>
                          </m:r>
                        </m:sub>
                      </m:sSub>
                      <m:r>
                        <a:rPr lang="it-IT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it-IT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it-IT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it-IT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h</m:t>
                              </m:r>
                              <m:r>
                                <a:rPr lang="it-IT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 </m:t>
                              </m:r>
                              <m:r>
                                <a:rPr lang="it-IT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𝐿</m:t>
                              </m:r>
                            </m:e>
                            <m:sub>
                              <m:r>
                                <a:rPr lang="it-IT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𝑇</m:t>
                              </m:r>
                            </m:sub>
                          </m:sSub>
                        </m:num>
                        <m:den>
                          <m:r>
                            <a:rPr lang="it-IT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𝑘</m:t>
                          </m:r>
                        </m:den>
                      </m:f>
                      <m:r>
                        <a:rPr lang="it-IT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it-IT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it-IT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h</m:t>
                          </m:r>
                          <m:r>
                            <a:rPr lang="it-IT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 </m:t>
                          </m:r>
                          <m:sSub>
                            <m:sSubPr>
                              <m:ctrlPr>
                                <a:rPr lang="it-IT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it-IT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𝐴</m:t>
                              </m:r>
                            </m:e>
                            <m:sub>
                              <m:r>
                                <a:rPr lang="it-IT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𝑇</m:t>
                              </m:r>
                            </m:sub>
                          </m:sSub>
                        </m:num>
                        <m:den>
                          <m:r>
                            <a:rPr lang="it-IT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𝑘</m:t>
                          </m:r>
                          <m:r>
                            <a:rPr lang="it-IT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 </m:t>
                          </m:r>
                          <m:r>
                            <a:rPr lang="it-IT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𝑃</m:t>
                          </m:r>
                        </m:den>
                      </m:f>
                      <m:r>
                        <a:rPr lang="it-IT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it-IT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it-IT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92.4∙</m:t>
                          </m:r>
                          <m:r>
                            <a:rPr lang="it-IT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𝜋</m:t>
                          </m:r>
                          <m:r>
                            <a:rPr lang="it-IT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∙</m:t>
                          </m:r>
                          <m:sSup>
                            <m:sSupPr>
                              <m:ctrlPr>
                                <a:rPr lang="it-IT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r>
                                <a:rPr lang="it-IT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  <m:t>10</m:t>
                              </m:r>
                            </m:e>
                            <m:sup>
                              <m:r>
                                <a:rPr lang="it-IT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  <m:t>−6</m:t>
                              </m:r>
                            </m:sup>
                          </m:sSup>
                        </m:num>
                        <m:den>
                          <m:r>
                            <a:rPr lang="it-IT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186∙</m:t>
                          </m:r>
                          <m:r>
                            <a:rPr lang="it-IT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2∙</m:t>
                          </m:r>
                          <m:r>
                            <a:rPr lang="it-IT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𝜋</m:t>
                          </m:r>
                          <m:r>
                            <a:rPr lang="it-IT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∙</m:t>
                          </m:r>
                          <m:sSup>
                            <m:sSupPr>
                              <m:ctrlPr>
                                <a:rPr lang="it-IT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r>
                                <a:rPr lang="it-IT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  <m:t>10</m:t>
                              </m:r>
                            </m:e>
                            <m:sup>
                              <m:r>
                                <a:rPr lang="it-IT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  <m:t>−3</m:t>
                              </m:r>
                            </m:sup>
                          </m:sSup>
                        </m:den>
                      </m:f>
                      <m:r>
                        <a:rPr lang="it-IT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=2.48∙</m:t>
                      </m:r>
                      <m:sSup>
                        <m:sSupPr>
                          <m:ctrlPr>
                            <a:rPr lang="it-IT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it-IT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10</m:t>
                          </m:r>
                        </m:e>
                        <m:sup>
                          <m:r>
                            <a:rPr lang="it-IT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−4</m:t>
                          </m:r>
                        </m:sup>
                      </m:sSup>
                    </m:oMath>
                  </m:oMathPara>
                </a14:m>
                <a:endParaRPr lang="it-IT" dirty="0"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  <a:p>
                <a:pPr>
                  <a:spcBef>
                    <a:spcPts val="1200"/>
                  </a:spcBef>
                  <a:spcAft>
                    <a:spcPts val="0"/>
                  </a:spcAft>
                </a:pPr>
                <a:r>
                  <a:rPr lang="it-IT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 </a:t>
                </a:r>
                <a:endParaRPr lang="it-IT" dirty="0"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" name="Rettangolo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0135" y="1243168"/>
                <a:ext cx="7057534" cy="3101618"/>
              </a:xfrm>
              <a:prstGeom prst="rect">
                <a:avLst/>
              </a:prstGeom>
              <a:blipFill>
                <a:blip r:embed="rId3"/>
                <a:stretch>
                  <a:fillRect l="-691" t="-982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ttangolo 5"/>
              <p:cNvSpPr/>
              <p:nvPr/>
            </p:nvSpPr>
            <p:spPr>
              <a:xfrm>
                <a:off x="7630632" y="2609311"/>
                <a:ext cx="3510641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>
                  <a:spcBef>
                    <a:spcPts val="1200"/>
                  </a:spcBef>
                  <a:spcAft>
                    <a:spcPts val="0"/>
                  </a:spcAft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it-IT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it-IT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𝐵𝑖</m:t>
                        </m:r>
                      </m:e>
                      <m:sub>
                        <m:r>
                          <a:rPr lang="it-IT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𝑇</m:t>
                        </m:r>
                      </m:sub>
                    </m:sSub>
                    <m:r>
                      <a:rPr lang="it-IT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≪1      </m:t>
                    </m:r>
                  </m:oMath>
                </a14:m>
                <a:r>
                  <a:rPr lang="it-IT" dirty="0">
                    <a:solidFill>
                      <a:srgbClr val="FF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it-IT" dirty="0">
                    <a:solidFill>
                      <a:srgbClr val="FF0000"/>
                    </a:solidFill>
                    <a:latin typeface="Calibri" panose="020F0502020204030204" pitchFamily="34" charset="0"/>
                    <a:ea typeface="Times New Roman" panose="02020603050405020304" pitchFamily="18" charset="0"/>
                  </a:rPr>
                  <a:t>Il modello è utilizzabile</a:t>
                </a:r>
                <a:endParaRPr lang="it-IT" dirty="0"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6" name="Rettangolo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30632" y="2609311"/>
                <a:ext cx="3510641" cy="369332"/>
              </a:xfrm>
              <a:prstGeom prst="rect">
                <a:avLst/>
              </a:prstGeom>
              <a:blipFill>
                <a:blip r:embed="rId4"/>
                <a:stretch>
                  <a:fillRect t="-8197" r="-1042" b="-24590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Rettangolo 6"/>
          <p:cNvSpPr/>
          <p:nvPr/>
        </p:nvSpPr>
        <p:spPr>
          <a:xfrm>
            <a:off x="184777" y="665748"/>
            <a:ext cx="5487015" cy="3886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lnSpc>
                <a:spcPct val="107000"/>
              </a:lnSpc>
              <a:spcAft>
                <a:spcPts val="800"/>
              </a:spcAft>
            </a:pPr>
            <a:r>
              <a:rPr lang="it-IT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2. Calcolo della potenza termica scambiata dall’aletta [W]</a:t>
            </a:r>
            <a:endParaRPr lang="it-IT" sz="1400" dirty="0">
              <a:solidFill>
                <a:srgbClr val="FF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ttangolo 7"/>
              <p:cNvSpPr/>
              <p:nvPr/>
            </p:nvSpPr>
            <p:spPr>
              <a:xfrm>
                <a:off x="440135" y="4344786"/>
                <a:ext cx="4976298" cy="41133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̇"/>
                          <m:ctrlPr>
                            <a:rPr lang="it-IT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it-IT" i="1">
                              <a:latin typeface="Cambria Math" panose="02040503050406030204" pitchFamily="18" charset="0"/>
                            </a:rPr>
                            <m:t>𝑄</m:t>
                          </m:r>
                        </m:e>
                      </m:acc>
                      <m:r>
                        <a:rPr lang="it-IT" i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it-IT" i="1">
                          <a:latin typeface="Cambria Math" panose="02040503050406030204" pitchFamily="18" charset="0"/>
                        </a:rPr>
                        <m:t>h</m:t>
                      </m:r>
                      <m:r>
                        <a:rPr lang="it-IT" i="0">
                          <a:latin typeface="Cambria Math" panose="02040503050406030204" pitchFamily="18" charset="0"/>
                        </a:rPr>
                        <m:t>∙ </m:t>
                      </m:r>
                      <m:sSub>
                        <m:sSubPr>
                          <m:ctrlPr>
                            <a:rPr lang="it-IT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it-IT" i="1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b>
                          <m:r>
                            <a:rPr lang="it-IT" i="1">
                              <a:latin typeface="Cambria Math" panose="02040503050406030204" pitchFamily="18" charset="0"/>
                            </a:rPr>
                            <m:t>𝑠𝑐𝑎𝑚𝑏𝑖𝑜</m:t>
                          </m:r>
                        </m:sub>
                      </m:sSub>
                      <m:r>
                        <a:rPr lang="it-IT" i="0">
                          <a:latin typeface="Cambria Math" panose="02040503050406030204" pitchFamily="18" charset="0"/>
                        </a:rPr>
                        <m:t>∙</m:t>
                      </m:r>
                      <m:d>
                        <m:dPr>
                          <m:ctrlPr>
                            <a:rPr lang="it-IT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acc>
                            <m:accPr>
                              <m:chr m:val="̅"/>
                              <m:ctrlPr>
                                <a:rPr lang="it-IT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it-IT" i="1"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e>
                          </m:acc>
                          <m:r>
                            <a:rPr lang="it-IT" i="0"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it-IT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it-IT" i="1"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e>
                            <m:sub>
                              <m:r>
                                <a:rPr lang="it-IT" i="1"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</m:sub>
                          </m:sSub>
                        </m:e>
                      </m:d>
                      <m:r>
                        <a:rPr lang="it-IT" i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it-IT" i="1">
                          <a:latin typeface="Cambria Math" panose="02040503050406030204" pitchFamily="18" charset="0"/>
                        </a:rPr>
                        <m:t>h</m:t>
                      </m:r>
                      <m:r>
                        <a:rPr lang="it-IT" i="0">
                          <a:latin typeface="Cambria Math" panose="02040503050406030204" pitchFamily="18" charset="0"/>
                        </a:rPr>
                        <m:t>∙</m:t>
                      </m:r>
                      <m:r>
                        <a:rPr lang="it-IT" i="1">
                          <a:latin typeface="Cambria Math" panose="02040503050406030204" pitchFamily="18" charset="0"/>
                        </a:rPr>
                        <m:t>𝑃</m:t>
                      </m:r>
                      <m:r>
                        <a:rPr lang="it-IT" i="0">
                          <a:latin typeface="Cambria Math" panose="02040503050406030204" pitchFamily="18" charset="0"/>
                        </a:rPr>
                        <m:t>∙</m:t>
                      </m:r>
                      <m:r>
                        <a:rPr lang="it-IT" i="1">
                          <a:latin typeface="Cambria Math" panose="02040503050406030204" pitchFamily="18" charset="0"/>
                        </a:rPr>
                        <m:t>𝐿</m:t>
                      </m:r>
                      <m:r>
                        <a:rPr lang="it-IT" i="0">
                          <a:latin typeface="Cambria Math" panose="02040503050406030204" pitchFamily="18" charset="0"/>
                        </a:rPr>
                        <m:t>∙</m:t>
                      </m:r>
                      <m:d>
                        <m:dPr>
                          <m:ctrlPr>
                            <a:rPr lang="it-IT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acc>
                            <m:accPr>
                              <m:chr m:val="̅"/>
                              <m:ctrlPr>
                                <a:rPr lang="it-IT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it-IT" i="1"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e>
                          </m:acc>
                          <m:r>
                            <a:rPr lang="it-IT" i="0"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it-IT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it-IT" i="1"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e>
                            <m:sub>
                              <m:r>
                                <a:rPr lang="it-IT" i="1"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it-IT" dirty="0"/>
              </a:p>
            </p:txBody>
          </p:sp>
        </mc:Choice>
        <mc:Fallback xmlns="">
          <p:sp>
            <p:nvSpPr>
              <p:cNvPr id="8" name="Rettangolo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0135" y="4344786"/>
                <a:ext cx="4976298" cy="411331"/>
              </a:xfrm>
              <a:prstGeom prst="rect">
                <a:avLst/>
              </a:prstGeom>
              <a:blipFill>
                <a:blip r:embed="rId5"/>
                <a:stretch>
                  <a:fillRect b="-8955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ttangolo 8"/>
              <p:cNvSpPr/>
              <p:nvPr/>
            </p:nvSpPr>
            <p:spPr>
              <a:xfrm>
                <a:off x="391884" y="5105423"/>
                <a:ext cx="5518434" cy="37984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̇"/>
                          <m:ctrlPr>
                            <a:rPr lang="it-IT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it-IT" i="1">
                              <a:latin typeface="Cambria Math" panose="02040503050406030204" pitchFamily="18" charset="0"/>
                            </a:rPr>
                            <m:t>𝑄</m:t>
                          </m:r>
                        </m:e>
                      </m:acc>
                      <m:r>
                        <a:rPr lang="it-IT" i="0">
                          <a:latin typeface="Cambria Math" panose="02040503050406030204" pitchFamily="18" charset="0"/>
                        </a:rPr>
                        <m:t>=92.4∙2∙</m:t>
                      </m:r>
                      <m:r>
                        <a:rPr lang="it-IT" i="1">
                          <a:latin typeface="Cambria Math" panose="02040503050406030204" pitchFamily="18" charset="0"/>
                        </a:rPr>
                        <m:t>𝜋</m:t>
                      </m:r>
                      <m:r>
                        <a:rPr lang="it-IT" i="0">
                          <a:latin typeface="Cambria Math" panose="02040503050406030204" pitchFamily="18" charset="0"/>
                        </a:rPr>
                        <m:t>∙</m:t>
                      </m:r>
                      <m:sSup>
                        <m:sSupPr>
                          <m:ctrlPr>
                            <a:rPr lang="it-IT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it-IT" i="0">
                              <a:latin typeface="Cambria Math" panose="02040503050406030204" pitchFamily="18" charset="0"/>
                            </a:rPr>
                            <m:t>10</m:t>
                          </m:r>
                        </m:e>
                        <m:sup>
                          <m:r>
                            <a:rPr lang="it-IT" i="0">
                              <a:latin typeface="Cambria Math" panose="02040503050406030204" pitchFamily="18" charset="0"/>
                            </a:rPr>
                            <m:t>−3</m:t>
                          </m:r>
                        </m:sup>
                      </m:sSup>
                      <m:r>
                        <a:rPr lang="it-IT" i="0">
                          <a:latin typeface="Cambria Math" panose="02040503050406030204" pitchFamily="18" charset="0"/>
                        </a:rPr>
                        <m:t>∙5∙</m:t>
                      </m:r>
                      <m:sSup>
                        <m:sSupPr>
                          <m:ctrlPr>
                            <a:rPr lang="it-IT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it-IT" i="0">
                              <a:latin typeface="Cambria Math" panose="02040503050406030204" pitchFamily="18" charset="0"/>
                            </a:rPr>
                            <m:t>10</m:t>
                          </m:r>
                        </m:e>
                        <m:sup>
                          <m:r>
                            <a:rPr lang="it-IT" i="0">
                              <a:latin typeface="Cambria Math" panose="02040503050406030204" pitchFamily="18" charset="0"/>
                            </a:rPr>
                            <m:t>−2</m:t>
                          </m:r>
                        </m:sup>
                      </m:sSup>
                      <m:r>
                        <a:rPr lang="it-IT" i="0">
                          <a:latin typeface="Cambria Math" panose="02040503050406030204" pitchFamily="18" charset="0"/>
                        </a:rPr>
                        <m:t>∙</m:t>
                      </m:r>
                      <m:d>
                        <m:dPr>
                          <m:ctrlPr>
                            <a:rPr lang="it-IT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it-IT" i="0">
                              <a:latin typeface="Cambria Math" panose="02040503050406030204" pitchFamily="18" charset="0"/>
                            </a:rPr>
                            <m:t>40−20</m:t>
                          </m:r>
                        </m:e>
                      </m:d>
                      <m:r>
                        <a:rPr lang="it-IT" i="0">
                          <a:latin typeface="Cambria Math" panose="02040503050406030204" pitchFamily="18" charset="0"/>
                        </a:rPr>
                        <m:t>=0.58 </m:t>
                      </m:r>
                      <m:r>
                        <a:rPr lang="it-IT" i="1">
                          <a:latin typeface="Cambria Math" panose="02040503050406030204" pitchFamily="18" charset="0"/>
                        </a:rPr>
                        <m:t>𝑊</m:t>
                      </m:r>
                    </m:oMath>
                  </m:oMathPara>
                </a14:m>
                <a:endParaRPr lang="it-IT" dirty="0"/>
              </a:p>
            </p:txBody>
          </p:sp>
        </mc:Choice>
        <mc:Fallback xmlns="">
          <p:sp>
            <p:nvSpPr>
              <p:cNvPr id="9" name="Rettangolo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1884" y="5105423"/>
                <a:ext cx="5518434" cy="379848"/>
              </a:xfrm>
              <a:prstGeom prst="rect">
                <a:avLst/>
              </a:prstGeom>
              <a:blipFill>
                <a:blip r:embed="rId6"/>
                <a:stretch>
                  <a:fillRect b="-11290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ttangolo 9"/>
              <p:cNvSpPr/>
              <p:nvPr/>
            </p:nvSpPr>
            <p:spPr>
              <a:xfrm>
                <a:off x="6573622" y="3897608"/>
                <a:ext cx="5483260" cy="2193806"/>
              </a:xfrm>
              <a:prstGeom prst="rect">
                <a:avLst/>
              </a:prstGeom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wrap="square">
                <a:spAutoFit/>
              </a:bodyPr>
              <a:lstStyle/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it-IT" dirty="0">
                    <a:solidFill>
                      <a:srgbClr val="FF0000"/>
                    </a:solidFill>
                    <a:latin typeface="Calibri" panose="020F0502020204030204" pitchFamily="34" charset="0"/>
                    <a:ea typeface="Times New Roman" panose="02020603050405020304" pitchFamily="18" charset="0"/>
                    <a:cs typeface="Calibri" panose="020F0502020204030204" pitchFamily="34" charset="0"/>
                  </a:rPr>
                  <a:t>*N.B.</a:t>
                </a:r>
                <a:r>
                  <a:rPr lang="it-IT" dirty="0">
                    <a:latin typeface="Calibri" panose="020F0502020204030204" pitchFamily="34" charset="0"/>
                    <a:ea typeface="Times New Roman" panose="02020603050405020304" pitchFamily="18" charset="0"/>
                    <a:cs typeface="Calibri" panose="020F0502020204030204" pitchFamily="34" charset="0"/>
                  </a:rPr>
                  <a:t> Per utilizzare la formula, dove appare la differenza di temperatura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it-IT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Calibri" panose="020F0502020204030204" pitchFamily="34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it-IT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Calibri" panose="020F0502020204030204" pitchFamily="34" charset="0"/>
                              </a:rPr>
                            </m:ctrlPr>
                          </m:sSubPr>
                          <m:e>
                            <m:r>
                              <a:rPr lang="it-IT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Calibri" panose="020F0502020204030204" pitchFamily="34" charset="0"/>
                              </a:rPr>
                              <m:t>𝑇</m:t>
                            </m:r>
                          </m:e>
                          <m:sub>
                            <m:r>
                              <a:rPr lang="it-IT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Calibri" panose="020F0502020204030204" pitchFamily="34" charset="0"/>
                              </a:rPr>
                              <m:t>𝑏</m:t>
                            </m:r>
                          </m:sub>
                        </m:sSub>
                        <m:r>
                          <a:rPr lang="it-IT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Calibri" panose="020F0502020204030204" pitchFamily="34" charset="0"/>
                          </a:rPr>
                          <m:t>−</m:t>
                        </m:r>
                        <m:sSub>
                          <m:sSubPr>
                            <m:ctrlPr>
                              <a:rPr lang="it-IT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Calibri" panose="020F0502020204030204" pitchFamily="34" charset="0"/>
                              </a:rPr>
                            </m:ctrlPr>
                          </m:sSubPr>
                          <m:e>
                            <m:r>
                              <a:rPr lang="it-IT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Calibri" panose="020F0502020204030204" pitchFamily="34" charset="0"/>
                              </a:rPr>
                              <m:t>𝑇</m:t>
                            </m:r>
                          </m:e>
                          <m:sub>
                            <m:r>
                              <a:rPr lang="it-IT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Calibri" panose="020F0502020204030204" pitchFamily="34" charset="0"/>
                              </a:rPr>
                              <m:t>𝑓</m:t>
                            </m:r>
                          </m:sub>
                        </m:sSub>
                      </m:e>
                    </m:d>
                  </m:oMath>
                </a14:m>
                <a:r>
                  <a:rPr lang="it-IT" dirty="0">
                    <a:latin typeface="Calibri" panose="020F0502020204030204" pitchFamily="34" charset="0"/>
                    <a:ea typeface="Times New Roman" panose="02020603050405020304" pitchFamily="18" charset="0"/>
                    <a:cs typeface="Calibri" panose="020F0502020204030204" pitchFamily="34" charset="0"/>
                  </a:rPr>
                  <a:t>:</a:t>
                </a:r>
                <a:endParaRPr lang="it-IT" sz="16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̇"/>
                          <m:ctrlPr>
                            <a:rPr lang="it-IT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accPr>
                        <m:e>
                          <m:r>
                            <a:rPr lang="it-IT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𝑄</m:t>
                          </m:r>
                        </m:e>
                      </m:acc>
                      <m:r>
                        <a:rPr lang="it-IT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it-IT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it-IT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h𝑃𝑘</m:t>
                          </m:r>
                          <m:sSub>
                            <m:sSubPr>
                              <m:ctrlPr>
                                <a:rPr lang="it-IT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it-IT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𝐴</m:t>
                              </m:r>
                            </m:e>
                            <m:sub>
                              <m:r>
                                <a:rPr lang="it-IT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𝑇</m:t>
                              </m:r>
                            </m:sub>
                          </m:sSub>
                          <m:r>
                            <a:rPr lang="it-IT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 </m:t>
                          </m:r>
                        </m:e>
                      </m:rad>
                      <m:sSub>
                        <m:sSubPr>
                          <m:ctrlPr>
                            <a:rPr lang="it-IT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it-IT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∆</m:t>
                          </m:r>
                          <m:r>
                            <a:rPr lang="it-IT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𝑇</m:t>
                          </m:r>
                        </m:e>
                        <m:sub>
                          <m:r>
                            <a:rPr lang="it-IT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𝑟𝑖𝑓</m:t>
                          </m:r>
                        </m:sub>
                      </m:sSub>
                      <m:func>
                        <m:funcPr>
                          <m:ctrlPr>
                            <a:rPr lang="it-IT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it-IT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tan</m:t>
                          </m:r>
                        </m:fName>
                        <m:e>
                          <m:r>
                            <a:rPr lang="it-IT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h</m:t>
                          </m:r>
                          <m:d>
                            <m:dPr>
                              <m:ctrlPr>
                                <a:rPr lang="it-IT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it-IT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it-IT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𝐿</m:t>
                                  </m:r>
                                </m:num>
                                <m:den>
                                  <m:sSub>
                                    <m:sSubPr>
                                      <m:ctrlPr>
                                        <a:rPr lang="it-IT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  <a:ea typeface="Times New Roman" panose="02020603050405020304" pitchFamily="18" charset="0"/>
                                          <a:cs typeface="Times New Roman" panose="020206030504050203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it-IT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  <a:ea typeface="Times New Roman" panose="02020603050405020304" pitchFamily="18" charset="0"/>
                                          <a:cs typeface="Times New Roman" panose="02020603050405020304" pitchFamily="18" charset="0"/>
                                        </a:rPr>
                                        <m:t>𝐿</m:t>
                                      </m:r>
                                    </m:e>
                                    <m:sub>
                                      <m:r>
                                        <a:rPr lang="it-IT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  <m:t>∞</m:t>
                                      </m:r>
                                    </m:sub>
                                  </m:sSub>
                                </m:den>
                              </m:f>
                            </m:e>
                          </m:d>
                        </m:e>
                      </m:func>
                    </m:oMath>
                  </m:oMathPara>
                </a14:m>
                <a:endParaRPr lang="it-IT" sz="16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it-IT" dirty="0">
                    <a:latin typeface="Calibri" panose="020F0502020204030204" pitchFamily="34" charset="0"/>
                    <a:ea typeface="Times New Roman" panose="02020603050405020304" pitchFamily="18" charset="0"/>
                    <a:cs typeface="Calibri" panose="020F0502020204030204" pitchFamily="34" charset="0"/>
                  </a:rPr>
                  <a:t>occorre calcolare preliminarmente la temperatura </a:t>
                </a:r>
                <a:r>
                  <a:rPr lang="it-IT" dirty="0" err="1">
                    <a:latin typeface="Calibri" panose="020F0502020204030204" pitchFamily="34" charset="0"/>
                    <a:ea typeface="Times New Roman" panose="02020603050405020304" pitchFamily="18" charset="0"/>
                    <a:cs typeface="Calibri" panose="020F0502020204030204" pitchFamily="34" charset="0"/>
                  </a:rPr>
                  <a:t>Tb</a:t>
                </a:r>
                <a:r>
                  <a:rPr lang="it-IT" dirty="0">
                    <a:latin typeface="Calibri" panose="020F0502020204030204" pitchFamily="34" charset="0"/>
                    <a:ea typeface="Times New Roman" panose="02020603050405020304" pitchFamily="18" charset="0"/>
                    <a:cs typeface="Calibri" panose="020F0502020204030204" pitchFamily="34" charset="0"/>
                  </a:rPr>
                  <a:t> che non viene fornita dal problema.</a:t>
                </a:r>
                <a:endParaRPr lang="it-IT" sz="16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0" name="Rettangolo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73622" y="3897608"/>
                <a:ext cx="5483260" cy="2193806"/>
              </a:xfrm>
              <a:prstGeom prst="rect">
                <a:avLst/>
              </a:prstGeom>
              <a:blipFill>
                <a:blip r:embed="rId7"/>
                <a:stretch>
                  <a:fillRect l="-664" t="-549" b="-2198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282873232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9" grpId="0"/>
      <p:bldP spid="10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Rectangle 76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it-IT"/>
          </a:p>
        </p:txBody>
      </p:sp>
      <p:grpSp>
        <p:nvGrpSpPr>
          <p:cNvPr id="20586" name="Group 2154"/>
          <p:cNvGrpSpPr>
            <a:grpSpLocks/>
          </p:cNvGrpSpPr>
          <p:nvPr/>
        </p:nvGrpSpPr>
        <p:grpSpPr bwMode="auto">
          <a:xfrm>
            <a:off x="4760913" y="1539875"/>
            <a:ext cx="1362075" cy="1660525"/>
            <a:chOff x="7497" y="2426"/>
            <a:chExt cx="2145" cy="2613"/>
          </a:xfrm>
        </p:grpSpPr>
        <p:grpSp>
          <p:nvGrpSpPr>
            <p:cNvPr id="20590" name="Group 2158"/>
            <p:cNvGrpSpPr>
              <a:grpSpLocks/>
            </p:cNvGrpSpPr>
            <p:nvPr/>
          </p:nvGrpSpPr>
          <p:grpSpPr bwMode="auto">
            <a:xfrm>
              <a:off x="7685" y="2613"/>
              <a:ext cx="989" cy="2239"/>
              <a:chOff x="9450" y="3578"/>
              <a:chExt cx="1815" cy="2845"/>
            </a:xfrm>
          </p:grpSpPr>
        </p:grpSp>
      </p:grpSp>
      <p:sp>
        <p:nvSpPr>
          <p:cNvPr id="86" name="CasellaDiTesto 85"/>
          <p:cNvSpPr txBox="1"/>
          <p:nvPr/>
        </p:nvSpPr>
        <p:spPr>
          <a:xfrm>
            <a:off x="0" y="6404236"/>
            <a:ext cx="8775513" cy="2616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it-IT" sz="1100">
                <a:solidFill>
                  <a:schemeClr val="bg1">
                    <a:lumMod val="65000"/>
                  </a:schemeClr>
                </a:solidFill>
              </a:rPr>
              <a:t>ESERCITAZIONE                                                                                          TRASMISSIONE DEL CALORE</a:t>
            </a:r>
          </a:p>
        </p:txBody>
      </p:sp>
      <p:sp>
        <p:nvSpPr>
          <p:cNvPr id="131" name="CasellaDiTesto 130"/>
          <p:cNvSpPr txBox="1"/>
          <p:nvPr/>
        </p:nvSpPr>
        <p:spPr>
          <a:xfrm>
            <a:off x="391884" y="-91439"/>
            <a:ext cx="673685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i="1" dirty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Esercizio 2</a:t>
            </a:r>
          </a:p>
          <a:p>
            <a:r>
              <a:rPr lang="it-IT" sz="2400" i="1" dirty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Convezione forzata</a:t>
            </a:r>
          </a:p>
          <a:p>
            <a:endParaRPr lang="it-IT" sz="2400" i="1" dirty="0">
              <a:solidFill>
                <a:schemeClr val="bg1"/>
              </a:solidFill>
              <a:latin typeface="Calibri" pitchFamily="34" charset="0"/>
              <a:cs typeface="Calibri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CasellaDiTesto 15"/>
              <p:cNvSpPr txBox="1"/>
              <p:nvPr/>
            </p:nvSpPr>
            <p:spPr>
              <a:xfrm>
                <a:off x="9696074" y="1031062"/>
                <a:ext cx="989565" cy="60401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it-IT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h</m:t>
                      </m:r>
                      <m:r>
                        <a:rPr lang="it-IT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it-IT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it-IT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𝑁𝑢</m:t>
                          </m:r>
                          <m:r>
                            <a:rPr lang="it-IT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it-IT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𝑘</m:t>
                          </m:r>
                        </m:num>
                        <m:den>
                          <m:sSub>
                            <m:sSubPr>
                              <m:ctrlPr>
                                <a:rPr lang="it-IT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it-IT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𝐿</m:t>
                              </m:r>
                            </m:e>
                            <m:sub>
                              <m:r>
                                <a:rPr lang="it-IT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𝑟𝑖𝑓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it-IT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16" name="CasellaDiTesto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96074" y="1031062"/>
                <a:ext cx="989565" cy="604012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Rettangolo 1"/>
          <p:cNvSpPr/>
          <p:nvPr/>
        </p:nvSpPr>
        <p:spPr>
          <a:xfrm>
            <a:off x="307811" y="914542"/>
            <a:ext cx="3539239" cy="3886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lnSpc>
                <a:spcPct val="107000"/>
              </a:lnSpc>
              <a:spcAft>
                <a:spcPts val="800"/>
              </a:spcAft>
            </a:pPr>
            <a:r>
              <a:rPr lang="it-IT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3. Calcolo dell’efficacia dell’aletta [-]</a:t>
            </a:r>
          </a:p>
        </p:txBody>
      </p:sp>
      <p:sp>
        <p:nvSpPr>
          <p:cNvPr id="3" name="Rettangolo 2"/>
          <p:cNvSpPr/>
          <p:nvPr/>
        </p:nvSpPr>
        <p:spPr>
          <a:xfrm>
            <a:off x="391884" y="1311908"/>
            <a:ext cx="1155546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it-IT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Criterio per valutare la convenienza di apporre l’alettatura al fine di aumentare lo scambio termico rispetto alla superficie nuda.</a:t>
            </a:r>
            <a:endParaRPr lang="it-IT" sz="20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ttangolo 3"/>
              <p:cNvSpPr/>
              <p:nvPr/>
            </p:nvSpPr>
            <p:spPr>
              <a:xfrm>
                <a:off x="501174" y="2291641"/>
                <a:ext cx="4201856" cy="97821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it-IT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it-IT" i="1">
                              <a:latin typeface="Cambria Math" panose="02040503050406030204" pitchFamily="18" charset="0"/>
                            </a:rPr>
                            <m:t>𝜀</m:t>
                          </m:r>
                        </m:e>
                        <m:sub>
                          <m:r>
                            <a:rPr lang="it-IT" i="1">
                              <a:latin typeface="Cambria Math" panose="02040503050406030204" pitchFamily="18" charset="0"/>
                            </a:rPr>
                            <m:t>𝑎𝑑</m:t>
                          </m:r>
                        </m:sub>
                      </m:sSub>
                      <m:r>
                        <a:rPr lang="it-IT" i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it-IT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it-IT" b="0" i="1" smtClean="0">
                              <a:latin typeface="Cambria Math" panose="02040503050406030204" pitchFamily="18" charset="0"/>
                            </a:rPr>
                            <m:t>𝑡𝑔h</m:t>
                          </m:r>
                          <m:d>
                            <m:dPr>
                              <m:ctrlPr>
                                <a:rPr lang="it-IT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it-IT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it-IT" i="1">
                                      <a:latin typeface="Cambria Math" panose="02040503050406030204" pitchFamily="18" charset="0"/>
                                    </a:rPr>
                                    <m:t>𝐿</m:t>
                                  </m:r>
                                </m:num>
                                <m:den>
                                  <m:sSub>
                                    <m:sSubPr>
                                      <m:ctrlPr>
                                        <a:rPr lang="it-IT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it-IT" i="1">
                                          <a:latin typeface="Cambria Math" panose="02040503050406030204" pitchFamily="18" charset="0"/>
                                        </a:rPr>
                                        <m:t>𝐿</m:t>
                                      </m:r>
                                    </m:e>
                                    <m:sub>
                                      <m:r>
                                        <a:rPr lang="it-IT">
                                          <a:latin typeface="Cambria Math" panose="02040503050406030204" pitchFamily="18" charset="0"/>
                                        </a:rPr>
                                        <m:t>∞</m:t>
                                      </m:r>
                                    </m:sub>
                                  </m:sSub>
                                </m:den>
                              </m:f>
                            </m:e>
                          </m:d>
                        </m:num>
                        <m:den>
                          <m:rad>
                            <m:radPr>
                              <m:degHide m:val="on"/>
                              <m:ctrlPr>
                                <a:rPr lang="it-IT" i="1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sSub>
                                <m:sSubPr>
                                  <m:ctrlPr>
                                    <a:rPr lang="it-IT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it-IT" i="1">
                                      <a:latin typeface="Cambria Math" panose="02040503050406030204" pitchFamily="18" charset="0"/>
                                    </a:rPr>
                                    <m:t>𝐵𝑖</m:t>
                                  </m:r>
                                </m:e>
                                <m:sub>
                                  <m:r>
                                    <a:rPr lang="it-IT" i="1">
                                      <a:latin typeface="Cambria Math" panose="02040503050406030204" pitchFamily="18" charset="0"/>
                                    </a:rPr>
                                    <m:t>𝑇</m:t>
                                  </m:r>
                                </m:sub>
                              </m:sSub>
                            </m:e>
                          </m:rad>
                        </m:den>
                      </m:f>
                      <m:r>
                        <a:rPr lang="it-IT" i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it-IT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it-IT" b="0" i="1" smtClean="0">
                              <a:latin typeface="Cambria Math" panose="02040503050406030204" pitchFamily="18" charset="0"/>
                            </a:rPr>
                            <m:t>𝑡𝑔h</m:t>
                          </m:r>
                          <m:d>
                            <m:dPr>
                              <m:ctrlPr>
                                <a:rPr lang="it-IT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it-IT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it-IT" b="0" i="1" smtClean="0">
                                      <a:latin typeface="Cambria Math" panose="02040503050406030204" pitchFamily="18" charset="0"/>
                                    </a:rPr>
                                    <m:t>5</m:t>
                                  </m:r>
                                </m:num>
                                <m:den>
                                  <m:r>
                                    <a:rPr lang="it-IT" b="0" i="1" smtClean="0">
                                      <a:latin typeface="Cambria Math" panose="02040503050406030204" pitchFamily="18" charset="0"/>
                                    </a:rPr>
                                    <m:t>3.2</m:t>
                                  </m:r>
                                </m:den>
                              </m:f>
                            </m:e>
                          </m:d>
                        </m:num>
                        <m:den>
                          <m:rad>
                            <m:radPr>
                              <m:degHide m:val="on"/>
                              <m:ctrlPr>
                                <a:rPr lang="it-IT" i="1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it-IT" i="0">
                                  <a:latin typeface="Cambria Math" panose="02040503050406030204" pitchFamily="18" charset="0"/>
                                </a:rPr>
                                <m:t>2.48∙</m:t>
                              </m:r>
                              <m:sSup>
                                <m:sSupPr>
                                  <m:ctrlPr>
                                    <a:rPr lang="it-IT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it-IT" i="0">
                                      <a:latin typeface="Cambria Math" panose="02040503050406030204" pitchFamily="18" charset="0"/>
                                    </a:rPr>
                                    <m:t>10</m:t>
                                  </m:r>
                                </m:e>
                                <m:sup>
                                  <m:r>
                                    <a:rPr lang="it-IT" i="0">
                                      <a:latin typeface="Cambria Math" panose="02040503050406030204" pitchFamily="18" charset="0"/>
                                    </a:rPr>
                                    <m:t>−4</m:t>
                                  </m:r>
                                </m:sup>
                              </m:sSup>
                            </m:e>
                          </m:rad>
                        </m:den>
                      </m:f>
                      <m:r>
                        <a:rPr lang="it-IT" i="0">
                          <a:latin typeface="Cambria Math" panose="02040503050406030204" pitchFamily="18" charset="0"/>
                        </a:rPr>
                        <m:t>=58.15</m:t>
                      </m:r>
                    </m:oMath>
                  </m:oMathPara>
                </a14:m>
                <a:endParaRPr lang="it-IT" dirty="0"/>
              </a:p>
            </p:txBody>
          </p:sp>
        </mc:Choice>
        <mc:Fallback xmlns="">
          <p:sp>
            <p:nvSpPr>
              <p:cNvPr id="4" name="Rettangolo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1174" y="2291641"/>
                <a:ext cx="4201856" cy="978217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ettangolo 10"/>
              <p:cNvSpPr/>
              <p:nvPr/>
            </p:nvSpPr>
            <p:spPr>
              <a:xfrm>
                <a:off x="5962023" y="2658058"/>
                <a:ext cx="5056769" cy="54406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>
                  <a:spcAft>
                    <a:spcPts val="0"/>
                  </a:spcAft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it-IT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it-IT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𝜀</m:t>
                        </m:r>
                      </m:e>
                      <m:sub>
                        <m:r>
                          <a:rPr lang="it-IT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∞</m:t>
                        </m:r>
                      </m:sub>
                    </m:sSub>
                    <m:r>
                      <a:rPr lang="it-IT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it-IT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it-IT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1</m:t>
                        </m:r>
                      </m:num>
                      <m:den>
                        <m:rad>
                          <m:radPr>
                            <m:degHide m:val="on"/>
                            <m:ctrlPr>
                              <a:rPr lang="it-IT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</m:ctrlPr>
                          </m:radPr>
                          <m:deg/>
                          <m:e>
                            <m:sSub>
                              <m:sSubPr>
                                <m:ctrlPr>
                                  <a:rPr lang="it-IT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it-IT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</a:rPr>
                                  <m:t>𝐵𝑖</m:t>
                                </m:r>
                              </m:e>
                              <m:sub>
                                <m:r>
                                  <a:rPr lang="it-IT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</a:rPr>
                                  <m:t>𝑇</m:t>
                                </m:r>
                              </m:sub>
                            </m:sSub>
                          </m:e>
                        </m:rad>
                      </m:den>
                    </m:f>
                  </m:oMath>
                </a14:m>
                <a:r>
                  <a:rPr lang="it-IT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   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it-IT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it-IT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𝜀</m:t>
                        </m:r>
                      </m:e>
                      <m:sub>
                        <m:r>
                          <a:rPr lang="it-IT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𝑎𝑑</m:t>
                        </m:r>
                      </m:sub>
                    </m:sSub>
                    <m:r>
                      <a:rPr lang="it-IT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=</m:t>
                    </m:r>
                    <m:sSub>
                      <m:sSubPr>
                        <m:ctrlPr>
                          <a:rPr lang="it-IT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it-IT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𝜀</m:t>
                        </m:r>
                      </m:e>
                      <m:sub>
                        <m:r>
                          <a:rPr lang="it-IT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∞</m:t>
                        </m:r>
                      </m:sub>
                    </m:sSub>
                    <m:r>
                      <a:rPr lang="it-IT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∙</m:t>
                    </m:r>
                    <m:r>
                      <a:rPr lang="it-IT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𝑡𝑔h</m:t>
                    </m:r>
                    <m:d>
                      <m:dPr>
                        <m:ctrlPr>
                          <a:rPr lang="it-IT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it-IT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𝜆</m:t>
                        </m:r>
                      </m:e>
                    </m:d>
                    <m:r>
                      <a:rPr lang="it-IT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lang="it-IT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       </a:t>
                </a:r>
                <a:r>
                  <a:rPr lang="it-IT" dirty="0">
                    <a:solidFill>
                      <a:srgbClr val="000000"/>
                    </a:solidFill>
                    <a:latin typeface="Calibri" panose="020F0502020204030204" pitchFamily="34" charset="0"/>
                    <a:ea typeface="Times New Roman" panose="02020603050405020304" pitchFamily="18" charset="0"/>
                  </a:rPr>
                  <a:t>dove</a:t>
                </a:r>
                <a:r>
                  <a:rPr lang="it-IT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it-IT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𝜆</m:t>
                    </m:r>
                    <m:r>
                      <a:rPr lang="it-IT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it-IT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it-IT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𝐿</m:t>
                        </m:r>
                      </m:num>
                      <m:den>
                        <m:sSub>
                          <m:sSubPr>
                            <m:ctrlPr>
                              <a:rPr lang="it-IT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it-IT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𝐿</m:t>
                            </m:r>
                          </m:e>
                          <m:sub>
                            <m:r>
                              <a:rPr lang="it-IT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∞</m:t>
                            </m:r>
                          </m:sub>
                        </m:sSub>
                      </m:den>
                    </m:f>
                  </m:oMath>
                </a14:m>
                <a:endParaRPr lang="it-IT" dirty="0"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1" name="Rettangolo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62023" y="2658058"/>
                <a:ext cx="5056769" cy="544060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Rettangolo 11"/>
          <p:cNvSpPr/>
          <p:nvPr/>
        </p:nvSpPr>
        <p:spPr>
          <a:xfrm>
            <a:off x="307811" y="3744664"/>
            <a:ext cx="3657540" cy="3886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lnSpc>
                <a:spcPct val="107000"/>
              </a:lnSpc>
              <a:spcAft>
                <a:spcPts val="800"/>
              </a:spcAft>
            </a:pPr>
            <a:r>
              <a:rPr lang="it-IT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4. Calcolo dell’efficienza dell’aletta [-]</a:t>
            </a:r>
          </a:p>
        </p:txBody>
      </p:sp>
      <p:sp>
        <p:nvSpPr>
          <p:cNvPr id="13" name="Rettangolo 12"/>
          <p:cNvSpPr/>
          <p:nvPr/>
        </p:nvSpPr>
        <p:spPr>
          <a:xfrm>
            <a:off x="391884" y="4173303"/>
            <a:ext cx="1090525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it-IT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Parametro normalizzato, definito come rapporto tra la potenza termica scambiata effettivamente dall</a:t>
            </a:r>
            <a:r>
              <a:rPr lang="it-IT" dirty="0">
                <a:solidFill>
                  <a:srgbClr val="000000"/>
                </a:solidFill>
                <a:latin typeface="Gill Sans MT" panose="020B05020201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’</a:t>
            </a:r>
            <a:r>
              <a:rPr lang="it-IT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aletta e quella massima scambiabile che si realizzerebbe se l</a:t>
            </a:r>
            <a:r>
              <a:rPr lang="it-IT" dirty="0">
                <a:solidFill>
                  <a:srgbClr val="000000"/>
                </a:solidFill>
                <a:latin typeface="Gill Sans MT" panose="020B05020201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’</a:t>
            </a:r>
            <a:r>
              <a:rPr lang="it-IT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intera aletta fosse a temperatura uniforme.</a:t>
            </a:r>
            <a:endParaRPr lang="it-IT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Rettangolo 13"/>
              <p:cNvSpPr/>
              <p:nvPr/>
            </p:nvSpPr>
            <p:spPr>
              <a:xfrm>
                <a:off x="501174" y="4925108"/>
                <a:ext cx="4260461" cy="124059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it-IT" i="1">
                          <a:latin typeface="Cambria Math" panose="02040503050406030204" pitchFamily="18" charset="0"/>
                        </a:rPr>
                        <m:t>𝜂</m:t>
                      </m:r>
                      <m:r>
                        <a:rPr lang="it-IT" i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it-IT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it-IT" i="1">
                              <a:latin typeface="Cambria Math" panose="02040503050406030204" pitchFamily="18" charset="0"/>
                            </a:rPr>
                            <m:t>𝑡𝑔h</m:t>
                          </m:r>
                          <m:d>
                            <m:dPr>
                              <m:ctrlPr>
                                <a:rPr lang="it-IT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it-IT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it-IT" i="1">
                                      <a:latin typeface="Cambria Math" panose="02040503050406030204" pitchFamily="18" charset="0"/>
                                    </a:rPr>
                                    <m:t>𝐿</m:t>
                                  </m:r>
                                </m:num>
                                <m:den>
                                  <m:sSub>
                                    <m:sSubPr>
                                      <m:ctrlPr>
                                        <a:rPr lang="it-IT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it-IT" i="1">
                                          <a:latin typeface="Cambria Math" panose="02040503050406030204" pitchFamily="18" charset="0"/>
                                        </a:rPr>
                                        <m:t>𝐿</m:t>
                                      </m:r>
                                    </m:e>
                                    <m:sub>
                                      <m:r>
                                        <a:rPr lang="it-IT" i="0">
                                          <a:latin typeface="Cambria Math" panose="02040503050406030204" pitchFamily="18" charset="0"/>
                                        </a:rPr>
                                        <m:t>∞</m:t>
                                      </m:r>
                                    </m:sub>
                                  </m:sSub>
                                </m:den>
                              </m:f>
                            </m:e>
                          </m:d>
                        </m:num>
                        <m:den>
                          <m:f>
                            <m:fPr>
                              <m:ctrlPr>
                                <a:rPr lang="it-IT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it-IT" i="1">
                                  <a:latin typeface="Cambria Math" panose="02040503050406030204" pitchFamily="18" charset="0"/>
                                </a:rPr>
                                <m:t>𝐿</m:t>
                              </m:r>
                            </m:num>
                            <m:den>
                              <m:sSub>
                                <m:sSubPr>
                                  <m:ctrlPr>
                                    <a:rPr lang="it-IT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it-IT" i="1">
                                      <a:latin typeface="Cambria Math" panose="02040503050406030204" pitchFamily="18" charset="0"/>
                                    </a:rPr>
                                    <m:t>𝐿</m:t>
                                  </m:r>
                                </m:e>
                                <m:sub>
                                  <m:r>
                                    <a:rPr lang="it-IT" i="0">
                                      <a:latin typeface="Cambria Math" panose="02040503050406030204" pitchFamily="18" charset="0"/>
                                    </a:rPr>
                                    <m:t>∞</m:t>
                                  </m:r>
                                </m:sub>
                              </m:sSub>
                            </m:den>
                          </m:f>
                        </m:den>
                      </m:f>
                      <m:r>
                        <a:rPr lang="it-IT" i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it-IT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it-IT" i="1">
                              <a:latin typeface="Cambria Math" panose="02040503050406030204" pitchFamily="18" charset="0"/>
                            </a:rPr>
                            <m:t>𝑡𝑔h</m:t>
                          </m:r>
                          <m:d>
                            <m:dPr>
                              <m:ctrlPr>
                                <a:rPr lang="it-IT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it-IT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it-IT" i="0">
                                      <a:latin typeface="Cambria Math" panose="02040503050406030204" pitchFamily="18" charset="0"/>
                                    </a:rPr>
                                    <m:t>5∙</m:t>
                                  </m:r>
                                  <m:sSup>
                                    <m:sSupPr>
                                      <m:ctrlPr>
                                        <a:rPr lang="it-IT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it-IT" i="0">
                                          <a:latin typeface="Cambria Math" panose="02040503050406030204" pitchFamily="18" charset="0"/>
                                        </a:rPr>
                                        <m:t>10</m:t>
                                      </m:r>
                                    </m:e>
                                    <m:sup>
                                      <m:r>
                                        <a:rPr lang="it-IT" i="0">
                                          <a:latin typeface="Cambria Math" panose="02040503050406030204" pitchFamily="18" charset="0"/>
                                        </a:rPr>
                                        <m:t>−2</m:t>
                                      </m:r>
                                    </m:sup>
                                  </m:sSup>
                                </m:num>
                                <m:den>
                                  <m:r>
                                    <a:rPr lang="it-IT" i="0">
                                      <a:latin typeface="Cambria Math" panose="02040503050406030204" pitchFamily="18" charset="0"/>
                                    </a:rPr>
                                    <m:t>3.2∙</m:t>
                                  </m:r>
                                  <m:sSup>
                                    <m:sSupPr>
                                      <m:ctrlPr>
                                        <a:rPr lang="it-IT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it-IT" i="0">
                                          <a:latin typeface="Cambria Math" panose="02040503050406030204" pitchFamily="18" charset="0"/>
                                        </a:rPr>
                                        <m:t>10</m:t>
                                      </m:r>
                                    </m:e>
                                    <m:sup>
                                      <m:r>
                                        <a:rPr lang="it-IT" i="0">
                                          <a:latin typeface="Cambria Math" panose="02040503050406030204" pitchFamily="18" charset="0"/>
                                        </a:rPr>
                                        <m:t>−2</m:t>
                                      </m:r>
                                    </m:sup>
                                  </m:sSup>
                                </m:den>
                              </m:f>
                            </m:e>
                          </m:d>
                        </m:num>
                        <m:den>
                          <m:f>
                            <m:fPr>
                              <m:ctrlPr>
                                <a:rPr lang="it-IT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it-IT" i="0">
                                  <a:latin typeface="Cambria Math" panose="02040503050406030204" pitchFamily="18" charset="0"/>
                                </a:rPr>
                                <m:t>5∙</m:t>
                              </m:r>
                              <m:sSup>
                                <m:sSupPr>
                                  <m:ctrlPr>
                                    <a:rPr lang="it-IT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it-IT" i="0">
                                      <a:latin typeface="Cambria Math" panose="02040503050406030204" pitchFamily="18" charset="0"/>
                                    </a:rPr>
                                    <m:t>10</m:t>
                                  </m:r>
                                </m:e>
                                <m:sup>
                                  <m:r>
                                    <a:rPr lang="it-IT" i="0">
                                      <a:latin typeface="Cambria Math" panose="02040503050406030204" pitchFamily="18" charset="0"/>
                                    </a:rPr>
                                    <m:t>−2</m:t>
                                  </m:r>
                                </m:sup>
                              </m:sSup>
                            </m:num>
                            <m:den>
                              <m:r>
                                <a:rPr lang="it-IT" i="0">
                                  <a:latin typeface="Cambria Math" panose="02040503050406030204" pitchFamily="18" charset="0"/>
                                </a:rPr>
                                <m:t>3.2∙</m:t>
                              </m:r>
                              <m:sSup>
                                <m:sSupPr>
                                  <m:ctrlPr>
                                    <a:rPr lang="it-IT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it-IT" i="0">
                                      <a:latin typeface="Cambria Math" panose="02040503050406030204" pitchFamily="18" charset="0"/>
                                    </a:rPr>
                                    <m:t>10</m:t>
                                  </m:r>
                                </m:e>
                                <m:sup>
                                  <m:r>
                                    <a:rPr lang="it-IT" i="0">
                                      <a:latin typeface="Cambria Math" panose="02040503050406030204" pitchFamily="18" charset="0"/>
                                    </a:rPr>
                                    <m:t>−2</m:t>
                                  </m:r>
                                </m:sup>
                              </m:sSup>
                            </m:den>
                          </m:f>
                        </m:den>
                      </m:f>
                      <m:r>
                        <a:rPr lang="it-IT" i="0">
                          <a:latin typeface="Cambria Math" panose="02040503050406030204" pitchFamily="18" charset="0"/>
                        </a:rPr>
                        <m:t>=0.59</m:t>
                      </m:r>
                    </m:oMath>
                  </m:oMathPara>
                </a14:m>
                <a:endParaRPr lang="it-IT" dirty="0"/>
              </a:p>
            </p:txBody>
          </p:sp>
        </mc:Choice>
        <mc:Fallback xmlns="">
          <p:sp>
            <p:nvSpPr>
              <p:cNvPr id="14" name="Rettangolo 1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1174" y="4925108"/>
                <a:ext cx="4260461" cy="1240596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Rettangolo 14"/>
              <p:cNvSpPr/>
              <p:nvPr/>
            </p:nvSpPr>
            <p:spPr>
              <a:xfrm>
                <a:off x="5844513" y="4918316"/>
                <a:ext cx="6096000" cy="1291572"/>
              </a:xfrm>
              <a:prstGeom prst="rect">
                <a:avLst/>
              </a:prstGeom>
            </p:spPr>
            <p:txBody>
              <a:bodyPr>
                <a:spAutoFit/>
              </a:bodyPr>
              <a:lstStyle/>
              <a:p>
                <a:pPr>
                  <a:spcAft>
                    <a:spcPts val="0"/>
                  </a:spcAft>
                </a:pPr>
                <a:r>
                  <a:rPr lang="it-IT" dirty="0">
                    <a:solidFill>
                      <a:srgbClr val="000000"/>
                    </a:solidFill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In alternativa:</a:t>
                </a:r>
                <a:endParaRPr lang="it-IT" dirty="0"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  <a:p>
                <a:pPr>
                  <a:spcAft>
                    <a:spcPts val="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l-GR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𝜂</m:t>
                      </m:r>
                      <m:r>
                        <a:rPr lang="it-IT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it-IT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acc>
                            <m:accPr>
                              <m:chr m:val="̇"/>
                              <m:ctrlPr>
                                <a:rPr lang="it-IT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accPr>
                            <m:e>
                              <m:r>
                                <a:rPr lang="it-IT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𝑄</m:t>
                              </m:r>
                            </m:e>
                          </m:acc>
                        </m:num>
                        <m:den>
                          <m:sSub>
                            <m:sSubPr>
                              <m:ctrlPr>
                                <a:rPr lang="it-IT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̇"/>
                                  <m:ctrlPr>
                                    <a:rPr lang="it-IT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it-IT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𝑄</m:t>
                                  </m:r>
                                </m:e>
                              </m:acc>
                            </m:e>
                            <m:sub>
                              <m:r>
                                <a:rPr lang="it-IT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𝑚𝑎𝑥</m:t>
                              </m:r>
                            </m:sub>
                          </m:sSub>
                        </m:den>
                      </m:f>
                      <m:r>
                        <a:rPr lang="it-IT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it-IT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acc>
                            <m:accPr>
                              <m:chr m:val="̇"/>
                              <m:ctrlPr>
                                <a:rPr lang="it-IT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accPr>
                            <m:e>
                              <m:r>
                                <a:rPr lang="it-IT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𝑄</m:t>
                              </m:r>
                            </m:e>
                          </m:acc>
                        </m:num>
                        <m:den>
                          <m:r>
                            <a:rPr lang="it-IT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h𝑃𝐿</m:t>
                          </m:r>
                          <m:sSub>
                            <m:sSubPr>
                              <m:ctrlPr>
                                <a:rPr lang="it-IT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it-IT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∆</m:t>
                              </m:r>
                              <m:r>
                                <a:rPr lang="it-IT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𝑇</m:t>
                              </m:r>
                            </m:e>
                            <m:sub>
                              <m:r>
                                <a:rPr lang="it-IT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𝑟𝑖𝑓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it-IT" dirty="0"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  <a:p>
                <a:pPr>
                  <a:spcAft>
                    <a:spcPts val="0"/>
                  </a:spcAft>
                </a:pPr>
                <a:r>
                  <a:rPr lang="it-IT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 </a:t>
                </a:r>
              </a:p>
            </p:txBody>
          </p:sp>
        </mc:Choice>
        <mc:Fallback xmlns="">
          <p:sp>
            <p:nvSpPr>
              <p:cNvPr id="15" name="Rettangolo 1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44513" y="4918316"/>
                <a:ext cx="6096000" cy="1291572"/>
              </a:xfrm>
              <a:prstGeom prst="rect">
                <a:avLst/>
              </a:prstGeom>
              <a:blipFill>
                <a:blip r:embed="rId6"/>
                <a:stretch>
                  <a:fillRect l="-900" t="-2830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996195720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11" grpId="0"/>
      <p:bldP spid="12" grpId="0"/>
      <p:bldP spid="13" grpId="0"/>
      <p:bldP spid="14" grpId="0"/>
      <p:bldP spid="1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7" name="CasellaDiTesto 6"/>
              <p:cNvSpPr txBox="1"/>
              <p:nvPr/>
            </p:nvSpPr>
            <p:spPr>
              <a:xfrm>
                <a:off x="183016" y="830997"/>
                <a:ext cx="11647623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it-IT" dirty="0">
                    <a:solidFill>
                      <a:srgbClr val="808080"/>
                    </a:solidFill>
                    <a:latin typeface="Calibri" pitchFamily="34" charset="0"/>
                    <a:cs typeface="Arial" pitchFamily="34" charset="0"/>
                  </a:rPr>
                  <a:t>La superficie di un radiatore (B =1 m, H = 1 m) presenta una temperatura superficiale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it-IT" i="1">
                            <a:solidFill>
                              <a:srgbClr val="808080"/>
                            </a:solidFill>
                            <a:latin typeface="Cambria Math" panose="02040503050406030204" pitchFamily="18" charset="0"/>
                            <a:cs typeface="Arial" pitchFamily="34" charset="0"/>
                          </a:rPr>
                        </m:ctrlPr>
                      </m:sSubPr>
                      <m:e>
                        <m:r>
                          <a:rPr lang="it-IT">
                            <a:solidFill>
                              <a:srgbClr val="808080"/>
                            </a:solidFill>
                            <a:latin typeface="Cambria Math" panose="02040503050406030204" pitchFamily="18" charset="0"/>
                            <a:cs typeface="Arial" pitchFamily="34" charset="0"/>
                          </a:rPr>
                          <m:t>𝑇</m:t>
                        </m:r>
                      </m:e>
                      <m:sub>
                        <m:r>
                          <a:rPr lang="it-IT">
                            <a:solidFill>
                              <a:srgbClr val="808080"/>
                            </a:solidFill>
                            <a:latin typeface="Cambria Math" panose="02040503050406030204" pitchFamily="18" charset="0"/>
                            <a:cs typeface="Arial" pitchFamily="34" charset="0"/>
                          </a:rPr>
                          <m:t>𝑊</m:t>
                        </m:r>
                      </m:sub>
                    </m:sSub>
                    <m:r>
                      <a:rPr lang="it-IT">
                        <a:solidFill>
                          <a:srgbClr val="808080"/>
                        </a:solidFill>
                        <a:latin typeface="Cambria Math" panose="02040503050406030204" pitchFamily="18" charset="0"/>
                        <a:cs typeface="Arial" pitchFamily="34" charset="0"/>
                      </a:rPr>
                      <m:t>=75°</m:t>
                    </m:r>
                    <m:r>
                      <a:rPr lang="it-IT">
                        <a:solidFill>
                          <a:srgbClr val="808080"/>
                        </a:solidFill>
                        <a:latin typeface="Cambria Math" panose="02040503050406030204" pitchFamily="18" charset="0"/>
                        <a:cs typeface="Arial" pitchFamily="34" charset="0"/>
                      </a:rPr>
                      <m:t>𝐶</m:t>
                    </m:r>
                  </m:oMath>
                </a14:m>
                <a:r>
                  <a:rPr lang="it-IT" dirty="0">
                    <a:solidFill>
                      <a:srgbClr val="808080"/>
                    </a:solidFill>
                    <a:latin typeface="Calibri" pitchFamily="34" charset="0"/>
                    <a:cs typeface="Arial" pitchFamily="34" charset="0"/>
                  </a:rPr>
                  <a:t>. Si valuti la potenza termica scambiata. Il radiatore è collocato in un ambiente ove l’aria ristagna a 20°C.</a:t>
                </a:r>
              </a:p>
            </p:txBody>
          </p:sp>
        </mc:Choice>
        <mc:Fallback xmlns="">
          <p:sp>
            <p:nvSpPr>
              <p:cNvPr id="7" name="CasellaDiTesto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3016" y="830997"/>
                <a:ext cx="11647623" cy="646331"/>
              </a:xfrm>
              <a:prstGeom prst="rect">
                <a:avLst/>
              </a:prstGeom>
              <a:blipFill>
                <a:blip r:embed="rId2"/>
                <a:stretch>
                  <a:fillRect l="-419" t="-4717" b="-14151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1" name="Rectangle 76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it-IT"/>
          </a:p>
        </p:txBody>
      </p:sp>
      <p:grpSp>
        <p:nvGrpSpPr>
          <p:cNvPr id="20586" name="Group 2154"/>
          <p:cNvGrpSpPr>
            <a:grpSpLocks/>
          </p:cNvGrpSpPr>
          <p:nvPr/>
        </p:nvGrpSpPr>
        <p:grpSpPr bwMode="auto">
          <a:xfrm>
            <a:off x="4760913" y="1539875"/>
            <a:ext cx="1362075" cy="1660525"/>
            <a:chOff x="7497" y="2426"/>
            <a:chExt cx="2145" cy="2613"/>
          </a:xfrm>
        </p:grpSpPr>
        <p:grpSp>
          <p:nvGrpSpPr>
            <p:cNvPr id="20590" name="Group 2158"/>
            <p:cNvGrpSpPr>
              <a:grpSpLocks/>
            </p:cNvGrpSpPr>
            <p:nvPr/>
          </p:nvGrpSpPr>
          <p:grpSpPr bwMode="auto">
            <a:xfrm>
              <a:off x="7685" y="2613"/>
              <a:ext cx="989" cy="2239"/>
              <a:chOff x="9450" y="3578"/>
              <a:chExt cx="1815" cy="2845"/>
            </a:xfrm>
          </p:grpSpPr>
        </p:grpSp>
      </p:grpSp>
      <p:sp>
        <p:nvSpPr>
          <p:cNvPr id="86" name="CasellaDiTesto 85"/>
          <p:cNvSpPr txBox="1"/>
          <p:nvPr/>
        </p:nvSpPr>
        <p:spPr>
          <a:xfrm>
            <a:off x="0" y="6404236"/>
            <a:ext cx="8775513" cy="2616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it-IT" sz="1100">
                <a:solidFill>
                  <a:schemeClr val="bg1">
                    <a:lumMod val="65000"/>
                  </a:schemeClr>
                </a:solidFill>
              </a:rPr>
              <a:t>ESERCITAZIONE                                                                                          TRASMISSIONE DEL CALORE</a:t>
            </a:r>
          </a:p>
        </p:txBody>
      </p:sp>
      <p:sp>
        <p:nvSpPr>
          <p:cNvPr id="131" name="CasellaDiTesto 130"/>
          <p:cNvSpPr txBox="1"/>
          <p:nvPr/>
        </p:nvSpPr>
        <p:spPr>
          <a:xfrm>
            <a:off x="391884" y="-91439"/>
            <a:ext cx="673685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i="1" dirty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Esercizio 1</a:t>
            </a:r>
          </a:p>
          <a:p>
            <a:r>
              <a:rPr lang="it-IT" sz="2400" i="1" dirty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Convezione naturale</a:t>
            </a:r>
          </a:p>
          <a:p>
            <a:endParaRPr lang="it-IT" sz="2400" i="1" dirty="0">
              <a:solidFill>
                <a:schemeClr val="bg1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43" name="CasellaDiTesto 42">
            <a:extLst>
              <a:ext uri="{FF2B5EF4-FFF2-40B4-BE49-F238E27FC236}">
                <a16:creationId xmlns:a16="http://schemas.microsoft.com/office/drawing/2014/main" id="{4FD8A88E-34E8-488B-ABEA-F50E550CE1BD}"/>
              </a:ext>
            </a:extLst>
          </p:cNvPr>
          <p:cNvSpPr txBox="1"/>
          <p:nvPr/>
        </p:nvSpPr>
        <p:spPr>
          <a:xfrm>
            <a:off x="4058136" y="2602847"/>
            <a:ext cx="294785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>
                <a:solidFill>
                  <a:srgbClr val="FF0000"/>
                </a:solidFill>
                <a:latin typeface="Calibri"/>
                <a:ea typeface="Calibri"/>
                <a:cs typeface="Times New Roman"/>
              </a:rPr>
              <a:t>Dati</a:t>
            </a:r>
          </a:p>
          <a:p>
            <a:endParaRPr lang="it-IT" b="1" dirty="0">
              <a:solidFill>
                <a:srgbClr val="FF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CasellaDiTesto 7"/>
              <p:cNvSpPr txBox="1"/>
              <p:nvPr/>
            </p:nvSpPr>
            <p:spPr>
              <a:xfrm>
                <a:off x="1813750" y="3138669"/>
                <a:ext cx="112179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it-IT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it-IT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</m:e>
                        <m:sub>
                          <m:r>
                            <a:rPr lang="it-IT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∞</m:t>
                          </m:r>
                        </m:sub>
                      </m:sSub>
                      <m:r>
                        <a:rPr lang="it-IT" b="0" i="1" smtClean="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it-IT" b="0" i="1" smtClean="0">
                          <a:latin typeface="Cambria Math" panose="02040503050406030204" pitchFamily="18" charset="0"/>
                        </a:rPr>
                        <m:t>h</m:t>
                      </m:r>
                    </m:oMath>
                  </m:oMathPara>
                </a14:m>
                <a:endParaRPr lang="it-IT" dirty="0"/>
              </a:p>
            </p:txBody>
          </p:sp>
        </mc:Choice>
        <mc:Fallback xmlns="">
          <p:sp>
            <p:nvSpPr>
              <p:cNvPr id="8" name="CasellaDiTesto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13750" y="3138669"/>
                <a:ext cx="1121790" cy="369332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CasellaDiTesto 8"/>
              <p:cNvSpPr txBox="1"/>
              <p:nvPr/>
            </p:nvSpPr>
            <p:spPr>
              <a:xfrm>
                <a:off x="4079549" y="4462009"/>
                <a:ext cx="1127873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it-IT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it-IT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</m:e>
                        <m:sub>
                          <m:r>
                            <a:rPr lang="it-IT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∞</m:t>
                          </m:r>
                        </m:sub>
                      </m:sSub>
                      <m:r>
                        <a:rPr lang="it-IT" b="0" i="1" smtClean="0">
                          <a:latin typeface="Cambria Math" panose="02040503050406030204" pitchFamily="18" charset="0"/>
                        </a:rPr>
                        <m:t>=20°</m:t>
                      </m:r>
                      <m:r>
                        <a:rPr lang="it-IT" b="0" i="1" smtClean="0">
                          <a:latin typeface="Cambria Math" panose="02040503050406030204" pitchFamily="18" charset="0"/>
                        </a:rPr>
                        <m:t>𝐶</m:t>
                      </m:r>
                    </m:oMath>
                  </m:oMathPara>
                </a14:m>
                <a:endParaRPr lang="it-IT" dirty="0"/>
              </a:p>
            </p:txBody>
          </p:sp>
        </mc:Choice>
        <mc:Fallback xmlns="">
          <p:sp>
            <p:nvSpPr>
              <p:cNvPr id="9" name="CasellaDiTesto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79549" y="4462009"/>
                <a:ext cx="1127873" cy="276999"/>
              </a:xfrm>
              <a:prstGeom prst="rect">
                <a:avLst/>
              </a:prstGeom>
              <a:blipFill>
                <a:blip r:embed="rId4"/>
                <a:stretch>
                  <a:fillRect l="-3784" r="-3784" b="-13333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CasellaDiTesto 22"/>
              <p:cNvSpPr txBox="1"/>
              <p:nvPr/>
            </p:nvSpPr>
            <p:spPr>
              <a:xfrm>
                <a:off x="4058136" y="3508001"/>
                <a:ext cx="918008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it-IT" b="0" i="1" smtClean="0">
                          <a:latin typeface="Cambria Math" panose="02040503050406030204" pitchFamily="18" charset="0"/>
                        </a:rPr>
                        <m:t>𝐻</m:t>
                      </m:r>
                      <m:r>
                        <a:rPr lang="it-IT" b="0" i="1" smtClean="0">
                          <a:latin typeface="Cambria Math" panose="02040503050406030204" pitchFamily="18" charset="0"/>
                        </a:rPr>
                        <m:t>=1 </m:t>
                      </m:r>
                      <m:r>
                        <a:rPr lang="it-IT" b="0" i="1" smtClean="0">
                          <a:latin typeface="Cambria Math" panose="02040503050406030204" pitchFamily="18" charset="0"/>
                        </a:rPr>
                        <m:t>𝑚</m:t>
                      </m:r>
                    </m:oMath>
                  </m:oMathPara>
                </a14:m>
                <a:endParaRPr lang="it-IT" dirty="0"/>
              </a:p>
            </p:txBody>
          </p:sp>
        </mc:Choice>
        <mc:Fallback xmlns="">
          <p:sp>
            <p:nvSpPr>
              <p:cNvPr id="23" name="CasellaDiTesto 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58136" y="3508001"/>
                <a:ext cx="918008" cy="276999"/>
              </a:xfrm>
              <a:prstGeom prst="rect">
                <a:avLst/>
              </a:prstGeom>
              <a:blipFill>
                <a:blip r:embed="rId5"/>
                <a:stretch>
                  <a:fillRect l="-5333" r="-2667" b="-8696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CasellaDiTesto 9"/>
              <p:cNvSpPr txBox="1"/>
              <p:nvPr/>
            </p:nvSpPr>
            <p:spPr>
              <a:xfrm>
                <a:off x="4079549" y="3041762"/>
                <a:ext cx="901465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it-IT" b="0" i="1" smtClean="0">
                          <a:latin typeface="Cambria Math" panose="02040503050406030204" pitchFamily="18" charset="0"/>
                        </a:rPr>
                        <m:t>𝐵</m:t>
                      </m:r>
                      <m:r>
                        <a:rPr lang="it-IT" b="0" i="1" smtClean="0">
                          <a:latin typeface="Cambria Math" panose="02040503050406030204" pitchFamily="18" charset="0"/>
                        </a:rPr>
                        <m:t>=1 </m:t>
                      </m:r>
                      <m:r>
                        <a:rPr lang="it-IT" b="0" i="1" smtClean="0">
                          <a:latin typeface="Cambria Math" panose="02040503050406030204" pitchFamily="18" charset="0"/>
                        </a:rPr>
                        <m:t>𝑚</m:t>
                      </m:r>
                    </m:oMath>
                  </m:oMathPara>
                </a14:m>
                <a:endParaRPr lang="it-IT" dirty="0"/>
              </a:p>
            </p:txBody>
          </p:sp>
        </mc:Choice>
        <mc:Fallback xmlns="">
          <p:sp>
            <p:nvSpPr>
              <p:cNvPr id="10" name="CasellaDiTesto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79549" y="3041762"/>
                <a:ext cx="901465" cy="276999"/>
              </a:xfrm>
              <a:prstGeom prst="rect">
                <a:avLst/>
              </a:prstGeom>
              <a:blipFill>
                <a:blip r:embed="rId6"/>
                <a:stretch>
                  <a:fillRect l="-4730" r="-2703" b="-8889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" name="Immagine 1"/>
          <p:cNvPicPr>
            <a:picLocks noChangeAspect="1"/>
          </p:cNvPicPr>
          <p:nvPr/>
        </p:nvPicPr>
        <p:blipFill rotWithShape="1">
          <a:blip r:embed="rId7"/>
          <a:srcRect l="20171" t="27805" r="65671" b="19295"/>
          <a:stretch/>
        </p:blipFill>
        <p:spPr>
          <a:xfrm>
            <a:off x="512338" y="1752088"/>
            <a:ext cx="1583007" cy="3327057"/>
          </a:xfrm>
          <a:prstGeom prst="rect">
            <a:avLst/>
          </a:prstGeom>
        </p:spPr>
      </p:pic>
      <p:sp>
        <p:nvSpPr>
          <p:cNvPr id="18" name="Arc 11"/>
          <p:cNvSpPr>
            <a:spLocks/>
          </p:cNvSpPr>
          <p:nvPr/>
        </p:nvSpPr>
        <p:spPr bwMode="auto">
          <a:xfrm flipH="1" flipV="1">
            <a:off x="1961632" y="2906831"/>
            <a:ext cx="155126" cy="908918"/>
          </a:xfrm>
          <a:custGeom>
            <a:avLst/>
            <a:gdLst>
              <a:gd name="G0" fmla="+- 0 0 0"/>
              <a:gd name="G1" fmla="+- 21600 0 0"/>
              <a:gd name="G2" fmla="+- 21600 0 0"/>
              <a:gd name="T0" fmla="*/ 0 w 21600"/>
              <a:gd name="T1" fmla="*/ 0 h 21600"/>
              <a:gd name="T2" fmla="*/ 21600 w 21600"/>
              <a:gd name="T3" fmla="*/ 21600 h 21600"/>
              <a:gd name="T4" fmla="*/ 0 w 21600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0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0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close/>
              </a:path>
            </a:pathLst>
          </a:cu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4" name="CasellaDiTesto 23"/>
              <p:cNvSpPr txBox="1"/>
              <p:nvPr/>
            </p:nvSpPr>
            <p:spPr>
              <a:xfrm>
                <a:off x="3941755" y="3902988"/>
                <a:ext cx="1147494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it-IT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it-IT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</m:e>
                        <m:sub>
                          <m:r>
                            <a:rPr lang="it-IT" b="0" i="1" smtClean="0">
                              <a:latin typeface="Cambria Math" panose="02040503050406030204" pitchFamily="18" charset="0"/>
                            </a:rPr>
                            <m:t>𝑊</m:t>
                          </m:r>
                        </m:sub>
                      </m:sSub>
                      <m:r>
                        <a:rPr lang="it-IT" b="0" i="1" smtClean="0">
                          <a:latin typeface="Cambria Math" panose="02040503050406030204" pitchFamily="18" charset="0"/>
                        </a:rPr>
                        <m:t>=75°</m:t>
                      </m:r>
                      <m:r>
                        <a:rPr lang="it-IT" b="0" i="1" smtClean="0">
                          <a:latin typeface="Cambria Math" panose="02040503050406030204" pitchFamily="18" charset="0"/>
                        </a:rPr>
                        <m:t>𝐶</m:t>
                      </m:r>
                    </m:oMath>
                  </m:oMathPara>
                </a14:m>
                <a:endParaRPr lang="it-IT" dirty="0"/>
              </a:p>
            </p:txBody>
          </p:sp>
        </mc:Choice>
        <mc:Fallback xmlns="">
          <p:sp>
            <p:nvSpPr>
              <p:cNvPr id="24" name="CasellaDiTesto 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41755" y="3902988"/>
                <a:ext cx="1147494" cy="276999"/>
              </a:xfrm>
              <a:prstGeom prst="rect">
                <a:avLst/>
              </a:prstGeom>
              <a:blipFill>
                <a:blip r:embed="rId8"/>
                <a:stretch>
                  <a:fillRect l="-4255" r="-3191" b="-17391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CasellaDiTesto 2"/>
              <p:cNvSpPr txBox="1"/>
              <p:nvPr/>
            </p:nvSpPr>
            <p:spPr>
              <a:xfrm>
                <a:off x="6373207" y="2886890"/>
                <a:ext cx="755528" cy="38331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̇"/>
                          <m:ctrlPr>
                            <a:rPr lang="it-IT" sz="24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it-IT" sz="24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𝑸</m:t>
                          </m:r>
                        </m:e>
                      </m:acc>
                      <m:r>
                        <a:rPr lang="it-IT" sz="24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=?</m:t>
                      </m:r>
                    </m:oMath>
                  </m:oMathPara>
                </a14:m>
                <a:endParaRPr lang="it-IT" sz="2400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3" name="CasellaDiTesto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73207" y="2886890"/>
                <a:ext cx="755528" cy="383310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CasellaDiTesto 25"/>
              <p:cNvSpPr txBox="1"/>
              <p:nvPr/>
            </p:nvSpPr>
            <p:spPr>
              <a:xfrm>
                <a:off x="6349848" y="3604808"/>
                <a:ext cx="2581732" cy="38331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̇"/>
                          <m:ctrlPr>
                            <a:rPr lang="it-IT" sz="240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it-IT" sz="2400" b="0" i="1" smtClean="0">
                              <a:latin typeface="Cambria Math" panose="02040503050406030204" pitchFamily="18" charset="0"/>
                            </a:rPr>
                            <m:t>𝑄</m:t>
                          </m:r>
                        </m:e>
                      </m:acc>
                      <m:r>
                        <a:rPr lang="it-IT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it-IT" sz="2400" b="0" i="1" smtClean="0">
                          <a:latin typeface="Cambria Math" panose="02040503050406030204" pitchFamily="18" charset="0"/>
                        </a:rPr>
                        <m:t>h</m:t>
                      </m:r>
                      <m:r>
                        <a:rPr lang="it-IT" sz="24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it-IT" sz="2400" b="0" i="1" smtClean="0">
                          <a:latin typeface="Cambria Math" panose="02040503050406030204" pitchFamily="18" charset="0"/>
                        </a:rPr>
                        <m:t>𝐴</m:t>
                      </m:r>
                      <m:r>
                        <a:rPr lang="it-IT" sz="2400" b="0" i="1" smtClean="0">
                          <a:latin typeface="Cambria Math" panose="02040503050406030204" pitchFamily="18" charset="0"/>
                        </a:rPr>
                        <m:t> (</m:t>
                      </m:r>
                      <m:sSub>
                        <m:sSubPr>
                          <m:ctrlPr>
                            <a:rPr lang="it-IT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it-IT" sz="2400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</m:e>
                        <m:sub>
                          <m:r>
                            <a:rPr lang="it-IT" sz="2400" b="0" i="1" smtClean="0">
                              <a:latin typeface="Cambria Math" panose="02040503050406030204" pitchFamily="18" charset="0"/>
                            </a:rPr>
                            <m:t>𝑊</m:t>
                          </m:r>
                        </m:sub>
                      </m:sSub>
                      <m:r>
                        <a:rPr lang="it-IT" sz="2400" b="0" i="1" smtClean="0">
                          <a:latin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it-IT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it-IT" sz="2400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</m:e>
                        <m:sub>
                          <m:r>
                            <a:rPr lang="it-IT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∞</m:t>
                          </m:r>
                        </m:sub>
                      </m:sSub>
                      <m:r>
                        <a:rPr lang="it-IT" sz="2400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it-IT" sz="2400" dirty="0"/>
              </a:p>
            </p:txBody>
          </p:sp>
        </mc:Choice>
        <mc:Fallback xmlns="">
          <p:sp>
            <p:nvSpPr>
              <p:cNvPr id="26" name="CasellaDiTesto 2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49848" y="3604808"/>
                <a:ext cx="2581732" cy="383310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Ovale 3"/>
          <p:cNvSpPr/>
          <p:nvPr/>
        </p:nvSpPr>
        <p:spPr>
          <a:xfrm>
            <a:off x="6938935" y="3627314"/>
            <a:ext cx="337067" cy="41487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32" name="Immagine 31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0373501" y="4371037"/>
            <a:ext cx="871804" cy="1792379"/>
          </a:xfrm>
          <a:prstGeom prst="rect">
            <a:avLst/>
          </a:prstGeom>
        </p:spPr>
      </p:pic>
      <p:sp>
        <p:nvSpPr>
          <p:cNvPr id="33" name="Fumetto 3 168">
            <a:extLst>
              <a:ext uri="{FF2B5EF4-FFF2-40B4-BE49-F238E27FC236}">
                <a16:creationId xmlns:a16="http://schemas.microsoft.com/office/drawing/2014/main" id="{9FAAA3D1-F8E9-41F3-AA63-B96661D4C6DB}"/>
              </a:ext>
            </a:extLst>
          </p:cNvPr>
          <p:cNvSpPr/>
          <p:nvPr/>
        </p:nvSpPr>
        <p:spPr>
          <a:xfrm>
            <a:off x="8775513" y="1246577"/>
            <a:ext cx="2853350" cy="2857119"/>
          </a:xfrm>
          <a:prstGeom prst="wedgeEllipseCallout">
            <a:avLst>
              <a:gd name="adj1" fmla="val 16433"/>
              <a:gd name="adj2" fmla="val 61082"/>
            </a:avLst>
          </a:prstGeom>
          <a:solidFill>
            <a:srgbClr val="0070C0"/>
          </a:solidFill>
          <a:ln>
            <a:noFill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>
                <a:solidFill>
                  <a:schemeClr val="bg1"/>
                </a:solidFill>
              </a:rPr>
              <a:t>Per il calcolo della potenza termica, occorre valutare il coefficiente di scambio termico convettivo h.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4" name="Fumetto 3 168">
                <a:extLst>
                  <a:ext uri="{FF2B5EF4-FFF2-40B4-BE49-F238E27FC236}">
                    <a16:creationId xmlns:a16="http://schemas.microsoft.com/office/drawing/2014/main" id="{9FAAA3D1-F8E9-41F3-AA63-B96661D4C6DB}"/>
                  </a:ext>
                </a:extLst>
              </p:cNvPr>
              <p:cNvSpPr/>
              <p:nvPr/>
            </p:nvSpPr>
            <p:spPr>
              <a:xfrm>
                <a:off x="8327888" y="508725"/>
                <a:ext cx="3600000" cy="3600000"/>
              </a:xfrm>
              <a:prstGeom prst="wedgeEllipseCallout">
                <a:avLst>
                  <a:gd name="adj1" fmla="val 16433"/>
                  <a:gd name="adj2" fmla="val 61082"/>
                </a:avLst>
              </a:prstGeom>
              <a:solidFill>
                <a:srgbClr val="FF9900"/>
              </a:solidFill>
              <a:ln>
                <a:solidFill>
                  <a:srgbClr val="FF9900"/>
                </a:solidFill>
              </a:ln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it-IT" dirty="0">
                    <a:solidFill>
                      <a:schemeClr val="bg1"/>
                    </a:solidFill>
                  </a:rPr>
                  <a:t>Trattandosi di convezione naturale:</a:t>
                </a:r>
              </a:p>
              <a:p>
                <a:pPr algn="ctr"/>
                <a:r>
                  <a:rPr lang="it-IT" dirty="0">
                    <a:solidFill>
                      <a:schemeClr val="bg1"/>
                    </a:solidFill>
                  </a:rPr>
                  <a:t>Nu=f(</a:t>
                </a:r>
                <a:r>
                  <a:rPr lang="it-IT" dirty="0" err="1">
                    <a:solidFill>
                      <a:schemeClr val="bg1"/>
                    </a:solidFill>
                  </a:rPr>
                  <a:t>Ra</a:t>
                </a:r>
                <a:r>
                  <a:rPr lang="it-IT" dirty="0">
                    <a:solidFill>
                      <a:schemeClr val="bg1"/>
                    </a:solidFill>
                  </a:rPr>
                  <a:t>)</a:t>
                </a:r>
              </a:p>
              <a:p>
                <a:pPr algn="ctr"/>
                <a:endParaRPr lang="it-IT" dirty="0">
                  <a:solidFill>
                    <a:schemeClr val="bg1"/>
                  </a:solidFill>
                </a:endParaRPr>
              </a:p>
              <a:p>
                <a:pPr algn="ctr"/>
                <a:r>
                  <a:rPr lang="it-IT" dirty="0">
                    <a:solidFill>
                      <a:schemeClr val="bg1"/>
                    </a:solidFill>
                  </a:rPr>
                  <a:t>Con </a:t>
                </a:r>
                <a:r>
                  <a:rPr lang="it-IT" dirty="0" err="1">
                    <a:solidFill>
                      <a:schemeClr val="bg1"/>
                    </a:solidFill>
                  </a:rPr>
                  <a:t>Ra</a:t>
                </a:r>
                <a:r>
                  <a:rPr lang="it-IT" dirty="0">
                    <a:solidFill>
                      <a:schemeClr val="bg1"/>
                    </a:solidFill>
                  </a:rPr>
                  <a:t> = Gr Pr   e</a:t>
                </a: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it-IT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𝐺𝑟</m:t>
                      </m:r>
                      <m:r>
                        <a:rPr lang="it-IT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it-IT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it-IT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𝑔</m:t>
                          </m:r>
                          <m:r>
                            <a:rPr lang="it-IT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it-IT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𝛽</m:t>
                          </m:r>
                          <m:r>
                            <a:rPr lang="it-IT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</m:t>
                          </m:r>
                          <m:d>
                            <m:dPr>
                              <m:ctrlPr>
                                <a:rPr lang="it-IT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it-IT" b="0" i="1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it-IT" b="0" i="1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𝑇</m:t>
                                  </m:r>
                                </m:e>
                                <m:sub>
                                  <m:r>
                                    <a:rPr lang="it-IT" b="0" i="1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𝑊</m:t>
                                  </m:r>
                                </m:sub>
                              </m:sSub>
                              <m:r>
                                <a:rPr lang="it-IT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it-IT" b="0" i="1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it-IT" b="0" i="1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𝑇</m:t>
                                  </m:r>
                                </m:e>
                                <m:sub>
                                  <m:r>
                                    <a:rPr lang="it-IT" b="0" i="1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∞</m:t>
                                  </m:r>
                                </m:sub>
                              </m:sSub>
                            </m:e>
                          </m:d>
                          <m:sSubSup>
                            <m:sSubSupPr>
                              <m:ctrlPr>
                                <a:rPr lang="it-IT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it-IT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𝐿</m:t>
                              </m:r>
                            </m:e>
                            <m:sub>
                              <m:r>
                                <a:rPr lang="it-IT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𝑟𝑖𝑓</m:t>
                              </m:r>
                            </m:sub>
                            <m:sup>
                              <m:r>
                                <a:rPr lang="it-IT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3</m:t>
                              </m:r>
                            </m:sup>
                          </m:sSubSup>
                        </m:num>
                        <m:den>
                          <m:sSup>
                            <m:sSupPr>
                              <m:ctrlPr>
                                <a:rPr lang="it-IT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m:rPr>
                                  <m:sty m:val="p"/>
                                </m:rPr>
                                <a:rPr lang="el-GR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ν</m:t>
                              </m:r>
                            </m:e>
                            <m:sup>
                              <m:r>
                                <a:rPr lang="it-IT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it-IT" dirty="0">
                  <a:solidFill>
                    <a:schemeClr val="bg1"/>
                  </a:solidFill>
                </a:endParaRPr>
              </a:p>
              <a:p>
                <a:pPr algn="just"/>
                <a:endParaRPr lang="it-IT" dirty="0">
                  <a:solidFill>
                    <a:schemeClr val="bg1"/>
                  </a:solidFill>
                </a:endParaRPr>
              </a:p>
            </p:txBody>
          </p:sp>
        </mc:Choice>
        <mc:Fallback>
          <p:sp>
            <p:nvSpPr>
              <p:cNvPr id="34" name="Fumetto 3 168">
                <a:extLst>
                  <a:ext uri="{FF2B5EF4-FFF2-40B4-BE49-F238E27FC236}">
                    <a16:creationId xmlns:a16="http://schemas.microsoft.com/office/drawing/2014/main" id="{9FAAA3D1-F8E9-41F3-AA63-B96661D4C6D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27888" y="508725"/>
                <a:ext cx="3600000" cy="3600000"/>
              </a:xfrm>
              <a:prstGeom prst="wedgeEllipseCallout">
                <a:avLst>
                  <a:gd name="adj1" fmla="val 16433"/>
                  <a:gd name="adj2" fmla="val 61082"/>
                </a:avLst>
              </a:prstGeom>
              <a:blipFill>
                <a:blip r:embed="rId12"/>
                <a:stretch>
                  <a:fillRect/>
                </a:stretch>
              </a:blipFill>
              <a:ln>
                <a:solidFill>
                  <a:srgbClr val="FF9900"/>
                </a:solidFill>
              </a:ln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926245210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" grpId="0"/>
      <p:bldP spid="9" grpId="0"/>
      <p:bldP spid="23" grpId="0"/>
      <p:bldP spid="10" grpId="0"/>
      <p:bldP spid="24" grpId="0"/>
      <p:bldP spid="3" grpId="0"/>
      <p:bldP spid="26" grpId="0"/>
      <p:bldP spid="4" grpId="0" animBg="1"/>
      <p:bldP spid="33" grpId="0" animBg="1"/>
      <p:bldP spid="33" grpId="1" animBg="1"/>
      <p:bldP spid="34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Rectangle 76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it-IT"/>
          </a:p>
        </p:txBody>
      </p:sp>
      <p:grpSp>
        <p:nvGrpSpPr>
          <p:cNvPr id="20586" name="Group 2154"/>
          <p:cNvGrpSpPr>
            <a:grpSpLocks/>
          </p:cNvGrpSpPr>
          <p:nvPr/>
        </p:nvGrpSpPr>
        <p:grpSpPr bwMode="auto">
          <a:xfrm>
            <a:off x="4760913" y="1539875"/>
            <a:ext cx="1362075" cy="1660525"/>
            <a:chOff x="7497" y="2426"/>
            <a:chExt cx="2145" cy="2613"/>
          </a:xfrm>
        </p:grpSpPr>
        <p:grpSp>
          <p:nvGrpSpPr>
            <p:cNvPr id="20590" name="Group 2158"/>
            <p:cNvGrpSpPr>
              <a:grpSpLocks/>
            </p:cNvGrpSpPr>
            <p:nvPr/>
          </p:nvGrpSpPr>
          <p:grpSpPr bwMode="auto">
            <a:xfrm>
              <a:off x="7685" y="2613"/>
              <a:ext cx="989" cy="2239"/>
              <a:chOff x="9450" y="3578"/>
              <a:chExt cx="1815" cy="2845"/>
            </a:xfrm>
          </p:grpSpPr>
        </p:grpSp>
      </p:grpSp>
      <p:sp>
        <p:nvSpPr>
          <p:cNvPr id="86" name="CasellaDiTesto 85"/>
          <p:cNvSpPr txBox="1"/>
          <p:nvPr/>
        </p:nvSpPr>
        <p:spPr>
          <a:xfrm>
            <a:off x="0" y="6404236"/>
            <a:ext cx="8775513" cy="2616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it-IT" sz="1100">
                <a:solidFill>
                  <a:schemeClr val="bg1">
                    <a:lumMod val="65000"/>
                  </a:schemeClr>
                </a:solidFill>
              </a:rPr>
              <a:t>ESERCITAZIONE                                                                                          TRASMISSIONE DEL CALORE</a:t>
            </a:r>
          </a:p>
        </p:txBody>
      </p:sp>
      <p:sp>
        <p:nvSpPr>
          <p:cNvPr id="131" name="CasellaDiTesto 130"/>
          <p:cNvSpPr txBox="1"/>
          <p:nvPr/>
        </p:nvSpPr>
        <p:spPr>
          <a:xfrm>
            <a:off x="391884" y="-91439"/>
            <a:ext cx="673685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i="1" dirty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Esercizio 2</a:t>
            </a:r>
          </a:p>
          <a:p>
            <a:r>
              <a:rPr lang="it-IT" sz="2400" i="1" dirty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Convezione forzata</a:t>
            </a:r>
          </a:p>
          <a:p>
            <a:endParaRPr lang="it-IT" sz="2400" i="1" dirty="0">
              <a:solidFill>
                <a:schemeClr val="bg1"/>
              </a:solidFill>
              <a:latin typeface="Calibri" pitchFamily="34" charset="0"/>
              <a:cs typeface="Calibri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CasellaDiTesto 15"/>
              <p:cNvSpPr txBox="1"/>
              <p:nvPr/>
            </p:nvSpPr>
            <p:spPr>
              <a:xfrm>
                <a:off x="9696074" y="1031062"/>
                <a:ext cx="989565" cy="60401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it-IT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h</m:t>
                      </m:r>
                      <m:r>
                        <a:rPr lang="it-IT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it-IT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it-IT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𝑁𝑢</m:t>
                          </m:r>
                          <m:r>
                            <a:rPr lang="it-IT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it-IT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𝑘</m:t>
                          </m:r>
                        </m:num>
                        <m:den>
                          <m:sSub>
                            <m:sSubPr>
                              <m:ctrlPr>
                                <a:rPr lang="it-IT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it-IT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𝐿</m:t>
                              </m:r>
                            </m:e>
                            <m:sub>
                              <m:r>
                                <a:rPr lang="it-IT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𝑟𝑖𝑓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it-IT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16" name="CasellaDiTesto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96074" y="1031062"/>
                <a:ext cx="989565" cy="604012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ttangolo 4"/>
              <p:cNvSpPr/>
              <p:nvPr/>
            </p:nvSpPr>
            <p:spPr>
              <a:xfrm>
                <a:off x="-1" y="913760"/>
                <a:ext cx="10463753" cy="473411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lvl="0" algn="just"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it-IT" dirty="0">
                    <a:solidFill>
                      <a:srgbClr val="FF0000"/>
                    </a:solidFill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5. Temperatura a  x=L</a:t>
                </a:r>
              </a:p>
              <a:p>
                <a:pPr>
                  <a:spcAft>
                    <a:spcPts val="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it-IT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𝑇</m:t>
                      </m:r>
                      <m:d>
                        <m:dPr>
                          <m:ctrlPr>
                            <a:rPr lang="it-IT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it-IT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𝐿</m:t>
                          </m:r>
                        </m:e>
                      </m:d>
                      <m:r>
                        <a:rPr lang="it-IT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=</m:t>
                      </m:r>
                      <m:sSub>
                        <m:sSubPr>
                          <m:ctrlPr>
                            <a:rPr lang="it-IT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it-IT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𝑇</m:t>
                          </m:r>
                        </m:e>
                        <m:sub>
                          <m:r>
                            <a:rPr lang="it-IT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𝑓</m:t>
                          </m:r>
                        </m:sub>
                      </m:sSub>
                      <m:r>
                        <a:rPr lang="it-IT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+</m:t>
                      </m:r>
                      <m:f>
                        <m:fPr>
                          <m:ctrlPr>
                            <a:rPr lang="it-IT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</m:ctrlPr>
                        </m:fPr>
                        <m:num>
                          <m:d>
                            <m:dPr>
                              <m:ctrlPr>
                                <a:rPr lang="it-IT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it-IT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it-IT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</a:rPr>
                                    <m:t>𝑇</m:t>
                                  </m:r>
                                </m:e>
                                <m:sub>
                                  <m:r>
                                    <a:rPr lang="it-IT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</a:rPr>
                                    <m:t>𝑏</m:t>
                                  </m:r>
                                </m:sub>
                              </m:sSub>
                              <m:r>
                                <a:rPr lang="it-IT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it-IT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it-IT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</a:rPr>
                                    <m:t>𝑇</m:t>
                                  </m:r>
                                </m:e>
                                <m:sub>
                                  <m:r>
                                    <a:rPr lang="it-IT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</a:rPr>
                                    <m:t>𝑓</m:t>
                                  </m:r>
                                </m:sub>
                              </m:sSub>
                            </m:e>
                          </m:d>
                        </m:num>
                        <m:den>
                          <m:r>
                            <a:rPr lang="it-IT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𝑐𝑜𝑠h</m:t>
                          </m:r>
                          <m:d>
                            <m:dPr>
                              <m:ctrlPr>
                                <a:rPr lang="it-IT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it-IT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it-IT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</a:rPr>
                                    <m:t>𝐿</m:t>
                                  </m:r>
                                </m:num>
                                <m:den>
                                  <m:sSub>
                                    <m:sSubPr>
                                      <m:ctrlPr>
                                        <a:rPr lang="it-IT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  <a:ea typeface="Times New Roman" panose="020206030504050203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it-IT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  <a:ea typeface="Times New Roman" panose="02020603050405020304" pitchFamily="18" charset="0"/>
                                        </a:rPr>
                                        <m:t>𝐿</m:t>
                                      </m:r>
                                    </m:e>
                                    <m:sub>
                                      <m:r>
                                        <a:rPr lang="it-IT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  <a:ea typeface="Times New Roman" panose="02020603050405020304" pitchFamily="18" charset="0"/>
                                        </a:rPr>
                                        <m:t>∞</m:t>
                                      </m:r>
                                    </m:sub>
                                  </m:sSub>
                                </m:den>
                              </m:f>
                            </m:e>
                          </m:d>
                        </m:den>
                      </m:f>
                    </m:oMath>
                  </m:oMathPara>
                </a14:m>
                <a:endParaRPr lang="it-IT" dirty="0"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  <a:p>
                <a:pPr>
                  <a:spcAft>
                    <a:spcPts val="0"/>
                  </a:spcAft>
                </a:pPr>
                <a:r>
                  <a:rPr lang="it-IT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 </a:t>
                </a:r>
                <a:endParaRPr lang="it-IT" dirty="0"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  <a:p>
                <a:pPr>
                  <a:lnSpc>
                    <a:spcPct val="107000"/>
                  </a:lnSpc>
                  <a:spcAft>
                    <a:spcPts val="800"/>
                  </a:spcAft>
                  <a:tabLst>
                    <a:tab pos="565150" algn="l"/>
                  </a:tabLst>
                </a:pPr>
                <a:r>
                  <a:rPr lang="it-IT" dirty="0">
                    <a:latin typeface="Calibri" panose="020F0502020204030204" pitchFamily="34" charset="0"/>
                    <a:ea typeface="Times New Roman" panose="02020603050405020304" pitchFamily="18" charset="0"/>
                    <a:cs typeface="Calibri" panose="020F0502020204030204" pitchFamily="34" charset="0"/>
                  </a:rPr>
                  <a:t>Per poter calcolare la temperatura all’estremo libero, occorre calcolare la </a:t>
                </a:r>
                <a:r>
                  <a:rPr lang="it-IT" dirty="0" err="1">
                    <a:latin typeface="Calibri" panose="020F0502020204030204" pitchFamily="34" charset="0"/>
                    <a:ea typeface="Times New Roman" panose="02020603050405020304" pitchFamily="18" charset="0"/>
                    <a:cs typeface="Calibri" panose="020F0502020204030204" pitchFamily="34" charset="0"/>
                  </a:rPr>
                  <a:t>T</a:t>
                </a:r>
                <a:r>
                  <a:rPr lang="it-IT" baseline="-25000" dirty="0" err="1">
                    <a:latin typeface="Calibri" panose="020F0502020204030204" pitchFamily="34" charset="0"/>
                    <a:ea typeface="Times New Roman" panose="02020603050405020304" pitchFamily="18" charset="0"/>
                    <a:cs typeface="Calibri" panose="020F0502020204030204" pitchFamily="34" charset="0"/>
                  </a:rPr>
                  <a:t>b</a:t>
                </a:r>
                <a:r>
                  <a:rPr lang="it-IT" dirty="0">
                    <a:solidFill>
                      <a:srgbClr val="0070C0"/>
                    </a:solidFill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.</a:t>
                </a:r>
                <a:endParaRPr lang="it-IT" sz="16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07000"/>
                  </a:lnSpc>
                  <a:spcAft>
                    <a:spcPts val="800"/>
                  </a:spcAft>
                  <a:tabLst>
                    <a:tab pos="565150" algn="l"/>
                  </a:tabLs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̅"/>
                          <m:ctrlPr>
                            <a:rPr lang="it-IT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Calibri" panose="020F0502020204030204" pitchFamily="34" charset="0"/>
                            </a:rPr>
                          </m:ctrlPr>
                        </m:accPr>
                        <m:e>
                          <m:r>
                            <a:rPr lang="it-IT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Calibri" panose="020F0502020204030204" pitchFamily="34" charset="0"/>
                            </a:rPr>
                            <m:t>𝑇</m:t>
                          </m:r>
                        </m:e>
                      </m:acc>
                      <m:r>
                        <a:rPr lang="it-IT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m:t>=</m:t>
                      </m:r>
                      <m:f>
                        <m:fPr>
                          <m:ctrlPr>
                            <a:rPr lang="it-IT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Calibri" panose="020F0502020204030204" pitchFamily="34" charset="0"/>
                            </a:rPr>
                          </m:ctrlPr>
                        </m:fPr>
                        <m:num>
                          <m:r>
                            <a:rPr lang="it-IT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Calibri" panose="020F0502020204030204" pitchFamily="34" charset="0"/>
                            </a:rPr>
                            <m:t>1</m:t>
                          </m:r>
                        </m:num>
                        <m:den>
                          <m:r>
                            <a:rPr lang="it-IT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Calibri" panose="020F0502020204030204" pitchFamily="34" charset="0"/>
                            </a:rPr>
                            <m:t>𝐿</m:t>
                          </m:r>
                        </m:den>
                      </m:f>
                      <m:r>
                        <a:rPr lang="it-IT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m:t> ∙</m:t>
                      </m:r>
                      <m:nary>
                        <m:naryPr>
                          <m:limLoc m:val="subSup"/>
                          <m:ctrlPr>
                            <a:rPr lang="it-IT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Calibri" panose="020F0502020204030204" pitchFamily="34" charset="0"/>
                            </a:rPr>
                          </m:ctrlPr>
                        </m:naryPr>
                        <m:sub>
                          <m:r>
                            <a:rPr lang="it-IT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Calibri" panose="020F0502020204030204" pitchFamily="34" charset="0"/>
                            </a:rPr>
                            <m:t>0</m:t>
                          </m:r>
                        </m:sub>
                        <m:sup>
                          <m:r>
                            <a:rPr lang="it-IT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Calibri" panose="020F0502020204030204" pitchFamily="34" charset="0"/>
                            </a:rPr>
                            <m:t>𝐿</m:t>
                          </m:r>
                        </m:sup>
                        <m:e>
                          <m:r>
                            <a:rPr lang="it-IT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Calibri" panose="020F0502020204030204" pitchFamily="34" charset="0"/>
                            </a:rPr>
                            <m:t>𝑓</m:t>
                          </m:r>
                          <m:d>
                            <m:dPr>
                              <m:ctrlPr>
                                <a:rPr lang="it-IT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Calibri" panose="020F0502020204030204" pitchFamily="34" charset="0"/>
                                </a:rPr>
                              </m:ctrlPr>
                            </m:dPr>
                            <m:e>
                              <m:r>
                                <a:rPr lang="it-IT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Calibri" panose="020F0502020204030204" pitchFamily="34" charset="0"/>
                                </a:rPr>
                                <m:t>𝑥</m:t>
                              </m:r>
                              <m:r>
                                <a:rPr lang="it-IT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Calibri" panose="020F0502020204030204" pitchFamily="34" charset="0"/>
                                </a:rPr>
                                <m:t>,</m:t>
                              </m:r>
                              <m:sSub>
                                <m:sSubPr>
                                  <m:ctrlPr>
                                    <a:rPr lang="it-IT" i="1"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Calibri" panose="020F0502020204030204" pitchFamily="34" charset="0"/>
                                    </a:rPr>
                                  </m:ctrlPr>
                                </m:sSubPr>
                                <m:e>
                                  <m:r>
                                    <a:rPr lang="it-IT" i="1"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Calibri" panose="020F0502020204030204" pitchFamily="34" charset="0"/>
                                    </a:rPr>
                                    <m:t>𝐿</m:t>
                                  </m:r>
                                </m:e>
                                <m:sub>
                                  <m:r>
                                    <a:rPr lang="it-IT" i="1"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Calibri" panose="020F0502020204030204" pitchFamily="34" charset="0"/>
                                    </a:rPr>
                                    <m:t>∞</m:t>
                                  </m:r>
                                </m:sub>
                              </m:sSub>
                            </m:e>
                          </m:d>
                          <m:r>
                            <a:rPr lang="it-IT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Calibri" panose="020F0502020204030204" pitchFamily="34" charset="0"/>
                            </a:rPr>
                            <m:t>𝑑𝑥</m:t>
                          </m:r>
                        </m:e>
                      </m:nary>
                    </m:oMath>
                  </m:oMathPara>
                </a14:m>
                <a:endParaRPr lang="it-IT" sz="16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it-IT" dirty="0">
                    <a:latin typeface="Calibri" panose="020F0502020204030204" pitchFamily="34" charset="0"/>
                    <a:ea typeface="Times New Roman" panose="02020603050405020304" pitchFamily="18" charset="0"/>
                    <a:cs typeface="Calibri" panose="020F0502020204030204" pitchFamily="34" charset="0"/>
                  </a:rPr>
                  <a:t> </a:t>
                </a:r>
                <a:endParaRPr lang="it-IT" sz="16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07000"/>
                  </a:lnSpc>
                  <a:spcAft>
                    <a:spcPts val="800"/>
                  </a:spcAft>
                  <a:tabLst>
                    <a:tab pos="565150" algn="l"/>
                  </a:tabLs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̅"/>
                          <m:ctrlPr>
                            <a:rPr lang="it-IT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Calibri" panose="020F0502020204030204" pitchFamily="34" charset="0"/>
                            </a:rPr>
                          </m:ctrlPr>
                        </m:accPr>
                        <m:e>
                          <m:r>
                            <a:rPr lang="it-IT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Calibri" panose="020F0502020204030204" pitchFamily="34" charset="0"/>
                            </a:rPr>
                            <m:t>𝑇</m:t>
                          </m:r>
                        </m:e>
                      </m:acc>
                      <m:r>
                        <a:rPr lang="it-IT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m:t>=</m:t>
                      </m:r>
                      <m:f>
                        <m:fPr>
                          <m:ctrlPr>
                            <a:rPr lang="it-IT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Calibri" panose="020F0502020204030204" pitchFamily="34" charset="0"/>
                            </a:rPr>
                          </m:ctrlPr>
                        </m:fPr>
                        <m:num>
                          <m:r>
                            <a:rPr lang="it-IT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Calibri" panose="020F0502020204030204" pitchFamily="34" charset="0"/>
                            </a:rPr>
                            <m:t>1</m:t>
                          </m:r>
                        </m:num>
                        <m:den>
                          <m:r>
                            <a:rPr lang="it-IT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Calibri" panose="020F0502020204030204" pitchFamily="34" charset="0"/>
                            </a:rPr>
                            <m:t>𝐿</m:t>
                          </m:r>
                        </m:den>
                      </m:f>
                      <m:r>
                        <a:rPr lang="it-IT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m:t> ∙</m:t>
                      </m:r>
                      <m:nary>
                        <m:naryPr>
                          <m:limLoc m:val="subSup"/>
                          <m:ctrlPr>
                            <a:rPr lang="it-IT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Calibri" panose="020F0502020204030204" pitchFamily="34" charset="0"/>
                            </a:rPr>
                          </m:ctrlPr>
                        </m:naryPr>
                        <m:sub>
                          <m:r>
                            <a:rPr lang="it-IT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Calibri" panose="020F0502020204030204" pitchFamily="34" charset="0"/>
                            </a:rPr>
                            <m:t>0</m:t>
                          </m:r>
                        </m:sub>
                        <m:sup>
                          <m:r>
                            <a:rPr lang="it-IT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Calibri" panose="020F0502020204030204" pitchFamily="34" charset="0"/>
                            </a:rPr>
                            <m:t>𝐿</m:t>
                          </m:r>
                        </m:sup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it-IT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Calibri" panose="020F0502020204030204" pitchFamily="34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it-IT" i="1"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Calibri" panose="020F0502020204030204" pitchFamily="34" charset="0"/>
                                    </a:rPr>
                                  </m:ctrlPr>
                                </m:sSubPr>
                                <m:e>
                                  <m:r>
                                    <a:rPr lang="it-IT" i="1"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Calibri" panose="020F0502020204030204" pitchFamily="34" charset="0"/>
                                    </a:rPr>
                                    <m:t>𝑇</m:t>
                                  </m:r>
                                </m:e>
                                <m:sub>
                                  <m:r>
                                    <a:rPr lang="it-IT" i="1"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Calibri" panose="020F0502020204030204" pitchFamily="34" charset="0"/>
                                    </a:rPr>
                                    <m:t>𝑓</m:t>
                                  </m:r>
                                </m:sub>
                              </m:sSub>
                              <m:r>
                                <a:rPr lang="it-IT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Calibri" panose="020F0502020204030204" pitchFamily="34" charset="0"/>
                                </a:rPr>
                                <m:t>+</m:t>
                              </m:r>
                              <m:sSub>
                                <m:sSubPr>
                                  <m:ctrlPr>
                                    <a:rPr lang="it-IT" i="1"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Calibri" panose="020F0502020204030204" pitchFamily="34" charset="0"/>
                                    </a:rPr>
                                  </m:ctrlPr>
                                </m:sSubPr>
                                <m:e>
                                  <m:r>
                                    <a:rPr lang="it-IT" i="1"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Calibri" panose="020F0502020204030204" pitchFamily="34" charset="0"/>
                                    </a:rPr>
                                    <m:t>∆</m:t>
                                  </m:r>
                                  <m:r>
                                    <a:rPr lang="it-IT" i="1"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Calibri" panose="020F0502020204030204" pitchFamily="34" charset="0"/>
                                    </a:rPr>
                                    <m:t>𝑇</m:t>
                                  </m:r>
                                </m:e>
                                <m:sub>
                                  <m:r>
                                    <a:rPr lang="it-IT" i="1"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Calibri" panose="020F0502020204030204" pitchFamily="34" charset="0"/>
                                    </a:rPr>
                                    <m:t>𝑟𝑖𝑓</m:t>
                                  </m:r>
                                </m:sub>
                              </m:sSub>
                              <m:f>
                                <m:fPr>
                                  <m:ctrlPr>
                                    <a:rPr lang="it-IT" i="1"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Calibri" panose="020F0502020204030204" pitchFamily="34" charset="0"/>
                                    </a:rPr>
                                  </m:ctrlPr>
                                </m:fPr>
                                <m:num>
                                  <m:r>
                                    <a:rPr lang="it-IT" i="1"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Calibri" panose="020F0502020204030204" pitchFamily="34" charset="0"/>
                                    </a:rPr>
                                    <m:t>𝑐𝑜𝑠h</m:t>
                                  </m:r>
                                  <m:d>
                                    <m:dPr>
                                      <m:ctrlPr>
                                        <a:rPr lang="it-IT" i="1">
                                          <a:latin typeface="Cambria Math" panose="02040503050406030204" pitchFamily="18" charset="0"/>
                                          <a:ea typeface="Calibri" panose="020F0502020204030204" pitchFamily="34" charset="0"/>
                                          <a:cs typeface="Calibri" panose="020F0502020204030204" pitchFamily="34" charset="0"/>
                                        </a:rPr>
                                      </m:ctrlPr>
                                    </m:dPr>
                                    <m:e>
                                      <m:f>
                                        <m:fPr>
                                          <m:ctrlPr>
                                            <a:rPr lang="it-IT" i="1">
                                              <a:latin typeface="Cambria Math" panose="02040503050406030204" pitchFamily="18" charset="0"/>
                                              <a:ea typeface="Calibri" panose="020F0502020204030204" pitchFamily="34" charset="0"/>
                                              <a:cs typeface="Calibri" panose="020F0502020204030204" pitchFamily="34" charset="0"/>
                                            </a:rPr>
                                          </m:ctrlPr>
                                        </m:fPr>
                                        <m:num>
                                          <m:r>
                                            <a:rPr lang="it-IT" i="1">
                                              <a:latin typeface="Cambria Math" panose="02040503050406030204" pitchFamily="18" charset="0"/>
                                              <a:ea typeface="Calibri" panose="020F0502020204030204" pitchFamily="34" charset="0"/>
                                              <a:cs typeface="Calibri" panose="020F0502020204030204" pitchFamily="34" charset="0"/>
                                            </a:rPr>
                                            <m:t>𝐿</m:t>
                                          </m:r>
                                          <m:r>
                                            <a:rPr lang="it-IT" i="1">
                                              <a:latin typeface="Cambria Math" panose="02040503050406030204" pitchFamily="18" charset="0"/>
                                              <a:ea typeface="Calibri" panose="020F0502020204030204" pitchFamily="34" charset="0"/>
                                              <a:cs typeface="Calibri" panose="020F0502020204030204" pitchFamily="34" charset="0"/>
                                            </a:rPr>
                                            <m:t>−</m:t>
                                          </m:r>
                                          <m:r>
                                            <a:rPr lang="it-IT" i="1">
                                              <a:latin typeface="Cambria Math" panose="02040503050406030204" pitchFamily="18" charset="0"/>
                                              <a:ea typeface="Calibri" panose="020F0502020204030204" pitchFamily="34" charset="0"/>
                                              <a:cs typeface="Calibri" panose="020F0502020204030204" pitchFamily="34" charset="0"/>
                                            </a:rPr>
                                            <m:t>𝑥</m:t>
                                          </m:r>
                                        </m:num>
                                        <m:den>
                                          <m:sSub>
                                            <m:sSubPr>
                                              <m:ctrlPr>
                                                <a:rPr lang="it-IT" i="1">
                                                  <a:latin typeface="Cambria Math" panose="02040503050406030204" pitchFamily="18" charset="0"/>
                                                  <a:ea typeface="Calibri" panose="020F0502020204030204" pitchFamily="34" charset="0"/>
                                                  <a:cs typeface="Calibri" panose="020F0502020204030204" pitchFamily="34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it-IT" i="1">
                                                  <a:latin typeface="Cambria Math" panose="02040503050406030204" pitchFamily="18" charset="0"/>
                                                  <a:ea typeface="Calibri" panose="020F0502020204030204" pitchFamily="34" charset="0"/>
                                                  <a:cs typeface="Calibri" panose="020F0502020204030204" pitchFamily="34" charset="0"/>
                                                </a:rPr>
                                                <m:t>𝐿</m:t>
                                              </m:r>
                                            </m:e>
                                            <m:sub>
                                              <m:r>
                                                <a:rPr lang="it-IT" i="1">
                                                  <a:latin typeface="Cambria Math" panose="02040503050406030204" pitchFamily="18" charset="0"/>
                                                  <a:ea typeface="Calibri" panose="020F0502020204030204" pitchFamily="34" charset="0"/>
                                                  <a:cs typeface="Calibri" panose="020F0502020204030204" pitchFamily="34" charset="0"/>
                                                </a:rPr>
                                                <m:t>∞</m:t>
                                              </m:r>
                                            </m:sub>
                                          </m:sSub>
                                        </m:den>
                                      </m:f>
                                    </m:e>
                                  </m:d>
                                </m:num>
                                <m:den>
                                  <m:r>
                                    <m:rPr>
                                      <m:sty m:val="p"/>
                                    </m:rPr>
                                    <a:rPr lang="it-IT"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Calibri" panose="020F0502020204030204" pitchFamily="34" charset="0"/>
                                    </a:rPr>
                                    <m:t>cosh</m:t>
                                  </m:r>
                                  <m:r>
                                    <a:rPr lang="it-IT"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Calibri" panose="020F0502020204030204" pitchFamily="34" charset="0"/>
                                    </a:rPr>
                                    <m:t>⁡</m:t>
                                  </m:r>
                                  <m:d>
                                    <m:dPr>
                                      <m:ctrlPr>
                                        <a:rPr lang="it-IT" i="1">
                                          <a:latin typeface="Cambria Math" panose="02040503050406030204" pitchFamily="18" charset="0"/>
                                          <a:ea typeface="Calibri" panose="020F0502020204030204" pitchFamily="34" charset="0"/>
                                          <a:cs typeface="Calibri" panose="020F0502020204030204" pitchFamily="34" charset="0"/>
                                        </a:rPr>
                                      </m:ctrlPr>
                                    </m:dPr>
                                    <m:e>
                                      <m:f>
                                        <m:fPr>
                                          <m:ctrlPr>
                                            <a:rPr lang="it-IT" i="1">
                                              <a:latin typeface="Cambria Math" panose="02040503050406030204" pitchFamily="18" charset="0"/>
                                              <a:ea typeface="Calibri" panose="020F0502020204030204" pitchFamily="34" charset="0"/>
                                              <a:cs typeface="Calibri" panose="020F0502020204030204" pitchFamily="34" charset="0"/>
                                            </a:rPr>
                                          </m:ctrlPr>
                                        </m:fPr>
                                        <m:num>
                                          <m:r>
                                            <a:rPr lang="it-IT" i="1">
                                              <a:latin typeface="Cambria Math" panose="02040503050406030204" pitchFamily="18" charset="0"/>
                                              <a:ea typeface="Calibri" panose="020F0502020204030204" pitchFamily="34" charset="0"/>
                                              <a:cs typeface="Calibri" panose="020F0502020204030204" pitchFamily="34" charset="0"/>
                                            </a:rPr>
                                            <m:t>𝐿</m:t>
                                          </m:r>
                                        </m:num>
                                        <m:den>
                                          <m:sSub>
                                            <m:sSubPr>
                                              <m:ctrlPr>
                                                <a:rPr lang="it-IT" i="1">
                                                  <a:latin typeface="Cambria Math" panose="02040503050406030204" pitchFamily="18" charset="0"/>
                                                  <a:ea typeface="Calibri" panose="020F0502020204030204" pitchFamily="34" charset="0"/>
                                                  <a:cs typeface="Calibri" panose="020F0502020204030204" pitchFamily="34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it-IT" i="1">
                                                  <a:latin typeface="Cambria Math" panose="02040503050406030204" pitchFamily="18" charset="0"/>
                                                  <a:ea typeface="Calibri" panose="020F0502020204030204" pitchFamily="34" charset="0"/>
                                                  <a:cs typeface="Calibri" panose="020F0502020204030204" pitchFamily="34" charset="0"/>
                                                </a:rPr>
                                                <m:t>𝐿</m:t>
                                              </m:r>
                                            </m:e>
                                            <m:sub>
                                              <m:r>
                                                <a:rPr lang="it-IT" i="1">
                                                  <a:latin typeface="Cambria Math" panose="02040503050406030204" pitchFamily="18" charset="0"/>
                                                  <a:ea typeface="Calibri" panose="020F0502020204030204" pitchFamily="34" charset="0"/>
                                                  <a:cs typeface="Calibri" panose="020F0502020204030204" pitchFamily="34" charset="0"/>
                                                </a:rPr>
                                                <m:t>∞</m:t>
                                              </m:r>
                                            </m:sub>
                                          </m:sSub>
                                        </m:den>
                                      </m:f>
                                    </m:e>
                                  </m:d>
                                </m:den>
                              </m:f>
                            </m:e>
                          </m:d>
                        </m:e>
                      </m:nary>
                      <m:r>
                        <a:rPr lang="it-IT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m:t>𝑑𝑥</m:t>
                      </m:r>
                    </m:oMath>
                  </m:oMathPara>
                </a14:m>
                <a:endParaRPr lang="it-IT" sz="16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07000"/>
                  </a:lnSpc>
                  <a:spcAft>
                    <a:spcPts val="800"/>
                  </a:spcAft>
                  <a:tabLst>
                    <a:tab pos="565150" algn="l"/>
                  </a:tabLst>
                </a:pPr>
                <a:r>
                  <a:rPr lang="it-IT" dirty="0">
                    <a:latin typeface="Calibri" panose="020F0502020204030204" pitchFamily="34" charset="0"/>
                    <a:ea typeface="Times New Roman" panose="02020603050405020304" pitchFamily="18" charset="0"/>
                    <a:cs typeface="Calibri" panose="020F0502020204030204" pitchFamily="34" charset="0"/>
                  </a:rPr>
                  <a:t>In cui l’unica incognita è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it-IT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libri" panose="020F0502020204030204" pitchFamily="34" charset="0"/>
                          </a:rPr>
                        </m:ctrlPr>
                      </m:sSubPr>
                      <m:e>
                        <m:r>
                          <a:rPr lang="it-IT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libri" panose="020F0502020204030204" pitchFamily="34" charset="0"/>
                          </a:rPr>
                          <m:t>∆</m:t>
                        </m:r>
                        <m:r>
                          <a:rPr lang="it-IT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libri" panose="020F0502020204030204" pitchFamily="34" charset="0"/>
                          </a:rPr>
                          <m:t>𝑇</m:t>
                        </m:r>
                      </m:e>
                      <m:sub>
                        <m:r>
                          <a:rPr lang="it-IT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libri" panose="020F0502020204030204" pitchFamily="34" charset="0"/>
                          </a:rPr>
                          <m:t>𝑟𝑖𝑓</m:t>
                        </m:r>
                      </m:sub>
                    </m:sSub>
                  </m:oMath>
                </a14:m>
                <a:r>
                  <a:rPr lang="it-IT" dirty="0">
                    <a:latin typeface="Calibri" panose="020F0502020204030204" pitchFamily="34" charset="0"/>
                    <a:ea typeface="Times New Roman" panose="02020603050405020304" pitchFamily="18" charset="0"/>
                    <a:cs typeface="Calibri" panose="020F0502020204030204" pitchFamily="34" charset="0"/>
                  </a:rPr>
                  <a:t>.</a:t>
                </a:r>
                <a:endParaRPr lang="it-IT" sz="16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" name="Rettangolo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1" y="913760"/>
                <a:ext cx="10463753" cy="4734116"/>
              </a:xfrm>
              <a:prstGeom prst="rect">
                <a:avLst/>
              </a:prstGeom>
              <a:blipFill>
                <a:blip r:embed="rId3"/>
                <a:stretch>
                  <a:fillRect l="-466" t="-644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148850765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Rectangle 76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it-IT"/>
          </a:p>
        </p:txBody>
      </p:sp>
      <p:grpSp>
        <p:nvGrpSpPr>
          <p:cNvPr id="20586" name="Group 2154"/>
          <p:cNvGrpSpPr>
            <a:grpSpLocks/>
          </p:cNvGrpSpPr>
          <p:nvPr/>
        </p:nvGrpSpPr>
        <p:grpSpPr bwMode="auto">
          <a:xfrm>
            <a:off x="4760913" y="1539875"/>
            <a:ext cx="1362075" cy="1660525"/>
            <a:chOff x="7497" y="2426"/>
            <a:chExt cx="2145" cy="2613"/>
          </a:xfrm>
        </p:grpSpPr>
        <p:grpSp>
          <p:nvGrpSpPr>
            <p:cNvPr id="20590" name="Group 2158"/>
            <p:cNvGrpSpPr>
              <a:grpSpLocks/>
            </p:cNvGrpSpPr>
            <p:nvPr/>
          </p:nvGrpSpPr>
          <p:grpSpPr bwMode="auto">
            <a:xfrm>
              <a:off x="7685" y="2613"/>
              <a:ext cx="989" cy="2239"/>
              <a:chOff x="9450" y="3578"/>
              <a:chExt cx="1815" cy="2845"/>
            </a:xfrm>
          </p:grpSpPr>
        </p:grpSp>
      </p:grpSp>
      <p:sp>
        <p:nvSpPr>
          <p:cNvPr id="86" name="CasellaDiTesto 85"/>
          <p:cNvSpPr txBox="1"/>
          <p:nvPr/>
        </p:nvSpPr>
        <p:spPr>
          <a:xfrm>
            <a:off x="0" y="6404236"/>
            <a:ext cx="8775513" cy="2616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it-IT" sz="1100">
                <a:solidFill>
                  <a:schemeClr val="bg1">
                    <a:lumMod val="65000"/>
                  </a:schemeClr>
                </a:solidFill>
              </a:rPr>
              <a:t>ESERCITAZIONE                                                                                          TRASMISSIONE DEL CALORE</a:t>
            </a:r>
          </a:p>
        </p:txBody>
      </p:sp>
      <p:sp>
        <p:nvSpPr>
          <p:cNvPr id="131" name="CasellaDiTesto 130"/>
          <p:cNvSpPr txBox="1"/>
          <p:nvPr/>
        </p:nvSpPr>
        <p:spPr>
          <a:xfrm>
            <a:off x="391884" y="-91439"/>
            <a:ext cx="673685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i="1" dirty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Esercizio 2</a:t>
            </a:r>
          </a:p>
          <a:p>
            <a:r>
              <a:rPr lang="it-IT" sz="2400" i="1" dirty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Convezione forzata</a:t>
            </a:r>
          </a:p>
          <a:p>
            <a:endParaRPr lang="it-IT" sz="2400" i="1" dirty="0">
              <a:solidFill>
                <a:schemeClr val="bg1"/>
              </a:solidFill>
              <a:latin typeface="Calibri" pitchFamily="34" charset="0"/>
              <a:cs typeface="Calibri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CasellaDiTesto 15"/>
              <p:cNvSpPr txBox="1"/>
              <p:nvPr/>
            </p:nvSpPr>
            <p:spPr>
              <a:xfrm>
                <a:off x="9696074" y="1031062"/>
                <a:ext cx="989565" cy="60401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it-IT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h</m:t>
                      </m:r>
                      <m:r>
                        <a:rPr lang="it-IT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it-IT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it-IT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𝑁𝑢</m:t>
                          </m:r>
                          <m:r>
                            <a:rPr lang="it-IT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it-IT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𝑘</m:t>
                          </m:r>
                        </m:num>
                        <m:den>
                          <m:sSub>
                            <m:sSubPr>
                              <m:ctrlPr>
                                <a:rPr lang="it-IT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it-IT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𝐿</m:t>
                              </m:r>
                            </m:e>
                            <m:sub>
                              <m:r>
                                <a:rPr lang="it-IT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𝑟𝑖𝑓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it-IT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16" name="CasellaDiTesto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96074" y="1031062"/>
                <a:ext cx="989565" cy="604012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ttangolo 1"/>
              <p:cNvSpPr/>
              <p:nvPr/>
            </p:nvSpPr>
            <p:spPr>
              <a:xfrm>
                <a:off x="2833426" y="1031062"/>
                <a:ext cx="6096000" cy="2279727"/>
              </a:xfrm>
              <a:prstGeom prst="rect">
                <a:avLst/>
              </a:prstGeom>
            </p:spPr>
            <p:txBody>
              <a:bodyPr>
                <a:spAutoFit/>
              </a:bodyPr>
              <a:lstStyle/>
              <a:p>
                <a:pPr>
                  <a:lnSpc>
                    <a:spcPct val="107000"/>
                  </a:lnSpc>
                  <a:spcAft>
                    <a:spcPts val="800"/>
                  </a:spcAft>
                  <a:tabLst>
                    <a:tab pos="565150" algn="l"/>
                  </a:tabLs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̅"/>
                          <m:ctrlPr>
                            <a:rPr lang="it-IT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Calibri" panose="020F0502020204030204" pitchFamily="34" charset="0"/>
                            </a:rPr>
                          </m:ctrlPr>
                        </m:accPr>
                        <m:e>
                          <m:r>
                            <a:rPr lang="it-IT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Calibri" panose="020F0502020204030204" pitchFamily="34" charset="0"/>
                            </a:rPr>
                            <m:t>𝑇</m:t>
                          </m:r>
                        </m:e>
                      </m:acc>
                      <m:r>
                        <a:rPr lang="it-IT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m:t>𝐿</m:t>
                      </m:r>
                      <m:r>
                        <a:rPr lang="it-IT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m:t>=</m:t>
                      </m:r>
                      <m:sSub>
                        <m:sSubPr>
                          <m:ctrlPr>
                            <a:rPr lang="it-IT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Calibri" panose="020F0502020204030204" pitchFamily="34" charset="0"/>
                            </a:rPr>
                          </m:ctrlPr>
                        </m:sSubPr>
                        <m:e>
                          <m:r>
                            <a:rPr lang="it-IT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Calibri" panose="020F0502020204030204" pitchFamily="34" charset="0"/>
                            </a:rPr>
                            <m:t>𝑇</m:t>
                          </m:r>
                        </m:e>
                        <m:sub>
                          <m:r>
                            <a:rPr lang="it-IT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Calibri" panose="020F0502020204030204" pitchFamily="34" charset="0"/>
                            </a:rPr>
                            <m:t>𝑓</m:t>
                          </m:r>
                        </m:sub>
                      </m:sSub>
                      <m:r>
                        <a:rPr lang="it-IT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m:t> </m:t>
                      </m:r>
                      <m:r>
                        <a:rPr lang="it-IT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m:t>𝐿</m:t>
                      </m:r>
                      <m:r>
                        <a:rPr lang="it-IT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m:t>+</m:t>
                      </m:r>
                      <m:nary>
                        <m:naryPr>
                          <m:limLoc m:val="subSup"/>
                          <m:ctrlPr>
                            <a:rPr lang="it-IT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Calibri" panose="020F0502020204030204" pitchFamily="34" charset="0"/>
                            </a:rPr>
                          </m:ctrlPr>
                        </m:naryPr>
                        <m:sub>
                          <m:r>
                            <a:rPr lang="it-IT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Calibri" panose="020F0502020204030204" pitchFamily="34" charset="0"/>
                            </a:rPr>
                            <m:t>0</m:t>
                          </m:r>
                        </m:sub>
                        <m:sup>
                          <m:r>
                            <a:rPr lang="it-IT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Calibri" panose="020F0502020204030204" pitchFamily="34" charset="0"/>
                            </a:rPr>
                            <m:t>𝐿</m:t>
                          </m:r>
                        </m:sup>
                        <m:e>
                          <m:sSub>
                            <m:sSubPr>
                              <m:ctrlPr>
                                <a:rPr lang="it-IT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Calibri" panose="020F0502020204030204" pitchFamily="34" charset="0"/>
                                </a:rPr>
                              </m:ctrlPr>
                            </m:sSubPr>
                            <m:e>
                              <m:r>
                                <a:rPr lang="it-IT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Calibri" panose="020F0502020204030204" pitchFamily="34" charset="0"/>
                                </a:rPr>
                                <m:t>∆</m:t>
                              </m:r>
                              <m:r>
                                <a:rPr lang="it-IT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Calibri" panose="020F0502020204030204" pitchFamily="34" charset="0"/>
                                </a:rPr>
                                <m:t>𝑇</m:t>
                              </m:r>
                            </m:e>
                            <m:sub>
                              <m:r>
                                <a:rPr lang="it-IT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Calibri" panose="020F0502020204030204" pitchFamily="34" charset="0"/>
                                </a:rPr>
                                <m:t>𝑟𝑖𝑓</m:t>
                              </m:r>
                            </m:sub>
                          </m:sSub>
                          <m:f>
                            <m:fPr>
                              <m:ctrlPr>
                                <a:rPr lang="it-IT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Calibri" panose="020F0502020204030204" pitchFamily="34" charset="0"/>
                                </a:rPr>
                              </m:ctrlPr>
                            </m:fPr>
                            <m:num>
                              <m:r>
                                <a:rPr lang="it-IT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Calibri" panose="020F0502020204030204" pitchFamily="34" charset="0"/>
                                </a:rPr>
                                <m:t>𝑐𝑜𝑠h</m:t>
                              </m:r>
                              <m:d>
                                <m:dPr>
                                  <m:ctrlPr>
                                    <a:rPr lang="it-IT" i="1"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Calibri" panose="020F0502020204030204" pitchFamily="34" charset="0"/>
                                    </a:rPr>
                                  </m:ctrlPr>
                                </m:dPr>
                                <m:e>
                                  <m:f>
                                    <m:fPr>
                                      <m:ctrlPr>
                                        <a:rPr lang="it-IT" i="1">
                                          <a:latin typeface="Cambria Math" panose="02040503050406030204" pitchFamily="18" charset="0"/>
                                          <a:ea typeface="Calibri" panose="020F0502020204030204" pitchFamily="34" charset="0"/>
                                          <a:cs typeface="Calibri" panose="020F0502020204030204" pitchFamily="34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it-IT" i="1">
                                          <a:latin typeface="Cambria Math" panose="02040503050406030204" pitchFamily="18" charset="0"/>
                                          <a:ea typeface="Calibri" panose="020F0502020204030204" pitchFamily="34" charset="0"/>
                                          <a:cs typeface="Calibri" panose="020F0502020204030204" pitchFamily="34" charset="0"/>
                                        </a:rPr>
                                        <m:t>𝐿</m:t>
                                      </m:r>
                                      <m:r>
                                        <a:rPr lang="it-IT" i="1">
                                          <a:latin typeface="Cambria Math" panose="02040503050406030204" pitchFamily="18" charset="0"/>
                                          <a:ea typeface="Calibri" panose="020F0502020204030204" pitchFamily="34" charset="0"/>
                                          <a:cs typeface="Calibri" panose="020F0502020204030204" pitchFamily="34" charset="0"/>
                                        </a:rPr>
                                        <m:t>−</m:t>
                                      </m:r>
                                      <m:r>
                                        <a:rPr lang="it-IT" i="1">
                                          <a:latin typeface="Cambria Math" panose="02040503050406030204" pitchFamily="18" charset="0"/>
                                          <a:ea typeface="Calibri" panose="020F0502020204030204" pitchFamily="34" charset="0"/>
                                          <a:cs typeface="Calibri" panose="020F0502020204030204" pitchFamily="34" charset="0"/>
                                        </a:rPr>
                                        <m:t>𝑥</m:t>
                                      </m:r>
                                    </m:num>
                                    <m:den>
                                      <m:sSub>
                                        <m:sSubPr>
                                          <m:ctrlPr>
                                            <a:rPr lang="it-IT" i="1">
                                              <a:latin typeface="Cambria Math" panose="02040503050406030204" pitchFamily="18" charset="0"/>
                                              <a:ea typeface="Calibri" panose="020F0502020204030204" pitchFamily="34" charset="0"/>
                                              <a:cs typeface="Calibri" panose="020F0502020204030204" pitchFamily="34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it-IT" i="1">
                                              <a:latin typeface="Cambria Math" panose="02040503050406030204" pitchFamily="18" charset="0"/>
                                              <a:ea typeface="Calibri" panose="020F0502020204030204" pitchFamily="34" charset="0"/>
                                              <a:cs typeface="Calibri" panose="020F0502020204030204" pitchFamily="34" charset="0"/>
                                            </a:rPr>
                                            <m:t>𝐿</m:t>
                                          </m:r>
                                        </m:e>
                                        <m:sub>
                                          <m:r>
                                            <a:rPr lang="it-IT" i="1">
                                              <a:latin typeface="Cambria Math" panose="02040503050406030204" pitchFamily="18" charset="0"/>
                                              <a:ea typeface="Calibri" panose="020F0502020204030204" pitchFamily="34" charset="0"/>
                                              <a:cs typeface="Calibri" panose="020F0502020204030204" pitchFamily="34" charset="0"/>
                                            </a:rPr>
                                            <m:t>∞</m:t>
                                          </m:r>
                                        </m:sub>
                                      </m:sSub>
                                    </m:den>
                                  </m:f>
                                </m:e>
                              </m:d>
                            </m:num>
                            <m:den>
                              <m:r>
                                <m:rPr>
                                  <m:sty m:val="p"/>
                                </m:rPr>
                                <a:rPr lang="it-IT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Calibri" panose="020F0502020204030204" pitchFamily="34" charset="0"/>
                                </a:rPr>
                                <m:t>cosh</m:t>
                              </m:r>
                              <m:r>
                                <a:rPr lang="it-IT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Calibri" panose="020F0502020204030204" pitchFamily="34" charset="0"/>
                                </a:rPr>
                                <m:t>⁡</m:t>
                              </m:r>
                              <m:d>
                                <m:dPr>
                                  <m:ctrlPr>
                                    <a:rPr lang="it-IT" i="1"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Calibri" panose="020F0502020204030204" pitchFamily="34" charset="0"/>
                                    </a:rPr>
                                  </m:ctrlPr>
                                </m:dPr>
                                <m:e>
                                  <m:f>
                                    <m:fPr>
                                      <m:ctrlPr>
                                        <a:rPr lang="it-IT" i="1">
                                          <a:latin typeface="Cambria Math" panose="02040503050406030204" pitchFamily="18" charset="0"/>
                                          <a:ea typeface="Calibri" panose="020F0502020204030204" pitchFamily="34" charset="0"/>
                                          <a:cs typeface="Calibri" panose="020F0502020204030204" pitchFamily="34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it-IT" i="1">
                                          <a:latin typeface="Cambria Math" panose="02040503050406030204" pitchFamily="18" charset="0"/>
                                          <a:ea typeface="Calibri" panose="020F0502020204030204" pitchFamily="34" charset="0"/>
                                          <a:cs typeface="Calibri" panose="020F0502020204030204" pitchFamily="34" charset="0"/>
                                        </a:rPr>
                                        <m:t>𝐿</m:t>
                                      </m:r>
                                    </m:num>
                                    <m:den>
                                      <m:sSub>
                                        <m:sSubPr>
                                          <m:ctrlPr>
                                            <a:rPr lang="it-IT" i="1">
                                              <a:latin typeface="Cambria Math" panose="02040503050406030204" pitchFamily="18" charset="0"/>
                                              <a:ea typeface="Calibri" panose="020F0502020204030204" pitchFamily="34" charset="0"/>
                                              <a:cs typeface="Calibri" panose="020F0502020204030204" pitchFamily="34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it-IT" i="1">
                                              <a:latin typeface="Cambria Math" panose="02040503050406030204" pitchFamily="18" charset="0"/>
                                              <a:ea typeface="Calibri" panose="020F0502020204030204" pitchFamily="34" charset="0"/>
                                              <a:cs typeface="Calibri" panose="020F0502020204030204" pitchFamily="34" charset="0"/>
                                            </a:rPr>
                                            <m:t>𝐿</m:t>
                                          </m:r>
                                        </m:e>
                                        <m:sub>
                                          <m:r>
                                            <a:rPr lang="it-IT" i="1">
                                              <a:latin typeface="Cambria Math" panose="02040503050406030204" pitchFamily="18" charset="0"/>
                                              <a:ea typeface="Calibri" panose="020F0502020204030204" pitchFamily="34" charset="0"/>
                                              <a:cs typeface="Calibri" panose="020F0502020204030204" pitchFamily="34" charset="0"/>
                                            </a:rPr>
                                            <m:t>∞</m:t>
                                          </m:r>
                                        </m:sub>
                                      </m:sSub>
                                    </m:den>
                                  </m:f>
                                </m:e>
                              </m:d>
                            </m:den>
                          </m:f>
                          <m:r>
                            <a:rPr lang="it-IT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Calibri" panose="020F0502020204030204" pitchFamily="34" charset="0"/>
                            </a:rPr>
                            <m:t>𝑑𝑥</m:t>
                          </m:r>
                        </m:e>
                      </m:nary>
                    </m:oMath>
                  </m:oMathPara>
                </a14:m>
                <a:endParaRPr lang="it-IT" sz="16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07000"/>
                  </a:lnSpc>
                  <a:spcAft>
                    <a:spcPts val="800"/>
                  </a:spcAft>
                  <a:tabLst>
                    <a:tab pos="565150" algn="l"/>
                  </a:tabLs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̅"/>
                          <m:ctrlPr>
                            <a:rPr lang="it-IT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Calibri" panose="020F0502020204030204" pitchFamily="34" charset="0"/>
                            </a:rPr>
                          </m:ctrlPr>
                        </m:accPr>
                        <m:e>
                          <m:r>
                            <a:rPr lang="it-IT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Calibri" panose="020F0502020204030204" pitchFamily="34" charset="0"/>
                            </a:rPr>
                            <m:t>𝑇</m:t>
                          </m:r>
                        </m:e>
                      </m:acc>
                      <m:r>
                        <a:rPr lang="it-IT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m:t>𝐿</m:t>
                      </m:r>
                      <m:r>
                        <a:rPr lang="it-IT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m:t>=</m:t>
                      </m:r>
                      <m:sSub>
                        <m:sSubPr>
                          <m:ctrlPr>
                            <a:rPr lang="it-IT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Calibri" panose="020F0502020204030204" pitchFamily="34" charset="0"/>
                            </a:rPr>
                          </m:ctrlPr>
                        </m:sSubPr>
                        <m:e>
                          <m:r>
                            <a:rPr lang="it-IT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Calibri" panose="020F0502020204030204" pitchFamily="34" charset="0"/>
                            </a:rPr>
                            <m:t>𝑇</m:t>
                          </m:r>
                        </m:e>
                        <m:sub>
                          <m:r>
                            <a:rPr lang="it-IT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Calibri" panose="020F0502020204030204" pitchFamily="34" charset="0"/>
                            </a:rPr>
                            <m:t>𝑓</m:t>
                          </m:r>
                        </m:sub>
                      </m:sSub>
                      <m:r>
                        <a:rPr lang="it-IT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m:t> </m:t>
                      </m:r>
                      <m:r>
                        <a:rPr lang="it-IT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m:t>𝐿</m:t>
                      </m:r>
                      <m:r>
                        <a:rPr lang="it-IT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m:t>+</m:t>
                      </m:r>
                      <m:f>
                        <m:fPr>
                          <m:ctrlPr>
                            <a:rPr lang="it-IT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Calibri" panose="020F0502020204030204" pitchFamily="34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it-IT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Calibri" panose="020F0502020204030204" pitchFamily="34" charset="0"/>
                                </a:rPr>
                              </m:ctrlPr>
                            </m:sSubPr>
                            <m:e>
                              <m:r>
                                <a:rPr lang="it-IT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Calibri" panose="020F0502020204030204" pitchFamily="34" charset="0"/>
                                </a:rPr>
                                <m:t>∆</m:t>
                              </m:r>
                              <m:r>
                                <a:rPr lang="it-IT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Calibri" panose="020F0502020204030204" pitchFamily="34" charset="0"/>
                                </a:rPr>
                                <m:t>𝑇</m:t>
                              </m:r>
                            </m:e>
                            <m:sub>
                              <m:r>
                                <a:rPr lang="it-IT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Calibri" panose="020F0502020204030204" pitchFamily="34" charset="0"/>
                                </a:rPr>
                                <m:t>𝑟𝑖𝑓</m:t>
                              </m:r>
                            </m:sub>
                          </m:sSub>
                        </m:num>
                        <m:den>
                          <m:r>
                            <m:rPr>
                              <m:sty m:val="p"/>
                            </m:rPr>
                            <a:rPr lang="it-IT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Calibri" panose="020F0502020204030204" pitchFamily="34" charset="0"/>
                            </a:rPr>
                            <m:t>cosh</m:t>
                          </m:r>
                          <m:r>
                            <a:rPr lang="it-IT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Calibri" panose="020F0502020204030204" pitchFamily="34" charset="0"/>
                            </a:rPr>
                            <m:t>⁡</m:t>
                          </m:r>
                          <m:d>
                            <m:dPr>
                              <m:ctrlPr>
                                <a:rPr lang="it-IT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Calibri" panose="020F0502020204030204" pitchFamily="34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it-IT" i="1"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Calibri" panose="020F0502020204030204" pitchFamily="34" charset="0"/>
                                    </a:rPr>
                                  </m:ctrlPr>
                                </m:fPr>
                                <m:num>
                                  <m:r>
                                    <a:rPr lang="it-IT" i="1"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Calibri" panose="020F0502020204030204" pitchFamily="34" charset="0"/>
                                    </a:rPr>
                                    <m:t>𝐿</m:t>
                                  </m:r>
                                </m:num>
                                <m:den>
                                  <m:sSub>
                                    <m:sSubPr>
                                      <m:ctrlPr>
                                        <a:rPr lang="it-IT" i="1">
                                          <a:latin typeface="Cambria Math" panose="02040503050406030204" pitchFamily="18" charset="0"/>
                                          <a:ea typeface="Calibri" panose="020F0502020204030204" pitchFamily="34" charset="0"/>
                                          <a:cs typeface="Calibri" panose="020F0502020204030204" pitchFamily="34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it-IT" i="1">
                                          <a:latin typeface="Cambria Math" panose="02040503050406030204" pitchFamily="18" charset="0"/>
                                          <a:ea typeface="Calibri" panose="020F0502020204030204" pitchFamily="34" charset="0"/>
                                          <a:cs typeface="Calibri" panose="020F0502020204030204" pitchFamily="34" charset="0"/>
                                        </a:rPr>
                                        <m:t>𝐿</m:t>
                                      </m:r>
                                    </m:e>
                                    <m:sub>
                                      <m:r>
                                        <a:rPr lang="it-IT" i="1">
                                          <a:latin typeface="Cambria Math" panose="02040503050406030204" pitchFamily="18" charset="0"/>
                                          <a:ea typeface="Calibri" panose="020F0502020204030204" pitchFamily="34" charset="0"/>
                                          <a:cs typeface="Calibri" panose="020F0502020204030204" pitchFamily="34" charset="0"/>
                                        </a:rPr>
                                        <m:t>∞</m:t>
                                      </m:r>
                                    </m:sub>
                                  </m:sSub>
                                </m:den>
                              </m:f>
                            </m:e>
                          </m:d>
                        </m:den>
                      </m:f>
                      <m:nary>
                        <m:naryPr>
                          <m:limLoc m:val="subSup"/>
                          <m:ctrlPr>
                            <a:rPr lang="it-IT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Calibri" panose="020F0502020204030204" pitchFamily="34" charset="0"/>
                            </a:rPr>
                          </m:ctrlPr>
                        </m:naryPr>
                        <m:sub>
                          <m:r>
                            <a:rPr lang="it-IT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Calibri" panose="020F0502020204030204" pitchFamily="34" charset="0"/>
                            </a:rPr>
                            <m:t>0</m:t>
                          </m:r>
                        </m:sub>
                        <m:sup>
                          <m:r>
                            <a:rPr lang="it-IT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Calibri" panose="020F0502020204030204" pitchFamily="34" charset="0"/>
                            </a:rPr>
                            <m:t>𝐿</m:t>
                          </m:r>
                        </m:sup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it-IT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Calibri" panose="020F0502020204030204" pitchFamily="34" charset="0"/>
                                </a:rPr>
                              </m:ctrlPr>
                            </m:dPr>
                            <m:e>
                              <m:r>
                                <a:rPr lang="it-IT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Calibri" panose="020F0502020204030204" pitchFamily="34" charset="0"/>
                                </a:rPr>
                                <m:t>𝑐𝑜𝑠h</m:t>
                              </m:r>
                              <m:d>
                                <m:dPr>
                                  <m:ctrlPr>
                                    <a:rPr lang="it-IT" i="1"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Calibri" panose="020F0502020204030204" pitchFamily="34" charset="0"/>
                                    </a:rPr>
                                  </m:ctrlPr>
                                </m:dPr>
                                <m:e>
                                  <m:f>
                                    <m:fPr>
                                      <m:ctrlPr>
                                        <a:rPr lang="it-IT" i="1">
                                          <a:latin typeface="Cambria Math" panose="02040503050406030204" pitchFamily="18" charset="0"/>
                                          <a:ea typeface="Calibri" panose="020F0502020204030204" pitchFamily="34" charset="0"/>
                                          <a:cs typeface="Calibri" panose="020F0502020204030204" pitchFamily="34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it-IT" i="1">
                                          <a:latin typeface="Cambria Math" panose="02040503050406030204" pitchFamily="18" charset="0"/>
                                          <a:ea typeface="Calibri" panose="020F0502020204030204" pitchFamily="34" charset="0"/>
                                          <a:cs typeface="Calibri" panose="020F0502020204030204" pitchFamily="34" charset="0"/>
                                        </a:rPr>
                                        <m:t>𝐿</m:t>
                                      </m:r>
                                      <m:r>
                                        <a:rPr lang="it-IT" i="1">
                                          <a:latin typeface="Cambria Math" panose="02040503050406030204" pitchFamily="18" charset="0"/>
                                          <a:ea typeface="Calibri" panose="020F0502020204030204" pitchFamily="34" charset="0"/>
                                          <a:cs typeface="Calibri" panose="020F0502020204030204" pitchFamily="34" charset="0"/>
                                        </a:rPr>
                                        <m:t>−</m:t>
                                      </m:r>
                                      <m:r>
                                        <a:rPr lang="it-IT" i="1">
                                          <a:latin typeface="Cambria Math" panose="02040503050406030204" pitchFamily="18" charset="0"/>
                                          <a:ea typeface="Calibri" panose="020F0502020204030204" pitchFamily="34" charset="0"/>
                                          <a:cs typeface="Calibri" panose="020F0502020204030204" pitchFamily="34" charset="0"/>
                                        </a:rPr>
                                        <m:t>𝑥</m:t>
                                      </m:r>
                                    </m:num>
                                    <m:den>
                                      <m:sSub>
                                        <m:sSubPr>
                                          <m:ctrlPr>
                                            <a:rPr lang="it-IT" i="1">
                                              <a:latin typeface="Cambria Math" panose="02040503050406030204" pitchFamily="18" charset="0"/>
                                              <a:ea typeface="Calibri" panose="020F0502020204030204" pitchFamily="34" charset="0"/>
                                              <a:cs typeface="Calibri" panose="020F0502020204030204" pitchFamily="34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it-IT" i="1">
                                              <a:latin typeface="Cambria Math" panose="02040503050406030204" pitchFamily="18" charset="0"/>
                                              <a:ea typeface="Calibri" panose="020F0502020204030204" pitchFamily="34" charset="0"/>
                                              <a:cs typeface="Calibri" panose="020F0502020204030204" pitchFamily="34" charset="0"/>
                                            </a:rPr>
                                            <m:t>𝐿</m:t>
                                          </m:r>
                                        </m:e>
                                        <m:sub>
                                          <m:r>
                                            <a:rPr lang="it-IT" i="1">
                                              <a:latin typeface="Cambria Math" panose="02040503050406030204" pitchFamily="18" charset="0"/>
                                              <a:ea typeface="Calibri" panose="020F0502020204030204" pitchFamily="34" charset="0"/>
                                              <a:cs typeface="Calibri" panose="020F0502020204030204" pitchFamily="34" charset="0"/>
                                            </a:rPr>
                                            <m:t>∞</m:t>
                                          </m:r>
                                        </m:sub>
                                      </m:sSub>
                                    </m:den>
                                  </m:f>
                                </m:e>
                              </m:d>
                            </m:e>
                          </m:d>
                          <m:r>
                            <a:rPr lang="it-IT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Calibri" panose="020F0502020204030204" pitchFamily="34" charset="0"/>
                            </a:rPr>
                            <m:t>𝑑𝑥</m:t>
                          </m:r>
                        </m:e>
                      </m:nary>
                    </m:oMath>
                  </m:oMathPara>
                </a14:m>
                <a:endParaRPr lang="it-IT" sz="16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" name="Rettangolo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33426" y="1031062"/>
                <a:ext cx="6096000" cy="2279727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ttangolo 2"/>
              <p:cNvSpPr/>
              <p:nvPr/>
            </p:nvSpPr>
            <p:spPr>
              <a:xfrm>
                <a:off x="792708" y="3600486"/>
                <a:ext cx="9892931" cy="163326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07000"/>
                  </a:lnSpc>
                  <a:spcAft>
                    <a:spcPts val="800"/>
                  </a:spcAft>
                  <a:tabLst>
                    <a:tab pos="565150" algn="l"/>
                  </a:tabLst>
                </a:pPr>
                <a:r>
                  <a:rPr lang="it-IT" dirty="0">
                    <a:latin typeface="Calibri" panose="020F0502020204030204" pitchFamily="34" charset="0"/>
                    <a:ea typeface="Times New Roman" panose="02020603050405020304" pitchFamily="18" charset="0"/>
                    <a:cs typeface="Calibri" panose="020F0502020204030204" pitchFamily="34" charset="0"/>
                  </a:rPr>
                  <a:t>Integrando e risolvendo si trova che:</a:t>
                </a:r>
                <a:endParaRPr lang="it-IT" sz="16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07000"/>
                  </a:lnSpc>
                  <a:spcAft>
                    <a:spcPts val="800"/>
                  </a:spcAft>
                  <a:tabLst>
                    <a:tab pos="565150" algn="l"/>
                  </a:tabLs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it-IT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Calibri" panose="020F0502020204030204" pitchFamily="34" charset="0"/>
                            </a:rPr>
                          </m:ctrlPr>
                        </m:sSubPr>
                        <m:e>
                          <m:r>
                            <a:rPr lang="it-IT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Calibri" panose="020F0502020204030204" pitchFamily="34" charset="0"/>
                            </a:rPr>
                            <m:t>∆</m:t>
                          </m:r>
                          <m:r>
                            <a:rPr lang="it-IT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Calibri" panose="020F0502020204030204" pitchFamily="34" charset="0"/>
                            </a:rPr>
                            <m:t>𝑇</m:t>
                          </m:r>
                        </m:e>
                        <m:sub>
                          <m:r>
                            <a:rPr lang="it-IT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Calibri" panose="020F0502020204030204" pitchFamily="34" charset="0"/>
                            </a:rPr>
                            <m:t>𝑟𝑖𝑓</m:t>
                          </m:r>
                        </m:sub>
                      </m:sSub>
                      <m:r>
                        <a:rPr lang="it-IT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m:t>=33°</m:t>
                      </m:r>
                      <m:r>
                        <a:rPr lang="it-IT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m:t>𝐶</m:t>
                      </m:r>
                    </m:oMath>
                  </m:oMathPara>
                </a14:m>
                <a:endParaRPr lang="it-IT" sz="16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07000"/>
                  </a:lnSpc>
                  <a:spcAft>
                    <a:spcPts val="800"/>
                  </a:spcAft>
                  <a:tabLst>
                    <a:tab pos="565150" algn="l"/>
                  </a:tabLs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it-IT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Calibri" panose="020F0502020204030204" pitchFamily="34" charset="0"/>
                            </a:rPr>
                          </m:ctrlPr>
                        </m:sSubPr>
                        <m:e>
                          <m:r>
                            <a:rPr lang="it-IT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Calibri" panose="020F0502020204030204" pitchFamily="34" charset="0"/>
                            </a:rPr>
                            <m:t>∆</m:t>
                          </m:r>
                          <m:r>
                            <a:rPr lang="it-IT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Calibri" panose="020F0502020204030204" pitchFamily="34" charset="0"/>
                            </a:rPr>
                            <m:t>𝑇</m:t>
                          </m:r>
                        </m:e>
                        <m:sub>
                          <m:r>
                            <a:rPr lang="it-IT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Calibri" panose="020F0502020204030204" pitchFamily="34" charset="0"/>
                            </a:rPr>
                            <m:t>𝑟𝑖𝑓</m:t>
                          </m:r>
                        </m:sub>
                      </m:sSub>
                      <m:r>
                        <a:rPr lang="it-IT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m:t>=</m:t>
                      </m:r>
                      <m:sSub>
                        <m:sSubPr>
                          <m:ctrlPr>
                            <a:rPr lang="it-IT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Calibri" panose="020F0502020204030204" pitchFamily="34" charset="0"/>
                            </a:rPr>
                          </m:ctrlPr>
                        </m:sSubPr>
                        <m:e>
                          <m:r>
                            <a:rPr lang="it-IT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Calibri" panose="020F0502020204030204" pitchFamily="34" charset="0"/>
                            </a:rPr>
                            <m:t>𝑇</m:t>
                          </m:r>
                        </m:e>
                        <m:sub>
                          <m:r>
                            <a:rPr lang="it-IT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Calibri" panose="020F0502020204030204" pitchFamily="34" charset="0"/>
                            </a:rPr>
                            <m:t>𝑏</m:t>
                          </m:r>
                        </m:sub>
                      </m:sSub>
                      <m:r>
                        <a:rPr lang="it-IT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m:t>−</m:t>
                      </m:r>
                      <m:sSub>
                        <m:sSubPr>
                          <m:ctrlPr>
                            <a:rPr lang="it-IT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Calibri" panose="020F0502020204030204" pitchFamily="34" charset="0"/>
                            </a:rPr>
                          </m:ctrlPr>
                        </m:sSubPr>
                        <m:e>
                          <m:r>
                            <a:rPr lang="it-IT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Calibri" panose="020F0502020204030204" pitchFamily="34" charset="0"/>
                            </a:rPr>
                            <m:t>𝑇</m:t>
                          </m:r>
                        </m:e>
                        <m:sub>
                          <m:r>
                            <a:rPr lang="it-IT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Calibri" panose="020F0502020204030204" pitchFamily="34" charset="0"/>
                            </a:rPr>
                            <m:t>𝑓</m:t>
                          </m:r>
                        </m:sub>
                      </m:sSub>
                    </m:oMath>
                  </m:oMathPara>
                </a14:m>
                <a:endParaRPr lang="it-IT" sz="16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07000"/>
                  </a:lnSpc>
                  <a:spcAft>
                    <a:spcPts val="800"/>
                  </a:spcAft>
                  <a:tabLst>
                    <a:tab pos="565150" algn="l"/>
                  </a:tabLst>
                </a:pPr>
                <a:r>
                  <a:rPr lang="it-IT" dirty="0">
                    <a:latin typeface="Calibri" panose="020F0502020204030204" pitchFamily="34" charset="0"/>
                    <a:ea typeface="Times New Roman" panose="02020603050405020304" pitchFamily="18" charset="0"/>
                    <a:cs typeface="Calibri" panose="020F0502020204030204" pitchFamily="34" charset="0"/>
                  </a:rPr>
                  <a:t>Da cui si ricava </a:t>
                </a:r>
                <a:r>
                  <a:rPr lang="it-IT" dirty="0" err="1">
                    <a:latin typeface="Calibri" panose="020F0502020204030204" pitchFamily="34" charset="0"/>
                    <a:ea typeface="Times New Roman" panose="02020603050405020304" pitchFamily="18" charset="0"/>
                    <a:cs typeface="Calibri" panose="020F0502020204030204" pitchFamily="34" charset="0"/>
                  </a:rPr>
                  <a:t>T</a:t>
                </a:r>
                <a:r>
                  <a:rPr lang="it-IT" baseline="-25000" dirty="0" err="1">
                    <a:latin typeface="Calibri" panose="020F0502020204030204" pitchFamily="34" charset="0"/>
                    <a:ea typeface="Times New Roman" panose="02020603050405020304" pitchFamily="18" charset="0"/>
                    <a:cs typeface="Calibri" panose="020F0502020204030204" pitchFamily="34" charset="0"/>
                  </a:rPr>
                  <a:t>b</a:t>
                </a:r>
                <a:r>
                  <a:rPr lang="it-IT" dirty="0">
                    <a:latin typeface="Calibri" panose="020F0502020204030204" pitchFamily="34" charset="0"/>
                    <a:ea typeface="Times New Roman" panose="02020603050405020304" pitchFamily="18" charset="0"/>
                    <a:cs typeface="Calibri" panose="020F0502020204030204" pitchFamily="34" charset="0"/>
                  </a:rPr>
                  <a:t>=57°C e T(x=L) =33.28°C.</a:t>
                </a:r>
                <a:endParaRPr lang="it-IT" sz="16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" name="Rettangolo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2708" y="3600486"/>
                <a:ext cx="9892931" cy="1633268"/>
              </a:xfrm>
              <a:prstGeom prst="rect">
                <a:avLst/>
              </a:prstGeom>
              <a:blipFill>
                <a:blip r:embed="rId4"/>
                <a:stretch>
                  <a:fillRect l="-493" t="-1866" b="-4104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509663288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Immagine 12"/>
          <p:cNvPicPr>
            <a:picLocks noChangeAspect="1"/>
          </p:cNvPicPr>
          <p:nvPr/>
        </p:nvPicPr>
        <p:blipFill rotWithShape="1">
          <a:blip r:embed="rId2"/>
          <a:srcRect l="24389" t="51702" r="46026" b="20412"/>
          <a:stretch/>
        </p:blipFill>
        <p:spPr>
          <a:xfrm rot="713620">
            <a:off x="4891501" y="2391454"/>
            <a:ext cx="3657600" cy="2682707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7" name="CasellaDiTesto 6"/>
              <p:cNvSpPr txBox="1"/>
              <p:nvPr/>
            </p:nvSpPr>
            <p:spPr>
              <a:xfrm>
                <a:off x="183016" y="830997"/>
                <a:ext cx="11647623" cy="69890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it-IT" dirty="0">
                    <a:solidFill>
                      <a:srgbClr val="808080"/>
                    </a:solidFill>
                    <a:latin typeface="Calibri" pitchFamily="34" charset="0"/>
                    <a:cs typeface="Arial" pitchFamily="34" charset="0"/>
                  </a:rPr>
                  <a:t>Un cilindro (diametro D = 2 cm, lunghezza L= 1 m, conducibilità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it-IT" i="1" smtClean="0">
                            <a:solidFill>
                              <a:srgbClr val="808080"/>
                            </a:solidFill>
                            <a:latin typeface="Cambria Math" panose="02040503050406030204" pitchFamily="18" charset="0"/>
                            <a:cs typeface="Arial" pitchFamily="34" charset="0"/>
                          </a:rPr>
                        </m:ctrlPr>
                      </m:sSubPr>
                      <m:e>
                        <m:r>
                          <a:rPr lang="it-IT" b="0" i="1" smtClean="0">
                            <a:solidFill>
                              <a:srgbClr val="808080"/>
                            </a:solidFill>
                            <a:latin typeface="Cambria Math" panose="02040503050406030204" pitchFamily="18" charset="0"/>
                            <a:cs typeface="Arial" pitchFamily="34" charset="0"/>
                          </a:rPr>
                          <m:t>𝑘</m:t>
                        </m:r>
                      </m:e>
                      <m:sub>
                        <m:r>
                          <a:rPr lang="it-IT" b="0" i="1" smtClean="0">
                            <a:solidFill>
                              <a:srgbClr val="808080"/>
                            </a:solidFill>
                            <a:latin typeface="Cambria Math" panose="02040503050406030204" pitchFamily="18" charset="0"/>
                            <a:cs typeface="Arial" pitchFamily="34" charset="0"/>
                          </a:rPr>
                          <m:t>𝑐</m:t>
                        </m:r>
                      </m:sub>
                    </m:sSub>
                    <m:r>
                      <a:rPr lang="it-IT" b="0" i="1" smtClean="0">
                        <a:solidFill>
                          <a:srgbClr val="808080"/>
                        </a:solidFill>
                        <a:latin typeface="Cambria Math" panose="02040503050406030204" pitchFamily="18" charset="0"/>
                        <a:cs typeface="Arial" pitchFamily="34" charset="0"/>
                      </a:rPr>
                      <m:t>=10 </m:t>
                    </m:r>
                    <m:f>
                      <m:fPr>
                        <m:type m:val="lin"/>
                        <m:ctrlPr>
                          <a:rPr lang="it-IT" b="0" i="1" smtClean="0">
                            <a:solidFill>
                              <a:srgbClr val="808080"/>
                            </a:solidFill>
                            <a:latin typeface="Cambria Math" panose="02040503050406030204" pitchFamily="18" charset="0"/>
                            <a:cs typeface="Arial" pitchFamily="34" charset="0"/>
                          </a:rPr>
                        </m:ctrlPr>
                      </m:fPr>
                      <m:num>
                        <m:r>
                          <a:rPr lang="it-IT" b="0" i="1" smtClean="0">
                            <a:solidFill>
                              <a:srgbClr val="808080"/>
                            </a:solidFill>
                            <a:latin typeface="Cambria Math" panose="02040503050406030204" pitchFamily="18" charset="0"/>
                            <a:cs typeface="Arial" pitchFamily="34" charset="0"/>
                          </a:rPr>
                          <m:t>𝑊</m:t>
                        </m:r>
                      </m:num>
                      <m:den>
                        <m:r>
                          <a:rPr lang="it-IT" b="0" i="1" smtClean="0">
                            <a:solidFill>
                              <a:srgbClr val="808080"/>
                            </a:solidFill>
                            <a:latin typeface="Cambria Math" panose="02040503050406030204" pitchFamily="18" charset="0"/>
                            <a:cs typeface="Arial" pitchFamily="34" charset="0"/>
                          </a:rPr>
                          <m:t>(</m:t>
                        </m:r>
                        <m:r>
                          <a:rPr lang="it-IT" b="0" i="1" smtClean="0">
                            <a:solidFill>
                              <a:srgbClr val="808080"/>
                            </a:solidFill>
                            <a:latin typeface="Cambria Math" panose="02040503050406030204" pitchFamily="18" charset="0"/>
                            <a:cs typeface="Arial" pitchFamily="34" charset="0"/>
                          </a:rPr>
                          <m:t>𝑚𝐾</m:t>
                        </m:r>
                        <m:r>
                          <a:rPr lang="it-IT" b="0" i="1" smtClean="0">
                            <a:solidFill>
                              <a:srgbClr val="808080"/>
                            </a:solidFill>
                            <a:latin typeface="Cambria Math" panose="02040503050406030204" pitchFamily="18" charset="0"/>
                            <a:cs typeface="Arial" pitchFamily="34" charset="0"/>
                          </a:rPr>
                          <m:t>))</m:t>
                        </m:r>
                      </m:den>
                    </m:f>
                  </m:oMath>
                </a14:m>
                <a:r>
                  <a:rPr lang="it-IT" dirty="0">
                    <a:solidFill>
                      <a:srgbClr val="808080"/>
                    </a:solidFill>
                    <a:latin typeface="Calibri" pitchFamily="34" charset="0"/>
                    <a:cs typeface="Arial" pitchFamily="34" charset="0"/>
                  </a:rPr>
                  <a:t>, è sede di generazione termica nella misura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it-IT" i="1" smtClean="0">
                            <a:solidFill>
                              <a:srgbClr val="808080"/>
                            </a:solidFill>
                            <a:latin typeface="Cambria Math" panose="02040503050406030204" pitchFamily="18" charset="0"/>
                            <a:cs typeface="Arial" pitchFamily="34" charset="0"/>
                          </a:rPr>
                        </m:ctrlPr>
                      </m:sSubPr>
                      <m:e>
                        <m:acc>
                          <m:accPr>
                            <m:chr m:val="̇"/>
                            <m:ctrlPr>
                              <a:rPr lang="it-IT" i="1" smtClean="0">
                                <a:solidFill>
                                  <a:srgbClr val="808080"/>
                                </a:solidFill>
                                <a:latin typeface="Cambria Math" panose="02040503050406030204" pitchFamily="18" charset="0"/>
                                <a:cs typeface="Arial" pitchFamily="34" charset="0"/>
                              </a:rPr>
                            </m:ctrlPr>
                          </m:accPr>
                          <m:e>
                            <m:r>
                              <a:rPr lang="it-IT" b="0" i="1" smtClean="0">
                                <a:solidFill>
                                  <a:srgbClr val="808080"/>
                                </a:solidFill>
                                <a:latin typeface="Cambria Math" panose="02040503050406030204" pitchFamily="18" charset="0"/>
                                <a:cs typeface="Arial" pitchFamily="34" charset="0"/>
                              </a:rPr>
                              <m:t>𝑢</m:t>
                            </m:r>
                          </m:e>
                        </m:acc>
                      </m:e>
                      <m:sub>
                        <m:r>
                          <a:rPr lang="it-IT" b="0" i="1" smtClean="0">
                            <a:solidFill>
                              <a:srgbClr val="808080"/>
                            </a:solidFill>
                            <a:latin typeface="Cambria Math" panose="02040503050406030204" pitchFamily="18" charset="0"/>
                            <a:cs typeface="Arial" pitchFamily="34" charset="0"/>
                          </a:rPr>
                          <m:t>𝑔𝑒𝑛</m:t>
                        </m:r>
                      </m:sub>
                    </m:sSub>
                    <m:r>
                      <a:rPr lang="it-IT" b="0" i="1" smtClean="0">
                        <a:solidFill>
                          <a:srgbClr val="808080"/>
                        </a:solidFill>
                        <a:latin typeface="Cambria Math" panose="02040503050406030204" pitchFamily="18" charset="0"/>
                        <a:cs typeface="Arial" pitchFamily="34" charset="0"/>
                      </a:rPr>
                      <m:t>=1.5</m:t>
                    </m:r>
                    <m:r>
                      <a:rPr lang="it-IT" b="0" i="1" smtClean="0">
                        <a:solidFill>
                          <a:srgbClr val="80808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itchFamily="34" charset="0"/>
                      </a:rPr>
                      <m:t>∙</m:t>
                    </m:r>
                    <m:sSup>
                      <m:sSupPr>
                        <m:ctrlPr>
                          <a:rPr lang="it-IT" b="0" i="1" smtClean="0">
                            <a:solidFill>
                              <a:srgbClr val="80808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itchFamily="34" charset="0"/>
                          </a:rPr>
                        </m:ctrlPr>
                      </m:sSupPr>
                      <m:e>
                        <m:r>
                          <a:rPr lang="it-IT" b="0" i="1" smtClean="0">
                            <a:solidFill>
                              <a:srgbClr val="80808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itchFamily="34" charset="0"/>
                          </a:rPr>
                          <m:t>10</m:t>
                        </m:r>
                      </m:e>
                      <m:sup>
                        <m:r>
                          <a:rPr lang="it-IT" b="0" i="1" smtClean="0">
                            <a:solidFill>
                              <a:srgbClr val="80808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itchFamily="34" charset="0"/>
                          </a:rPr>
                          <m:t>5</m:t>
                        </m:r>
                      </m:sup>
                    </m:sSup>
                    <m:f>
                      <m:fPr>
                        <m:type m:val="lin"/>
                        <m:ctrlPr>
                          <a:rPr lang="it-IT" b="0" i="1" smtClean="0">
                            <a:solidFill>
                              <a:srgbClr val="80808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itchFamily="34" charset="0"/>
                          </a:rPr>
                        </m:ctrlPr>
                      </m:fPr>
                      <m:num>
                        <m:r>
                          <a:rPr lang="it-IT" b="0" i="1" smtClean="0">
                            <a:solidFill>
                              <a:srgbClr val="80808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itchFamily="34" charset="0"/>
                          </a:rPr>
                          <m:t>𝑊</m:t>
                        </m:r>
                      </m:num>
                      <m:den>
                        <m:sSup>
                          <m:sSupPr>
                            <m:ctrlPr>
                              <a:rPr lang="it-IT" b="0" i="1" smtClean="0">
                                <a:solidFill>
                                  <a:srgbClr val="80808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pitchFamily="34" charset="0"/>
                              </a:rPr>
                            </m:ctrlPr>
                          </m:sSupPr>
                          <m:e>
                            <m:r>
                              <a:rPr lang="it-IT" b="0" i="1" smtClean="0">
                                <a:solidFill>
                                  <a:srgbClr val="80808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pitchFamily="34" charset="0"/>
                              </a:rPr>
                              <m:t>𝑚</m:t>
                            </m:r>
                          </m:e>
                          <m:sup>
                            <m:r>
                              <a:rPr lang="it-IT" b="0" i="1" smtClean="0">
                                <a:solidFill>
                                  <a:srgbClr val="80808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pitchFamily="34" charset="0"/>
                              </a:rPr>
                              <m:t>3</m:t>
                            </m:r>
                          </m:sup>
                        </m:sSup>
                        <m:r>
                          <a:rPr lang="it-IT" b="0" i="1" smtClean="0">
                            <a:solidFill>
                              <a:srgbClr val="80808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itchFamily="34" charset="0"/>
                          </a:rPr>
                          <m:t>.</m:t>
                        </m:r>
                      </m:den>
                    </m:f>
                  </m:oMath>
                </a14:m>
                <a:r>
                  <a:rPr lang="it-IT" dirty="0">
                    <a:solidFill>
                      <a:srgbClr val="808080"/>
                    </a:solidFill>
                    <a:latin typeface="Calibri" pitchFamily="34" charset="0"/>
                    <a:cs typeface="Arial" pitchFamily="34" charset="0"/>
                  </a:rPr>
                  <a:t> Il cilindro è collocato orizzontalmente in aria stagnante a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it-IT" i="1" smtClean="0">
                            <a:solidFill>
                              <a:srgbClr val="808080"/>
                            </a:solidFill>
                            <a:latin typeface="Cambria Math" panose="02040503050406030204" pitchFamily="18" charset="0"/>
                            <a:cs typeface="Arial" pitchFamily="34" charset="0"/>
                          </a:rPr>
                        </m:ctrlPr>
                      </m:sSubPr>
                      <m:e>
                        <m:r>
                          <a:rPr lang="it-IT" b="0" i="1" smtClean="0">
                            <a:solidFill>
                              <a:srgbClr val="808080"/>
                            </a:solidFill>
                            <a:latin typeface="Cambria Math" panose="02040503050406030204" pitchFamily="18" charset="0"/>
                            <a:cs typeface="Arial" pitchFamily="34" charset="0"/>
                          </a:rPr>
                          <m:t>𝑇</m:t>
                        </m:r>
                      </m:e>
                      <m:sub>
                        <m:r>
                          <a:rPr lang="it-IT" i="1" smtClean="0">
                            <a:solidFill>
                              <a:srgbClr val="80808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itchFamily="34" charset="0"/>
                          </a:rPr>
                          <m:t>∞</m:t>
                        </m:r>
                      </m:sub>
                    </m:sSub>
                    <m:r>
                      <a:rPr lang="it-IT" b="0" i="1" smtClean="0">
                        <a:solidFill>
                          <a:srgbClr val="808080"/>
                        </a:solidFill>
                        <a:latin typeface="Cambria Math" panose="02040503050406030204" pitchFamily="18" charset="0"/>
                        <a:cs typeface="Arial" pitchFamily="34" charset="0"/>
                      </a:rPr>
                      <m:t>=20°</m:t>
                    </m:r>
                    <m:r>
                      <a:rPr lang="it-IT" b="0" i="1" smtClean="0">
                        <a:solidFill>
                          <a:srgbClr val="808080"/>
                        </a:solidFill>
                        <a:latin typeface="Cambria Math" panose="02040503050406030204" pitchFamily="18" charset="0"/>
                        <a:cs typeface="Arial" pitchFamily="34" charset="0"/>
                      </a:rPr>
                      <m:t>𝐶</m:t>
                    </m:r>
                    <m:r>
                      <a:rPr lang="it-IT" b="0" i="1" smtClean="0">
                        <a:solidFill>
                          <a:srgbClr val="808080"/>
                        </a:solidFill>
                        <a:latin typeface="Cambria Math" panose="02040503050406030204" pitchFamily="18" charset="0"/>
                        <a:cs typeface="Arial" pitchFamily="34" charset="0"/>
                      </a:rPr>
                      <m:t>.</m:t>
                    </m:r>
                  </m:oMath>
                </a14:m>
                <a:r>
                  <a:rPr lang="it-IT" dirty="0">
                    <a:solidFill>
                      <a:srgbClr val="808080"/>
                    </a:solidFill>
                    <a:latin typeface="Calibri" pitchFamily="34" charset="0"/>
                    <a:cs typeface="Arial" pitchFamily="34" charset="0"/>
                  </a:rPr>
                  <a:t> Si determini: </a:t>
                </a:r>
              </a:p>
            </p:txBody>
          </p:sp>
        </mc:Choice>
        <mc:Fallback xmlns="">
          <p:sp>
            <p:nvSpPr>
              <p:cNvPr id="7" name="CasellaDiTesto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3016" y="830997"/>
                <a:ext cx="11647623" cy="698909"/>
              </a:xfrm>
              <a:prstGeom prst="rect">
                <a:avLst/>
              </a:prstGeom>
              <a:blipFill>
                <a:blip r:embed="rId3"/>
                <a:stretch>
                  <a:fillRect l="-419" t="-61739" b="-86957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1" name="Rectangle 76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it-IT"/>
          </a:p>
        </p:txBody>
      </p:sp>
      <p:grpSp>
        <p:nvGrpSpPr>
          <p:cNvPr id="20586" name="Group 2154"/>
          <p:cNvGrpSpPr>
            <a:grpSpLocks/>
          </p:cNvGrpSpPr>
          <p:nvPr/>
        </p:nvGrpSpPr>
        <p:grpSpPr bwMode="auto">
          <a:xfrm>
            <a:off x="4760913" y="1539875"/>
            <a:ext cx="1362075" cy="1660525"/>
            <a:chOff x="7497" y="2426"/>
            <a:chExt cx="2145" cy="2613"/>
          </a:xfrm>
        </p:grpSpPr>
        <p:grpSp>
          <p:nvGrpSpPr>
            <p:cNvPr id="20590" name="Group 2158"/>
            <p:cNvGrpSpPr>
              <a:grpSpLocks/>
            </p:cNvGrpSpPr>
            <p:nvPr/>
          </p:nvGrpSpPr>
          <p:grpSpPr bwMode="auto">
            <a:xfrm>
              <a:off x="7685" y="2613"/>
              <a:ext cx="989" cy="2239"/>
              <a:chOff x="9450" y="3578"/>
              <a:chExt cx="1815" cy="2845"/>
            </a:xfrm>
          </p:grpSpPr>
        </p:grpSp>
      </p:grpSp>
      <p:sp>
        <p:nvSpPr>
          <p:cNvPr id="86" name="CasellaDiTesto 85"/>
          <p:cNvSpPr txBox="1"/>
          <p:nvPr/>
        </p:nvSpPr>
        <p:spPr>
          <a:xfrm>
            <a:off x="0" y="6404236"/>
            <a:ext cx="8775513" cy="2616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it-IT" sz="1100">
                <a:solidFill>
                  <a:schemeClr val="bg1">
                    <a:lumMod val="65000"/>
                  </a:schemeClr>
                </a:solidFill>
              </a:rPr>
              <a:t>ESERCITAZIONE                                                                                          TRASMISSIONE DEL CALORE</a:t>
            </a:r>
          </a:p>
        </p:txBody>
      </p:sp>
      <p:sp>
        <p:nvSpPr>
          <p:cNvPr id="131" name="CasellaDiTesto 130"/>
          <p:cNvSpPr txBox="1"/>
          <p:nvPr/>
        </p:nvSpPr>
        <p:spPr>
          <a:xfrm>
            <a:off x="391884" y="-91439"/>
            <a:ext cx="673685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i="1" dirty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Esercizio 3</a:t>
            </a:r>
          </a:p>
          <a:p>
            <a:r>
              <a:rPr lang="it-IT" sz="2400" i="1" dirty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Convezione</a:t>
            </a:r>
          </a:p>
        </p:txBody>
      </p:sp>
      <p:sp>
        <p:nvSpPr>
          <p:cNvPr id="43" name="CasellaDiTesto 42">
            <a:extLst>
              <a:ext uri="{FF2B5EF4-FFF2-40B4-BE49-F238E27FC236}">
                <a16:creationId xmlns:a16="http://schemas.microsoft.com/office/drawing/2014/main" id="{4FD8A88E-34E8-488B-ABEA-F50E550CE1BD}"/>
              </a:ext>
            </a:extLst>
          </p:cNvPr>
          <p:cNvSpPr txBox="1"/>
          <p:nvPr/>
        </p:nvSpPr>
        <p:spPr>
          <a:xfrm>
            <a:off x="719788" y="3407867"/>
            <a:ext cx="294785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>
                <a:solidFill>
                  <a:srgbClr val="FF0000"/>
                </a:solidFill>
                <a:latin typeface="Calibri"/>
                <a:ea typeface="Calibri"/>
                <a:cs typeface="Times New Roman"/>
              </a:rPr>
              <a:t>Dati</a:t>
            </a:r>
          </a:p>
          <a:p>
            <a:endParaRPr lang="it-IT" b="1" dirty="0">
              <a:solidFill>
                <a:srgbClr val="FF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CasellaDiTesto 8"/>
              <p:cNvSpPr txBox="1"/>
              <p:nvPr/>
            </p:nvSpPr>
            <p:spPr>
              <a:xfrm>
                <a:off x="705482" y="5966831"/>
                <a:ext cx="1127873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it-IT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it-IT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</m:e>
                        <m:sub>
                          <m:r>
                            <a:rPr lang="it-IT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∞</m:t>
                          </m:r>
                        </m:sub>
                      </m:sSub>
                      <m:r>
                        <a:rPr lang="it-IT" b="0" i="1" smtClean="0">
                          <a:latin typeface="Cambria Math" panose="02040503050406030204" pitchFamily="18" charset="0"/>
                        </a:rPr>
                        <m:t>=20°</m:t>
                      </m:r>
                      <m:r>
                        <a:rPr lang="it-IT" b="0" i="1" smtClean="0">
                          <a:latin typeface="Cambria Math" panose="02040503050406030204" pitchFamily="18" charset="0"/>
                        </a:rPr>
                        <m:t>𝐶</m:t>
                      </m:r>
                    </m:oMath>
                  </m:oMathPara>
                </a14:m>
                <a:endParaRPr lang="it-IT" dirty="0"/>
              </a:p>
            </p:txBody>
          </p:sp>
        </mc:Choice>
        <mc:Fallback xmlns="">
          <p:sp>
            <p:nvSpPr>
              <p:cNvPr id="9" name="CasellaDiTesto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5482" y="5966831"/>
                <a:ext cx="1127873" cy="276999"/>
              </a:xfrm>
              <a:prstGeom prst="rect">
                <a:avLst/>
              </a:prstGeom>
              <a:blipFill>
                <a:blip r:embed="rId4"/>
                <a:stretch>
                  <a:fillRect l="-4324" r="-3243" b="-13333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CasellaDiTesto 22"/>
              <p:cNvSpPr txBox="1"/>
              <p:nvPr/>
            </p:nvSpPr>
            <p:spPr>
              <a:xfrm>
                <a:off x="719788" y="4362285"/>
                <a:ext cx="871136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it-IT" b="0" i="1" smtClean="0">
                          <a:latin typeface="Cambria Math" panose="02040503050406030204" pitchFamily="18" charset="0"/>
                        </a:rPr>
                        <m:t>𝐿</m:t>
                      </m:r>
                      <m:r>
                        <a:rPr lang="it-IT" b="0" i="1" smtClean="0">
                          <a:latin typeface="Cambria Math" panose="02040503050406030204" pitchFamily="18" charset="0"/>
                        </a:rPr>
                        <m:t>=1 </m:t>
                      </m:r>
                      <m:r>
                        <a:rPr lang="it-IT" b="0" i="1" smtClean="0">
                          <a:latin typeface="Cambria Math" panose="02040503050406030204" pitchFamily="18" charset="0"/>
                        </a:rPr>
                        <m:t>𝑚</m:t>
                      </m:r>
                    </m:oMath>
                  </m:oMathPara>
                </a14:m>
                <a:endParaRPr lang="it-IT" dirty="0"/>
              </a:p>
            </p:txBody>
          </p:sp>
        </mc:Choice>
        <mc:Fallback xmlns="">
          <p:sp>
            <p:nvSpPr>
              <p:cNvPr id="23" name="CasellaDiTesto 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9788" y="4362285"/>
                <a:ext cx="871136" cy="276999"/>
              </a:xfrm>
              <a:prstGeom prst="rect">
                <a:avLst/>
              </a:prstGeom>
              <a:blipFill>
                <a:blip r:embed="rId5"/>
                <a:stretch>
                  <a:fillRect l="-4895" r="-2797" b="-8889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CasellaDiTesto 9"/>
              <p:cNvSpPr txBox="1"/>
              <p:nvPr/>
            </p:nvSpPr>
            <p:spPr>
              <a:xfrm>
                <a:off x="705482" y="3886648"/>
                <a:ext cx="1015791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it-IT" b="0" i="1" smtClean="0">
                          <a:latin typeface="Cambria Math" panose="02040503050406030204" pitchFamily="18" charset="0"/>
                        </a:rPr>
                        <m:t>𝐷</m:t>
                      </m:r>
                      <m:r>
                        <a:rPr lang="it-IT" b="0" i="1" smtClean="0">
                          <a:latin typeface="Cambria Math" panose="02040503050406030204" pitchFamily="18" charset="0"/>
                        </a:rPr>
                        <m:t>=2 </m:t>
                      </m:r>
                      <m:r>
                        <a:rPr lang="it-IT" b="0" i="1" smtClean="0">
                          <a:latin typeface="Cambria Math" panose="02040503050406030204" pitchFamily="18" charset="0"/>
                        </a:rPr>
                        <m:t>𝑐𝑚</m:t>
                      </m:r>
                    </m:oMath>
                  </m:oMathPara>
                </a14:m>
                <a:endParaRPr lang="it-IT" dirty="0"/>
              </a:p>
            </p:txBody>
          </p:sp>
        </mc:Choice>
        <mc:Fallback xmlns="">
          <p:sp>
            <p:nvSpPr>
              <p:cNvPr id="10" name="CasellaDiTesto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5482" y="3886648"/>
                <a:ext cx="1015791" cy="276999"/>
              </a:xfrm>
              <a:prstGeom prst="rect">
                <a:avLst/>
              </a:prstGeom>
              <a:blipFill>
                <a:blip r:embed="rId6"/>
                <a:stretch>
                  <a:fillRect l="-4819" r="-2410" b="-8889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CasellaDiTesto 23"/>
              <p:cNvSpPr txBox="1"/>
              <p:nvPr/>
            </p:nvSpPr>
            <p:spPr>
              <a:xfrm>
                <a:off x="680604" y="5280165"/>
                <a:ext cx="1301062" cy="51854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it-IT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it-IT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</m:e>
                        <m:sub>
                          <m:r>
                            <a:rPr lang="it-IT" b="0" i="1" smtClean="0">
                              <a:latin typeface="Cambria Math" panose="02040503050406030204" pitchFamily="18" charset="0"/>
                            </a:rPr>
                            <m:t>𝑐</m:t>
                          </m:r>
                        </m:sub>
                      </m:sSub>
                      <m:r>
                        <a:rPr lang="it-IT" b="0" i="1" smtClean="0">
                          <a:latin typeface="Cambria Math" panose="02040503050406030204" pitchFamily="18" charset="0"/>
                        </a:rPr>
                        <m:t>=10 </m:t>
                      </m:r>
                      <m:f>
                        <m:fPr>
                          <m:ctrlPr>
                            <a:rPr lang="it-IT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it-IT" b="0" i="1" smtClean="0">
                              <a:latin typeface="Cambria Math" panose="02040503050406030204" pitchFamily="18" charset="0"/>
                            </a:rPr>
                            <m:t>𝑊</m:t>
                          </m:r>
                        </m:num>
                        <m:den>
                          <m:r>
                            <a:rPr lang="it-IT" b="0" i="1" smtClean="0">
                              <a:latin typeface="Cambria Math" panose="02040503050406030204" pitchFamily="18" charset="0"/>
                            </a:rPr>
                            <m:t>𝑚𝐾</m:t>
                          </m:r>
                        </m:den>
                      </m:f>
                    </m:oMath>
                  </m:oMathPara>
                </a14:m>
                <a:endParaRPr lang="it-IT" dirty="0"/>
              </a:p>
            </p:txBody>
          </p:sp>
        </mc:Choice>
        <mc:Fallback xmlns="">
          <p:sp>
            <p:nvSpPr>
              <p:cNvPr id="24" name="CasellaDiTesto 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0604" y="5280165"/>
                <a:ext cx="1301062" cy="518540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2" name="Immagine 31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0373501" y="4371037"/>
            <a:ext cx="871804" cy="1792379"/>
          </a:xfrm>
          <a:prstGeom prst="rect">
            <a:avLst/>
          </a:prstGeom>
        </p:spPr>
      </p:pic>
      <p:sp>
        <p:nvSpPr>
          <p:cNvPr id="33" name="Fumetto 3 168">
            <a:extLst>
              <a:ext uri="{FF2B5EF4-FFF2-40B4-BE49-F238E27FC236}">
                <a16:creationId xmlns:a16="http://schemas.microsoft.com/office/drawing/2014/main" id="{9FAAA3D1-F8E9-41F3-AA63-B96661D4C6DB}"/>
              </a:ext>
            </a:extLst>
          </p:cNvPr>
          <p:cNvSpPr/>
          <p:nvPr/>
        </p:nvSpPr>
        <p:spPr>
          <a:xfrm>
            <a:off x="8062012" y="60474"/>
            <a:ext cx="3787903" cy="3780000"/>
          </a:xfrm>
          <a:prstGeom prst="wedgeEllipseCallout">
            <a:avLst>
              <a:gd name="adj1" fmla="val 16433"/>
              <a:gd name="adj2" fmla="val 61082"/>
            </a:avLst>
          </a:prstGeom>
          <a:solidFill>
            <a:srgbClr val="0070C0"/>
          </a:solidFill>
          <a:ln>
            <a:noFill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>
                <a:solidFill>
                  <a:schemeClr val="bg1"/>
                </a:solidFill>
              </a:rPr>
              <a:t>Poiché l’unica modalità di scambio prevista è la convezione naturale, possiamo attestare che tutta l’energia generata nel volume viene smaltita all’interfaccia solido/fluido.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CasellaDiTesto 5"/>
              <p:cNvSpPr txBox="1"/>
              <p:nvPr/>
            </p:nvSpPr>
            <p:spPr>
              <a:xfrm>
                <a:off x="304963" y="1750483"/>
                <a:ext cx="5514002" cy="147732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342900" indent="-342900">
                  <a:buFont typeface="+mj-lt"/>
                  <a:buAutoNum type="arabicPeriod"/>
                </a:pPr>
                <a:r>
                  <a:rPr lang="it-IT" dirty="0">
                    <a:solidFill>
                      <a:srgbClr val="808080"/>
                    </a:solidFill>
                    <a:latin typeface="Calibri" pitchFamily="34" charset="0"/>
                    <a:cs typeface="Arial" pitchFamily="34" charset="0"/>
                  </a:rPr>
                  <a:t>La temperatura sulla parete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it-IT" i="1">
                            <a:solidFill>
                              <a:srgbClr val="808080"/>
                            </a:solidFill>
                            <a:latin typeface="Cambria Math" panose="02040503050406030204" pitchFamily="18" charset="0"/>
                            <a:cs typeface="Arial" pitchFamily="34" charset="0"/>
                          </a:rPr>
                        </m:ctrlPr>
                      </m:sSubPr>
                      <m:e>
                        <m:r>
                          <a:rPr lang="it-IT">
                            <a:solidFill>
                              <a:srgbClr val="808080"/>
                            </a:solidFill>
                            <a:latin typeface="Cambria Math" panose="02040503050406030204" pitchFamily="18" charset="0"/>
                            <a:cs typeface="Arial" pitchFamily="34" charset="0"/>
                          </a:rPr>
                          <m:t>𝑇</m:t>
                        </m:r>
                      </m:e>
                      <m:sub>
                        <m:r>
                          <a:rPr lang="it-IT">
                            <a:solidFill>
                              <a:srgbClr val="808080"/>
                            </a:solidFill>
                            <a:latin typeface="Cambria Math" panose="02040503050406030204" pitchFamily="18" charset="0"/>
                            <a:cs typeface="Arial" pitchFamily="34" charset="0"/>
                          </a:rPr>
                          <m:t>𝑒</m:t>
                        </m:r>
                      </m:sub>
                    </m:sSub>
                  </m:oMath>
                </a14:m>
                <a:endParaRPr lang="it-IT" dirty="0">
                  <a:solidFill>
                    <a:srgbClr val="808080"/>
                  </a:solidFill>
                  <a:latin typeface="Calibri" pitchFamily="34" charset="0"/>
                  <a:cs typeface="Arial" pitchFamily="34" charset="0"/>
                </a:endParaRPr>
              </a:p>
              <a:p>
                <a:pPr marL="342900" indent="-342900">
                  <a:buFont typeface="+mj-lt"/>
                  <a:buAutoNum type="arabicPeriod"/>
                </a:pPr>
                <a:endParaRPr lang="it-IT" dirty="0">
                  <a:solidFill>
                    <a:srgbClr val="808080"/>
                  </a:solidFill>
                  <a:latin typeface="Calibri" pitchFamily="34" charset="0"/>
                  <a:cs typeface="Arial" pitchFamily="34" charset="0"/>
                </a:endParaRPr>
              </a:p>
              <a:p>
                <a:pPr marL="342900" indent="-342900">
                  <a:buFont typeface="+mj-lt"/>
                  <a:buAutoNum type="arabicPeriod"/>
                </a:pPr>
                <a:r>
                  <a:rPr lang="it-IT" dirty="0">
                    <a:solidFill>
                      <a:srgbClr val="808080"/>
                    </a:solidFill>
                    <a:latin typeface="Calibri" pitchFamily="34" charset="0"/>
                    <a:cs typeface="Arial" pitchFamily="34" charset="0"/>
                  </a:rPr>
                  <a:t>Il coefficiente di scambio termico convettivo h</a:t>
                </a:r>
              </a:p>
              <a:p>
                <a:pPr marL="342900" indent="-342900">
                  <a:buFont typeface="+mj-lt"/>
                  <a:buAutoNum type="arabicPeriod"/>
                </a:pPr>
                <a:endParaRPr lang="it-IT" dirty="0">
                  <a:solidFill>
                    <a:srgbClr val="808080"/>
                  </a:solidFill>
                  <a:latin typeface="Calibri" pitchFamily="34" charset="0"/>
                  <a:cs typeface="Arial" pitchFamily="34" charset="0"/>
                </a:endParaRPr>
              </a:p>
              <a:p>
                <a:pPr marL="342900" indent="-342900">
                  <a:buFont typeface="+mj-lt"/>
                  <a:buAutoNum type="arabicPeriod"/>
                </a:pPr>
                <a:r>
                  <a:rPr lang="it-IT" dirty="0">
                    <a:solidFill>
                      <a:srgbClr val="808080"/>
                    </a:solidFill>
                    <a:latin typeface="Calibri" pitchFamily="34" charset="0"/>
                    <a:cs typeface="Arial" pitchFamily="34" charset="0"/>
                  </a:rPr>
                  <a:t>La temperatura massima nel cilindro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it-IT" i="1">
                            <a:solidFill>
                              <a:srgbClr val="808080"/>
                            </a:solidFill>
                            <a:latin typeface="Cambria Math" panose="02040503050406030204" pitchFamily="18" charset="0"/>
                            <a:cs typeface="Arial" pitchFamily="34" charset="0"/>
                          </a:rPr>
                        </m:ctrlPr>
                      </m:sSubPr>
                      <m:e>
                        <m:r>
                          <a:rPr lang="it-IT">
                            <a:solidFill>
                              <a:srgbClr val="808080"/>
                            </a:solidFill>
                            <a:latin typeface="Cambria Math" panose="02040503050406030204" pitchFamily="18" charset="0"/>
                            <a:cs typeface="Arial" pitchFamily="34" charset="0"/>
                          </a:rPr>
                          <m:t>𝑇</m:t>
                        </m:r>
                      </m:e>
                      <m:sub>
                        <m:r>
                          <a:rPr lang="it-IT">
                            <a:solidFill>
                              <a:srgbClr val="808080"/>
                            </a:solidFill>
                            <a:latin typeface="Cambria Math" panose="02040503050406030204" pitchFamily="18" charset="0"/>
                            <a:cs typeface="Arial" pitchFamily="34" charset="0"/>
                          </a:rPr>
                          <m:t>𝑚𝑎𝑥</m:t>
                        </m:r>
                      </m:sub>
                    </m:sSub>
                  </m:oMath>
                </a14:m>
                <a:endParaRPr lang="it-IT" dirty="0">
                  <a:solidFill>
                    <a:srgbClr val="808080"/>
                  </a:solidFill>
                  <a:latin typeface="Calibri" pitchFamily="34" charset="0"/>
                  <a:cs typeface="Arial" pitchFamily="34" charset="0"/>
                </a:endParaRPr>
              </a:p>
            </p:txBody>
          </p:sp>
        </mc:Choice>
        <mc:Fallback xmlns="">
          <p:sp>
            <p:nvSpPr>
              <p:cNvPr id="6" name="CasellaDiTesto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4963" y="1750483"/>
                <a:ext cx="5514002" cy="1477328"/>
              </a:xfrm>
              <a:prstGeom prst="rect">
                <a:avLst/>
              </a:prstGeom>
              <a:blipFill>
                <a:blip r:embed="rId9"/>
                <a:stretch>
                  <a:fillRect l="-884" t="-2066" b="-5785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ttangolo 11"/>
              <p:cNvSpPr/>
              <p:nvPr/>
            </p:nvSpPr>
            <p:spPr>
              <a:xfrm>
                <a:off x="562980" y="4688160"/>
                <a:ext cx="2234906" cy="62773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it-IT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Arial" pitchFamily="34" charset="0"/>
                            </a:rPr>
                          </m:ctrlPr>
                        </m:sSubPr>
                        <m:e>
                          <m:acc>
                            <m:accPr>
                              <m:chr m:val="̇"/>
                              <m:ctrlPr>
                                <a:rPr lang="it-IT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Arial" pitchFamily="34" charset="0"/>
                                </a:rPr>
                              </m:ctrlPr>
                            </m:accPr>
                            <m:e>
                              <m:r>
                                <a:rPr lang="it-IT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Arial" pitchFamily="34" charset="0"/>
                                </a:rPr>
                                <m:t>𝑢</m:t>
                              </m:r>
                            </m:e>
                          </m:acc>
                        </m:e>
                        <m:sub>
                          <m:r>
                            <a:rPr lang="it-IT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Arial" pitchFamily="34" charset="0"/>
                            </a:rPr>
                            <m:t>𝑔𝑒𝑛</m:t>
                          </m:r>
                        </m:sub>
                      </m:sSub>
                      <m:r>
                        <a:rPr lang="it-IT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Arial" pitchFamily="34" charset="0"/>
                        </a:rPr>
                        <m:t>=1.5</m:t>
                      </m:r>
                      <m:r>
                        <a:rPr lang="it-IT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itchFamily="34" charset="0"/>
                        </a:rPr>
                        <m:t>∙</m:t>
                      </m:r>
                      <m:sSup>
                        <m:sSupPr>
                          <m:ctrlPr>
                            <a:rPr lang="it-IT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itchFamily="34" charset="0"/>
                            </a:rPr>
                          </m:ctrlPr>
                        </m:sSupPr>
                        <m:e>
                          <m:r>
                            <a:rPr lang="it-IT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itchFamily="34" charset="0"/>
                            </a:rPr>
                            <m:t>10</m:t>
                          </m:r>
                        </m:e>
                        <m:sup>
                          <m:r>
                            <a:rPr lang="it-IT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itchFamily="34" charset="0"/>
                            </a:rPr>
                            <m:t>5</m:t>
                          </m:r>
                        </m:sup>
                      </m:sSup>
                      <m:f>
                        <m:fPr>
                          <m:ctrlPr>
                            <a:rPr lang="it-IT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itchFamily="34" charset="0"/>
                            </a:rPr>
                          </m:ctrlPr>
                        </m:fPr>
                        <m:num>
                          <m:r>
                            <a:rPr lang="it-IT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itchFamily="34" charset="0"/>
                            </a:rPr>
                            <m:t>𝑊</m:t>
                          </m:r>
                        </m:num>
                        <m:den>
                          <m:sSup>
                            <m:sSupPr>
                              <m:ctrlPr>
                                <a:rPr lang="it-IT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" pitchFamily="34" charset="0"/>
                                </a:rPr>
                              </m:ctrlPr>
                            </m:sSupPr>
                            <m:e>
                              <m:r>
                                <a:rPr lang="it-IT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" pitchFamily="34" charset="0"/>
                                </a:rPr>
                                <m:t>𝑚</m:t>
                              </m:r>
                            </m:e>
                            <m:sup>
                              <m:r>
                                <a:rPr lang="it-IT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" pitchFamily="34" charset="0"/>
                                </a:rPr>
                                <m:t>3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it-IT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2" name="Rettangolo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2980" y="4688160"/>
                <a:ext cx="2234906" cy="627736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5" name="Gruppo 34"/>
          <p:cNvGrpSpPr/>
          <p:nvPr/>
        </p:nvGrpSpPr>
        <p:grpSpPr>
          <a:xfrm rot="16200000">
            <a:off x="6701588" y="3677448"/>
            <a:ext cx="401765" cy="1143118"/>
            <a:chOff x="5415073" y="2951545"/>
            <a:chExt cx="258332" cy="1134318"/>
          </a:xfrm>
        </p:grpSpPr>
        <p:sp>
          <p:nvSpPr>
            <p:cNvPr id="36" name="Figura a mano libera 35"/>
            <p:cNvSpPr/>
            <p:nvPr/>
          </p:nvSpPr>
          <p:spPr>
            <a:xfrm>
              <a:off x="5415073" y="3090440"/>
              <a:ext cx="258332" cy="995423"/>
            </a:xfrm>
            <a:custGeom>
              <a:avLst/>
              <a:gdLst>
                <a:gd name="connsiteX0" fmla="*/ 140775 w 258332"/>
                <a:gd name="connsiteY0" fmla="*/ 995423 h 995423"/>
                <a:gd name="connsiteX1" fmla="*/ 140775 w 258332"/>
                <a:gd name="connsiteY1" fmla="*/ 659757 h 995423"/>
                <a:gd name="connsiteX2" fmla="*/ 1879 w 258332"/>
                <a:gd name="connsiteY2" fmla="*/ 520861 h 995423"/>
                <a:gd name="connsiteX3" fmla="*/ 256522 w 258332"/>
                <a:gd name="connsiteY3" fmla="*/ 370390 h 995423"/>
                <a:gd name="connsiteX4" fmla="*/ 117626 w 258332"/>
                <a:gd name="connsiteY4" fmla="*/ 162046 h 995423"/>
                <a:gd name="connsiteX5" fmla="*/ 152350 w 258332"/>
                <a:gd name="connsiteY5" fmla="*/ 0 h 9954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58332" h="995423">
                  <a:moveTo>
                    <a:pt x="140775" y="995423"/>
                  </a:moveTo>
                  <a:cubicBezTo>
                    <a:pt x="152349" y="867137"/>
                    <a:pt x="163924" y="738851"/>
                    <a:pt x="140775" y="659757"/>
                  </a:cubicBezTo>
                  <a:cubicBezTo>
                    <a:pt x="117626" y="580663"/>
                    <a:pt x="-17412" y="569089"/>
                    <a:pt x="1879" y="520861"/>
                  </a:cubicBezTo>
                  <a:cubicBezTo>
                    <a:pt x="21170" y="472633"/>
                    <a:pt x="237231" y="430192"/>
                    <a:pt x="256522" y="370390"/>
                  </a:cubicBezTo>
                  <a:cubicBezTo>
                    <a:pt x="275813" y="310588"/>
                    <a:pt x="134988" y="223778"/>
                    <a:pt x="117626" y="162046"/>
                  </a:cubicBezTo>
                  <a:cubicBezTo>
                    <a:pt x="100264" y="100314"/>
                    <a:pt x="126307" y="50157"/>
                    <a:pt x="152350" y="0"/>
                  </a:cubicBezTo>
                </a:path>
              </a:pathLst>
            </a:cu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37" name="Triangolo isoscele 36"/>
            <p:cNvSpPr/>
            <p:nvPr/>
          </p:nvSpPr>
          <p:spPr>
            <a:xfrm>
              <a:off x="5485288" y="2951545"/>
              <a:ext cx="129166" cy="196190"/>
            </a:xfrm>
            <a:prstGeom prst="triangl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</p:grpSp>
      <p:sp>
        <p:nvSpPr>
          <p:cNvPr id="38" name="CasellaDiTesto 37"/>
          <p:cNvSpPr txBox="1"/>
          <p:nvPr/>
        </p:nvSpPr>
        <p:spPr>
          <a:xfrm>
            <a:off x="7417682" y="3674584"/>
            <a:ext cx="69399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400" dirty="0" err="1">
                <a:solidFill>
                  <a:srgbClr val="DD462F"/>
                </a:solidFill>
                <a:latin typeface="Calibri" pitchFamily="34" charset="0"/>
                <a:cs typeface="Calibri" pitchFamily="34" charset="0"/>
              </a:rPr>
              <a:t>u</a:t>
            </a:r>
            <a:r>
              <a:rPr lang="it-IT" sz="1000" dirty="0" err="1">
                <a:solidFill>
                  <a:srgbClr val="DD462F"/>
                </a:solidFill>
                <a:latin typeface="Calibri" pitchFamily="34" charset="0"/>
                <a:cs typeface="Calibri" pitchFamily="34" charset="0"/>
              </a:rPr>
              <a:t>gen</a:t>
            </a:r>
            <a:endParaRPr lang="it-IT" sz="1000" dirty="0">
              <a:solidFill>
                <a:srgbClr val="DD462F"/>
              </a:solidFill>
              <a:latin typeface="Calibri" pitchFamily="34" charset="0"/>
              <a:cs typeface="Calibri" pitchFamily="34" charset="0"/>
            </a:endParaRPr>
          </a:p>
        </p:txBody>
      </p:sp>
      <p:cxnSp>
        <p:nvCxnSpPr>
          <p:cNvPr id="27" name="Connettore 4 26"/>
          <p:cNvCxnSpPr/>
          <p:nvPr/>
        </p:nvCxnSpPr>
        <p:spPr>
          <a:xfrm flipV="1">
            <a:off x="6648155" y="3293481"/>
            <a:ext cx="628924" cy="279839"/>
          </a:xfrm>
          <a:prstGeom prst="bentConnector3">
            <a:avLst/>
          </a:prstGeom>
          <a:ln w="1270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1" name="Rettangolo 40"/>
              <p:cNvSpPr/>
              <p:nvPr/>
            </p:nvSpPr>
            <p:spPr>
              <a:xfrm>
                <a:off x="6934204" y="2966360"/>
                <a:ext cx="461088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it-IT" i="1" smtClean="0">
                              <a:solidFill>
                                <a:srgbClr val="808080"/>
                              </a:solidFill>
                              <a:latin typeface="Cambria Math" panose="02040503050406030204" pitchFamily="18" charset="0"/>
                              <a:cs typeface="Arial" pitchFamily="34" charset="0"/>
                            </a:rPr>
                          </m:ctrlPr>
                        </m:sSubPr>
                        <m:e>
                          <m:r>
                            <a:rPr lang="it-IT" i="1">
                              <a:solidFill>
                                <a:srgbClr val="808080"/>
                              </a:solidFill>
                              <a:latin typeface="Cambria Math" panose="02040503050406030204" pitchFamily="18" charset="0"/>
                              <a:cs typeface="Arial" pitchFamily="34" charset="0"/>
                            </a:rPr>
                            <m:t>𝑇</m:t>
                          </m:r>
                        </m:e>
                        <m:sub>
                          <m:r>
                            <a:rPr lang="it-IT" b="0" i="1" smtClean="0">
                              <a:solidFill>
                                <a:srgbClr val="808080"/>
                              </a:solidFill>
                              <a:latin typeface="Cambria Math" panose="02040503050406030204" pitchFamily="18" charset="0"/>
                              <a:cs typeface="Arial" pitchFamily="34" charset="0"/>
                            </a:rPr>
                            <m:t>𝑒</m:t>
                          </m:r>
                        </m:sub>
                      </m:sSub>
                    </m:oMath>
                  </m:oMathPara>
                </a14:m>
                <a:endParaRPr lang="it-IT" dirty="0"/>
              </a:p>
            </p:txBody>
          </p:sp>
        </mc:Choice>
        <mc:Fallback xmlns="">
          <p:sp>
            <p:nvSpPr>
              <p:cNvPr id="41" name="Rettangolo 4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34204" y="2966360"/>
                <a:ext cx="461088" cy="369332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CasellaDiTesto 7"/>
              <p:cNvSpPr txBox="1"/>
              <p:nvPr/>
            </p:nvSpPr>
            <p:spPr>
              <a:xfrm>
                <a:off x="5857518" y="3085174"/>
                <a:ext cx="112179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it-IT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it-IT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</m:e>
                        <m:sub>
                          <m:r>
                            <a:rPr lang="it-IT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∞</m:t>
                          </m:r>
                        </m:sub>
                      </m:sSub>
                      <m:r>
                        <a:rPr lang="it-IT" b="0" i="1" smtClean="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it-IT" b="0" i="1" smtClean="0">
                          <a:latin typeface="Cambria Math" panose="02040503050406030204" pitchFamily="18" charset="0"/>
                        </a:rPr>
                        <m:t>h</m:t>
                      </m:r>
                    </m:oMath>
                  </m:oMathPara>
                </a14:m>
                <a:endParaRPr lang="it-IT" dirty="0"/>
              </a:p>
            </p:txBody>
          </p:sp>
        </mc:Choice>
        <mc:Fallback xmlns="">
          <p:sp>
            <p:nvSpPr>
              <p:cNvPr id="8" name="CasellaDiTesto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57518" y="3085174"/>
                <a:ext cx="1121790" cy="369332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" name="Arc 11"/>
          <p:cNvSpPr>
            <a:spLocks/>
          </p:cNvSpPr>
          <p:nvPr/>
        </p:nvSpPr>
        <p:spPr bwMode="auto">
          <a:xfrm rot="16200000" flipH="1" flipV="1">
            <a:off x="6364339" y="2992905"/>
            <a:ext cx="155126" cy="908918"/>
          </a:xfrm>
          <a:custGeom>
            <a:avLst/>
            <a:gdLst>
              <a:gd name="G0" fmla="+- 0 0 0"/>
              <a:gd name="G1" fmla="+- 21600 0 0"/>
              <a:gd name="G2" fmla="+- 21600 0 0"/>
              <a:gd name="T0" fmla="*/ 0 w 21600"/>
              <a:gd name="T1" fmla="*/ 0 h 21600"/>
              <a:gd name="T2" fmla="*/ 21600 w 21600"/>
              <a:gd name="T3" fmla="*/ 21600 h 21600"/>
              <a:gd name="T4" fmla="*/ 0 w 21600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0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0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close/>
              </a:path>
            </a:pathLst>
          </a:cu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49" name="Arc 11"/>
          <p:cNvSpPr>
            <a:spLocks/>
          </p:cNvSpPr>
          <p:nvPr/>
        </p:nvSpPr>
        <p:spPr bwMode="auto">
          <a:xfrm rot="5400000" flipH="1">
            <a:off x="6375195" y="4584882"/>
            <a:ext cx="155126" cy="908918"/>
          </a:xfrm>
          <a:custGeom>
            <a:avLst/>
            <a:gdLst>
              <a:gd name="G0" fmla="+- 0 0 0"/>
              <a:gd name="G1" fmla="+- 21600 0 0"/>
              <a:gd name="G2" fmla="+- 21600 0 0"/>
              <a:gd name="T0" fmla="*/ 0 w 21600"/>
              <a:gd name="T1" fmla="*/ 0 h 21600"/>
              <a:gd name="T2" fmla="*/ 21600 w 21600"/>
              <a:gd name="T3" fmla="*/ 21600 h 21600"/>
              <a:gd name="T4" fmla="*/ 0 w 21600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0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0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close/>
              </a:path>
            </a:pathLst>
          </a:cu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0" name="CasellaDiTesto 49"/>
              <p:cNvSpPr txBox="1"/>
              <p:nvPr/>
            </p:nvSpPr>
            <p:spPr>
              <a:xfrm>
                <a:off x="5967729" y="5024592"/>
                <a:ext cx="112179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it-IT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it-IT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</m:e>
                        <m:sub>
                          <m:r>
                            <a:rPr lang="it-IT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∞</m:t>
                          </m:r>
                        </m:sub>
                      </m:sSub>
                      <m:r>
                        <a:rPr lang="it-IT" b="0" i="1" smtClean="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it-IT" b="0" i="1" smtClean="0">
                          <a:latin typeface="Cambria Math" panose="02040503050406030204" pitchFamily="18" charset="0"/>
                        </a:rPr>
                        <m:t>h</m:t>
                      </m:r>
                    </m:oMath>
                  </m:oMathPara>
                </a14:m>
                <a:endParaRPr lang="it-IT" dirty="0"/>
              </a:p>
            </p:txBody>
          </p:sp>
        </mc:Choice>
        <mc:Fallback xmlns="">
          <p:sp>
            <p:nvSpPr>
              <p:cNvPr id="50" name="CasellaDiTesto 4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67729" y="5024592"/>
                <a:ext cx="1121790" cy="369332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3" name="Connettore diritto 52"/>
          <p:cNvCxnSpPr/>
          <p:nvPr/>
        </p:nvCxnSpPr>
        <p:spPr>
          <a:xfrm>
            <a:off x="5535640" y="5479920"/>
            <a:ext cx="98938" cy="169081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Connettore diritto 67"/>
          <p:cNvCxnSpPr/>
          <p:nvPr/>
        </p:nvCxnSpPr>
        <p:spPr>
          <a:xfrm>
            <a:off x="8047691" y="5486976"/>
            <a:ext cx="98938" cy="169081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6" name="Gruppo 65"/>
          <p:cNvGrpSpPr/>
          <p:nvPr/>
        </p:nvGrpSpPr>
        <p:grpSpPr>
          <a:xfrm>
            <a:off x="5592369" y="5391164"/>
            <a:ext cx="2519312" cy="369332"/>
            <a:chOff x="6165286" y="5520283"/>
            <a:chExt cx="2519312" cy="369332"/>
          </a:xfrm>
        </p:grpSpPr>
        <p:cxnSp>
          <p:nvCxnSpPr>
            <p:cNvPr id="47" name="Connettore diritto 46"/>
            <p:cNvCxnSpPr/>
            <p:nvPr/>
          </p:nvCxnSpPr>
          <p:spPr>
            <a:xfrm>
              <a:off x="6165286" y="5685251"/>
              <a:ext cx="2504791" cy="0"/>
            </a:xfrm>
            <a:prstGeom prst="line">
              <a:avLst/>
            </a:prstGeom>
            <a:ln w="12700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5" name="CasellaDiTesto 44"/>
            <p:cNvSpPr txBox="1"/>
            <p:nvPr/>
          </p:nvSpPr>
          <p:spPr>
            <a:xfrm>
              <a:off x="7218446" y="5520283"/>
              <a:ext cx="283567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it-IT" dirty="0">
                  <a:solidFill>
                    <a:srgbClr val="808080"/>
                  </a:solidFill>
                  <a:latin typeface="Calibri" pitchFamily="34" charset="0"/>
                  <a:cs typeface="Arial" pitchFamily="34" charset="0"/>
                </a:rPr>
                <a:t>L</a:t>
              </a:r>
            </a:p>
          </p:txBody>
        </p:sp>
        <p:cxnSp>
          <p:nvCxnSpPr>
            <p:cNvPr id="64" name="Connettore diritto 63"/>
            <p:cNvCxnSpPr/>
            <p:nvPr/>
          </p:nvCxnSpPr>
          <p:spPr>
            <a:xfrm>
              <a:off x="6170558" y="5580217"/>
              <a:ext cx="0" cy="226727"/>
            </a:xfrm>
            <a:prstGeom prst="line">
              <a:avLst/>
            </a:prstGeom>
            <a:ln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Connettore diritto 71"/>
            <p:cNvCxnSpPr/>
            <p:nvPr/>
          </p:nvCxnSpPr>
          <p:spPr>
            <a:xfrm>
              <a:off x="8684598" y="5587273"/>
              <a:ext cx="0" cy="226727"/>
            </a:xfrm>
            <a:prstGeom prst="line">
              <a:avLst/>
            </a:prstGeom>
            <a:ln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5" name="Immagine 4"/>
          <p:cNvPicPr>
            <a:picLocks noChangeAspect="1"/>
          </p:cNvPicPr>
          <p:nvPr/>
        </p:nvPicPr>
        <p:blipFill rotWithShape="1">
          <a:blip r:embed="rId14"/>
          <a:srcRect l="65778" t="31661" r="28647" b="50087"/>
          <a:stretch/>
        </p:blipFill>
        <p:spPr>
          <a:xfrm>
            <a:off x="4622593" y="3606334"/>
            <a:ext cx="726109" cy="1337187"/>
          </a:xfrm>
          <a:prstGeom prst="rect">
            <a:avLst/>
          </a:prstGeom>
        </p:spPr>
      </p:pic>
      <p:pic>
        <p:nvPicPr>
          <p:cNvPr id="42" name="Immagine 41"/>
          <p:cNvPicPr>
            <a:picLocks noChangeAspect="1"/>
          </p:cNvPicPr>
          <p:nvPr/>
        </p:nvPicPr>
        <p:blipFill rotWithShape="1">
          <a:blip r:embed="rId14"/>
          <a:srcRect l="92493" t="32144" r="4972" b="49833"/>
          <a:stretch/>
        </p:blipFill>
        <p:spPr>
          <a:xfrm>
            <a:off x="8277442" y="3524927"/>
            <a:ext cx="318770" cy="14857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1858426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" grpId="0"/>
      <p:bldP spid="9" grpId="0"/>
      <p:bldP spid="23" grpId="0"/>
      <p:bldP spid="10" grpId="0"/>
      <p:bldP spid="24" grpId="0"/>
      <p:bldP spid="33" grpId="0" animBg="1"/>
      <p:bldP spid="12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Rectangle 76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it-IT"/>
          </a:p>
        </p:txBody>
      </p:sp>
      <p:grpSp>
        <p:nvGrpSpPr>
          <p:cNvPr id="20586" name="Group 2154"/>
          <p:cNvGrpSpPr>
            <a:grpSpLocks/>
          </p:cNvGrpSpPr>
          <p:nvPr/>
        </p:nvGrpSpPr>
        <p:grpSpPr bwMode="auto">
          <a:xfrm>
            <a:off x="4760913" y="1539875"/>
            <a:ext cx="1362075" cy="1660525"/>
            <a:chOff x="7497" y="2426"/>
            <a:chExt cx="2145" cy="2613"/>
          </a:xfrm>
        </p:grpSpPr>
        <p:grpSp>
          <p:nvGrpSpPr>
            <p:cNvPr id="20590" name="Group 2158"/>
            <p:cNvGrpSpPr>
              <a:grpSpLocks/>
            </p:cNvGrpSpPr>
            <p:nvPr/>
          </p:nvGrpSpPr>
          <p:grpSpPr bwMode="auto">
            <a:xfrm>
              <a:off x="7685" y="2613"/>
              <a:ext cx="989" cy="2239"/>
              <a:chOff x="9450" y="3578"/>
              <a:chExt cx="1815" cy="2845"/>
            </a:xfrm>
          </p:grpSpPr>
        </p:grpSp>
      </p:grpSp>
      <p:sp>
        <p:nvSpPr>
          <p:cNvPr id="86" name="CasellaDiTesto 85"/>
          <p:cNvSpPr txBox="1"/>
          <p:nvPr/>
        </p:nvSpPr>
        <p:spPr>
          <a:xfrm>
            <a:off x="0" y="6404236"/>
            <a:ext cx="8775513" cy="2616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it-IT" sz="1100">
                <a:solidFill>
                  <a:schemeClr val="bg1">
                    <a:lumMod val="65000"/>
                  </a:schemeClr>
                </a:solidFill>
              </a:rPr>
              <a:t>ESERCITAZIONE                                                                                          TRASMISSIONE DEL CALORE</a:t>
            </a:r>
          </a:p>
        </p:txBody>
      </p:sp>
      <p:sp>
        <p:nvSpPr>
          <p:cNvPr id="131" name="CasellaDiTesto 130"/>
          <p:cNvSpPr txBox="1"/>
          <p:nvPr/>
        </p:nvSpPr>
        <p:spPr>
          <a:xfrm>
            <a:off x="391884" y="-91439"/>
            <a:ext cx="673685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i="1" dirty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Esercizio 3</a:t>
            </a:r>
          </a:p>
          <a:p>
            <a:r>
              <a:rPr lang="it-IT" sz="2400" i="1" dirty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Convezione</a:t>
            </a:r>
          </a:p>
        </p:txBody>
      </p:sp>
      <p:pic>
        <p:nvPicPr>
          <p:cNvPr id="32" name="Immagine 3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73501" y="4371037"/>
            <a:ext cx="871804" cy="1792379"/>
          </a:xfrm>
          <a:prstGeom prst="rect">
            <a:avLst/>
          </a:prstGeom>
        </p:spPr>
      </p:pic>
      <p:sp>
        <p:nvSpPr>
          <p:cNvPr id="33" name="Fumetto 3 168">
            <a:extLst>
              <a:ext uri="{FF2B5EF4-FFF2-40B4-BE49-F238E27FC236}">
                <a16:creationId xmlns:a16="http://schemas.microsoft.com/office/drawing/2014/main" id="{9FAAA3D1-F8E9-41F3-AA63-B96661D4C6DB}"/>
              </a:ext>
            </a:extLst>
          </p:cNvPr>
          <p:cNvSpPr/>
          <p:nvPr/>
        </p:nvSpPr>
        <p:spPr>
          <a:xfrm>
            <a:off x="8296628" y="1208314"/>
            <a:ext cx="3787903" cy="2985399"/>
          </a:xfrm>
          <a:prstGeom prst="wedgeEllipseCallout">
            <a:avLst>
              <a:gd name="adj1" fmla="val 16433"/>
              <a:gd name="adj2" fmla="val 61082"/>
            </a:avLst>
          </a:prstGeom>
          <a:solidFill>
            <a:srgbClr val="0070C0"/>
          </a:solidFill>
          <a:ln>
            <a:noFill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it-IT" dirty="0">
                <a:solidFill>
                  <a:schemeClr val="bg1"/>
                </a:solidFill>
              </a:rPr>
              <a:t>Poiché l’unica modalità di scambio prevista è la convezione naturale, possiamo attestare che tutta l’energia generata nel volume viene smaltita all’interfaccia solido/fluido.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ttangolo 1"/>
              <p:cNvSpPr/>
              <p:nvPr/>
            </p:nvSpPr>
            <p:spPr>
              <a:xfrm>
                <a:off x="391884" y="1373709"/>
                <a:ext cx="1558247" cy="40876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it-IT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Arial" pitchFamily="34" charset="0"/>
                            </a:rPr>
                          </m:ctrlPr>
                        </m:sSubPr>
                        <m:e>
                          <m:acc>
                            <m:accPr>
                              <m:chr m:val="̇"/>
                              <m:ctrlPr>
                                <a:rPr lang="it-IT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Arial" pitchFamily="34" charset="0"/>
                                </a:rPr>
                              </m:ctrlPr>
                            </m:accPr>
                            <m:e>
                              <m:r>
                                <a:rPr lang="it-IT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Arial" pitchFamily="34" charset="0"/>
                                </a:rPr>
                                <m:t>𝑈</m:t>
                              </m:r>
                            </m:e>
                          </m:acc>
                        </m:e>
                        <m:sub>
                          <m:r>
                            <a:rPr lang="it-IT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Arial" pitchFamily="34" charset="0"/>
                            </a:rPr>
                            <m:t>𝑔𝑒𝑛</m:t>
                          </m:r>
                        </m:sub>
                      </m:sSub>
                      <m:r>
                        <a:rPr lang="it-IT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Arial" pitchFamily="34" charset="0"/>
                        </a:rPr>
                        <m:t>=</m:t>
                      </m:r>
                      <m:sSub>
                        <m:sSubPr>
                          <m:ctrlPr>
                            <a:rPr lang="it-IT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Arial" pitchFamily="34" charset="0"/>
                            </a:rPr>
                          </m:ctrlPr>
                        </m:sSubPr>
                        <m:e>
                          <m:acc>
                            <m:accPr>
                              <m:chr m:val="̇"/>
                              <m:ctrlPr>
                                <a:rPr lang="it-IT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Arial" pitchFamily="34" charset="0"/>
                                </a:rPr>
                              </m:ctrlPr>
                            </m:accPr>
                            <m:e>
                              <m:r>
                                <a:rPr lang="it-IT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Arial" pitchFamily="34" charset="0"/>
                                </a:rPr>
                                <m:t>𝑄</m:t>
                              </m:r>
                            </m:e>
                          </m:acc>
                        </m:e>
                        <m:sub>
                          <m:r>
                            <a:rPr lang="it-IT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Arial" pitchFamily="34" charset="0"/>
                            </a:rPr>
                            <m:t>𝑐𝑜𝑛𝑣</m:t>
                          </m:r>
                        </m:sub>
                      </m:sSub>
                    </m:oMath>
                  </m:oMathPara>
                </a14:m>
                <a:endParaRPr lang="it-IT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" name="Rettangolo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1884" y="1373709"/>
                <a:ext cx="1558247" cy="408766"/>
              </a:xfrm>
              <a:prstGeom prst="rect">
                <a:avLst/>
              </a:prstGeom>
              <a:blipFill>
                <a:blip r:embed="rId3"/>
                <a:stretch>
                  <a:fillRect b="-4478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9" name="Rettangolo 38"/>
              <p:cNvSpPr/>
              <p:nvPr/>
            </p:nvSpPr>
            <p:spPr>
              <a:xfrm>
                <a:off x="391884" y="2085836"/>
                <a:ext cx="5241499" cy="40690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it-IT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Arial" pitchFamily="34" charset="0"/>
                            </a:rPr>
                          </m:ctrlPr>
                        </m:sSubPr>
                        <m:e>
                          <m:acc>
                            <m:accPr>
                              <m:chr m:val="̇"/>
                              <m:ctrlPr>
                                <a:rPr lang="it-IT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Arial" pitchFamily="34" charset="0"/>
                                </a:rPr>
                              </m:ctrlPr>
                            </m:accPr>
                            <m:e>
                              <m:r>
                                <a:rPr lang="it-IT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Arial" pitchFamily="34" charset="0"/>
                                </a:rPr>
                                <m:t>𝑈</m:t>
                              </m:r>
                            </m:e>
                          </m:acc>
                        </m:e>
                        <m:sub>
                          <m:r>
                            <a:rPr lang="it-IT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Arial" pitchFamily="34" charset="0"/>
                            </a:rPr>
                            <m:t>𝑔𝑒𝑛</m:t>
                          </m:r>
                        </m:sub>
                      </m:sSub>
                      <m:r>
                        <a:rPr lang="it-IT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Arial" pitchFamily="34" charset="0"/>
                        </a:rPr>
                        <m:t>=</m:t>
                      </m:r>
                      <m:sSub>
                        <m:sSubPr>
                          <m:ctrlPr>
                            <a:rPr lang="it-IT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Arial" pitchFamily="34" charset="0"/>
                            </a:rPr>
                          </m:ctrlPr>
                        </m:sSubPr>
                        <m:e>
                          <m:acc>
                            <m:accPr>
                              <m:chr m:val="̇"/>
                              <m:ctrlPr>
                                <a:rPr lang="it-IT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Arial" pitchFamily="34" charset="0"/>
                                </a:rPr>
                              </m:ctrlPr>
                            </m:accPr>
                            <m:e>
                              <m:r>
                                <a:rPr lang="it-IT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Arial" pitchFamily="34" charset="0"/>
                                </a:rPr>
                                <m:t>𝑢</m:t>
                              </m:r>
                            </m:e>
                          </m:acc>
                        </m:e>
                        <m:sub>
                          <m:r>
                            <a:rPr lang="it-IT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Arial" pitchFamily="34" charset="0"/>
                            </a:rPr>
                            <m:t>𝑔𝑒𝑛</m:t>
                          </m:r>
                        </m:sub>
                      </m:sSub>
                      <m:r>
                        <a:rPr lang="it-IT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itchFamily="34" charset="0"/>
                        </a:rPr>
                        <m:t>∙</m:t>
                      </m:r>
                      <m:r>
                        <a:rPr lang="it-IT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itchFamily="34" charset="0"/>
                        </a:rPr>
                        <m:t>𝑉</m:t>
                      </m:r>
                      <m:r>
                        <a:rPr lang="it-IT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itchFamily="34" charset="0"/>
                        </a:rPr>
                        <m:t>=1.5∙</m:t>
                      </m:r>
                      <m:sSup>
                        <m:sSupPr>
                          <m:ctrlPr>
                            <a:rPr lang="it-IT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itchFamily="34" charset="0"/>
                            </a:rPr>
                          </m:ctrlPr>
                        </m:sSupPr>
                        <m:e>
                          <m:r>
                            <a:rPr lang="it-IT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itchFamily="34" charset="0"/>
                            </a:rPr>
                            <m:t>10</m:t>
                          </m:r>
                        </m:e>
                        <m:sup>
                          <m:r>
                            <a:rPr lang="it-IT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itchFamily="34" charset="0"/>
                            </a:rPr>
                            <m:t>5</m:t>
                          </m:r>
                        </m:sup>
                      </m:sSup>
                      <m:r>
                        <a:rPr lang="it-IT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itchFamily="34" charset="0"/>
                        </a:rPr>
                        <m:t>∙</m:t>
                      </m:r>
                      <m:r>
                        <a:rPr lang="it-IT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itchFamily="34" charset="0"/>
                        </a:rPr>
                        <m:t>𝜋</m:t>
                      </m:r>
                      <m:r>
                        <a:rPr lang="it-IT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itchFamily="34" charset="0"/>
                        </a:rPr>
                        <m:t>∙</m:t>
                      </m:r>
                      <m:sSup>
                        <m:sSupPr>
                          <m:ctrlPr>
                            <a:rPr lang="it-IT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itchFamily="34" charset="0"/>
                            </a:rPr>
                          </m:ctrlPr>
                        </m:sSupPr>
                        <m:e>
                          <m:r>
                            <a:rPr lang="it-IT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itchFamily="34" charset="0"/>
                            </a:rPr>
                            <m:t>0.01</m:t>
                          </m:r>
                        </m:e>
                        <m:sup>
                          <m:r>
                            <a:rPr lang="it-IT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itchFamily="34" charset="0"/>
                            </a:rPr>
                            <m:t>2</m:t>
                          </m:r>
                        </m:sup>
                      </m:sSup>
                      <m:r>
                        <a:rPr lang="it-IT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itchFamily="34" charset="0"/>
                        </a:rPr>
                        <m:t>∙</m:t>
                      </m:r>
                      <m:r>
                        <a:rPr lang="it-IT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itchFamily="34" charset="0"/>
                        </a:rPr>
                        <m:t>1=47.1 </m:t>
                      </m:r>
                      <m:r>
                        <a:rPr lang="it-IT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itchFamily="34" charset="0"/>
                        </a:rPr>
                        <m:t>𝑊</m:t>
                      </m:r>
                    </m:oMath>
                  </m:oMathPara>
                </a14:m>
                <a:endParaRPr lang="it-IT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9" name="Rettangolo 3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1884" y="2085836"/>
                <a:ext cx="5241499" cy="406906"/>
              </a:xfrm>
              <a:prstGeom prst="rect">
                <a:avLst/>
              </a:prstGeom>
              <a:blipFill>
                <a:blip r:embed="rId4"/>
                <a:stretch>
                  <a:fillRect b="-4478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0" name="Rettangolo 39"/>
              <p:cNvSpPr/>
              <p:nvPr/>
            </p:nvSpPr>
            <p:spPr>
              <a:xfrm>
                <a:off x="391884" y="2938829"/>
                <a:ext cx="2851999" cy="37984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it-IT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Arial" pitchFamily="34" charset="0"/>
                            </a:rPr>
                          </m:ctrlPr>
                        </m:sSubPr>
                        <m:e>
                          <m:acc>
                            <m:accPr>
                              <m:chr m:val="̇"/>
                              <m:ctrlPr>
                                <a:rPr lang="it-IT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Arial" pitchFamily="34" charset="0"/>
                                </a:rPr>
                              </m:ctrlPr>
                            </m:accPr>
                            <m:e>
                              <m:r>
                                <a:rPr lang="it-IT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Arial" pitchFamily="34" charset="0"/>
                                </a:rPr>
                                <m:t>𝑄</m:t>
                              </m:r>
                            </m:e>
                          </m:acc>
                        </m:e>
                        <m:sub>
                          <m:r>
                            <a:rPr lang="it-IT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Arial" pitchFamily="34" charset="0"/>
                            </a:rPr>
                            <m:t>𝑐𝑜𝑛𝑣</m:t>
                          </m:r>
                        </m:sub>
                      </m:sSub>
                      <m:r>
                        <a:rPr lang="it-IT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Arial" pitchFamily="34" charset="0"/>
                        </a:rPr>
                        <m:t>=</m:t>
                      </m:r>
                      <m:r>
                        <a:rPr lang="it-IT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Arial" pitchFamily="34" charset="0"/>
                        </a:rPr>
                        <m:t>h</m:t>
                      </m:r>
                      <m:r>
                        <a:rPr lang="it-IT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itchFamily="34" charset="0"/>
                        </a:rPr>
                        <m:t>∙</m:t>
                      </m:r>
                      <m:r>
                        <a:rPr lang="it-IT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itchFamily="34" charset="0"/>
                        </a:rPr>
                        <m:t>𝐴</m:t>
                      </m:r>
                      <m:r>
                        <a:rPr lang="it-IT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itchFamily="34" charset="0"/>
                        </a:rPr>
                        <m:t>∙</m:t>
                      </m:r>
                      <m:d>
                        <m:dPr>
                          <m:ctrlPr>
                            <a:rPr lang="it-IT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itchFamily="34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it-IT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" pitchFamily="34" charset="0"/>
                                </a:rPr>
                              </m:ctrlPr>
                            </m:sSubPr>
                            <m:e>
                              <m:r>
                                <a:rPr lang="it-IT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" pitchFamily="34" charset="0"/>
                                </a:rPr>
                                <m:t>𝑇</m:t>
                              </m:r>
                            </m:e>
                            <m:sub>
                              <m:r>
                                <a:rPr lang="it-IT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" pitchFamily="34" charset="0"/>
                                </a:rPr>
                                <m:t>𝑊</m:t>
                              </m:r>
                            </m:sub>
                          </m:sSub>
                          <m:r>
                            <a:rPr lang="it-IT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itchFamily="34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it-IT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" pitchFamily="34" charset="0"/>
                                </a:rPr>
                              </m:ctrlPr>
                            </m:sSubPr>
                            <m:e>
                              <m:r>
                                <a:rPr lang="it-IT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" pitchFamily="34" charset="0"/>
                                </a:rPr>
                                <m:t>𝑇</m:t>
                              </m:r>
                            </m:e>
                            <m:sub>
                              <m:r>
                                <a:rPr lang="it-IT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" pitchFamily="34" charset="0"/>
                                </a:rPr>
                                <m:t>∞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it-IT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40" name="Rettangolo 3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1884" y="2938829"/>
                <a:ext cx="2851999" cy="379848"/>
              </a:xfrm>
              <a:prstGeom prst="rect">
                <a:avLst/>
              </a:prstGeom>
              <a:blipFill>
                <a:blip r:embed="rId5"/>
                <a:stretch>
                  <a:fillRect b="-12903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CasellaDiTesto 3"/>
          <p:cNvSpPr txBox="1"/>
          <p:nvPr/>
        </p:nvSpPr>
        <p:spPr>
          <a:xfrm>
            <a:off x="451321" y="4399791"/>
            <a:ext cx="784530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/>
              <a:t>Occorre procedere con il metodo iterativo.</a:t>
            </a:r>
          </a:p>
          <a:p>
            <a:r>
              <a:rPr lang="it-IT" dirty="0"/>
              <a:t>Una scelta appropriata riduce i numeri di iterazioni, anche se queste restano comunque limitate stante la debole variazione delle proprietà con la temperatura.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4" name="CasellaDiTesto 43"/>
              <p:cNvSpPr txBox="1"/>
              <p:nvPr/>
            </p:nvSpPr>
            <p:spPr>
              <a:xfrm>
                <a:off x="720797" y="3721073"/>
                <a:ext cx="4162806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it-IT" b="0" i="1" smtClean="0">
                        <a:latin typeface="Cambria Math" panose="02040503050406030204" pitchFamily="18" charset="0"/>
                      </a:rPr>
                      <m:t>h</m:t>
                    </m:r>
                    <m:r>
                      <a:rPr lang="it-IT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it-IT" b="0" i="1" smtClean="0">
                        <a:latin typeface="Cambria Math" panose="02040503050406030204" pitchFamily="18" charset="0"/>
                      </a:rPr>
                      <m:t>h</m:t>
                    </m:r>
                    <m:r>
                      <a:rPr lang="it-IT" b="0" i="1" smtClean="0"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it-IT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it-IT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lang="it-IT" b="0" i="1" smtClean="0">
                            <a:latin typeface="Cambria Math" panose="02040503050406030204" pitchFamily="18" charset="0"/>
                          </a:rPr>
                          <m:t>𝑊</m:t>
                        </m:r>
                      </m:sub>
                    </m:sSub>
                    <m:r>
                      <a:rPr lang="it-IT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it-IT" dirty="0"/>
                  <a:t> un’equazione in una incognita </a:t>
                </a:r>
                <a:r>
                  <a:rPr lang="it-IT" dirty="0" err="1"/>
                  <a:t>Tw</a:t>
                </a:r>
                <a:endParaRPr lang="it-IT" dirty="0"/>
              </a:p>
            </p:txBody>
          </p:sp>
        </mc:Choice>
        <mc:Fallback xmlns="">
          <p:sp>
            <p:nvSpPr>
              <p:cNvPr id="44" name="CasellaDiTesto 4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0797" y="3721073"/>
                <a:ext cx="4162806" cy="276999"/>
              </a:xfrm>
              <a:prstGeom prst="rect">
                <a:avLst/>
              </a:prstGeom>
              <a:blipFill>
                <a:blip r:embed="rId6"/>
                <a:stretch>
                  <a:fillRect l="-2050" t="-28261" r="-2489" b="-50000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177246491"/>
      </p:ext>
    </p:extLst>
  </p:cSld>
  <p:clrMapOvr>
    <a:masterClrMapping/>
  </p:clrMapOvr>
  <p:transition spd="med">
    <p:pull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48815" y="3122607"/>
            <a:ext cx="10699407" cy="1335140"/>
          </a:xfrm>
          <a:prstGeom prst="rect">
            <a:avLst/>
          </a:prstGeom>
        </p:spPr>
      </p:pic>
      <p:pic>
        <p:nvPicPr>
          <p:cNvPr id="19" name="Immagine 18"/>
          <p:cNvPicPr>
            <a:picLocks noChangeAspect="1"/>
          </p:cNvPicPr>
          <p:nvPr/>
        </p:nvPicPr>
        <p:blipFill rotWithShape="1">
          <a:blip r:embed="rId3"/>
          <a:srcRect l="2698" t="40591" r="75882" b="28883"/>
          <a:stretch/>
        </p:blipFill>
        <p:spPr>
          <a:xfrm>
            <a:off x="220718" y="3051953"/>
            <a:ext cx="2596055" cy="2081049"/>
          </a:xfrm>
          <a:prstGeom prst="rect">
            <a:avLst/>
          </a:prstGeom>
        </p:spPr>
      </p:pic>
      <p:sp>
        <p:nvSpPr>
          <p:cNvPr id="81" name="Rectangle 76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it-IT"/>
          </a:p>
        </p:txBody>
      </p:sp>
      <p:grpSp>
        <p:nvGrpSpPr>
          <p:cNvPr id="20586" name="Group 2154"/>
          <p:cNvGrpSpPr>
            <a:grpSpLocks/>
          </p:cNvGrpSpPr>
          <p:nvPr/>
        </p:nvGrpSpPr>
        <p:grpSpPr bwMode="auto">
          <a:xfrm>
            <a:off x="4760913" y="1539875"/>
            <a:ext cx="1362075" cy="1660525"/>
            <a:chOff x="7497" y="2426"/>
            <a:chExt cx="2145" cy="2613"/>
          </a:xfrm>
        </p:grpSpPr>
        <p:grpSp>
          <p:nvGrpSpPr>
            <p:cNvPr id="20590" name="Group 2158"/>
            <p:cNvGrpSpPr>
              <a:grpSpLocks/>
            </p:cNvGrpSpPr>
            <p:nvPr/>
          </p:nvGrpSpPr>
          <p:grpSpPr bwMode="auto">
            <a:xfrm>
              <a:off x="7685" y="2613"/>
              <a:ext cx="989" cy="2239"/>
              <a:chOff x="9450" y="3578"/>
              <a:chExt cx="1815" cy="2845"/>
            </a:xfrm>
          </p:grpSpPr>
        </p:grpSp>
      </p:grpSp>
      <p:sp>
        <p:nvSpPr>
          <p:cNvPr id="86" name="CasellaDiTesto 85"/>
          <p:cNvSpPr txBox="1"/>
          <p:nvPr/>
        </p:nvSpPr>
        <p:spPr>
          <a:xfrm>
            <a:off x="0" y="6404236"/>
            <a:ext cx="8775513" cy="2616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it-IT" sz="1100">
                <a:solidFill>
                  <a:schemeClr val="bg1">
                    <a:lumMod val="65000"/>
                  </a:schemeClr>
                </a:solidFill>
              </a:rPr>
              <a:t>ESERCITAZIONE                                                                                          TRASMISSIONE DEL CALORE</a:t>
            </a:r>
          </a:p>
        </p:txBody>
      </p:sp>
      <p:sp>
        <p:nvSpPr>
          <p:cNvPr id="131" name="CasellaDiTesto 130"/>
          <p:cNvSpPr txBox="1"/>
          <p:nvPr/>
        </p:nvSpPr>
        <p:spPr>
          <a:xfrm>
            <a:off x="391884" y="-91439"/>
            <a:ext cx="673685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i="1" dirty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Esercizio 3</a:t>
            </a:r>
          </a:p>
          <a:p>
            <a:r>
              <a:rPr lang="it-IT" sz="2400" i="1" dirty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Convezione </a:t>
            </a:r>
          </a:p>
          <a:p>
            <a:endParaRPr lang="it-IT" sz="2400" i="1" dirty="0">
              <a:solidFill>
                <a:schemeClr val="bg1"/>
              </a:solidFill>
              <a:latin typeface="Calibri" pitchFamily="34" charset="0"/>
              <a:cs typeface="Calibri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CasellaDiTesto 15"/>
              <p:cNvSpPr txBox="1"/>
              <p:nvPr/>
            </p:nvSpPr>
            <p:spPr>
              <a:xfrm>
                <a:off x="9696074" y="1031062"/>
                <a:ext cx="989565" cy="60401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it-IT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h</m:t>
                      </m:r>
                      <m:r>
                        <a:rPr lang="it-IT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it-IT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it-IT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𝑁𝑢</m:t>
                          </m:r>
                          <m:r>
                            <a:rPr lang="it-IT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it-IT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𝑘</m:t>
                          </m:r>
                        </m:num>
                        <m:den>
                          <m:sSub>
                            <m:sSubPr>
                              <m:ctrlPr>
                                <a:rPr lang="it-IT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it-IT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𝐿</m:t>
                              </m:r>
                            </m:e>
                            <m:sub>
                              <m:r>
                                <a:rPr lang="it-IT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𝑟𝑖𝑓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it-IT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16" name="CasellaDiTesto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96074" y="1031062"/>
                <a:ext cx="989565" cy="604012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" name="Immagine 2"/>
          <p:cNvPicPr>
            <a:picLocks noChangeAspect="1"/>
          </p:cNvPicPr>
          <p:nvPr/>
        </p:nvPicPr>
        <p:blipFill rotWithShape="1">
          <a:blip r:embed="rId5"/>
          <a:srcRect l="62761" t="13055" r="2212" b="28008"/>
          <a:stretch/>
        </p:blipFill>
        <p:spPr>
          <a:xfrm>
            <a:off x="6221693" y="508725"/>
            <a:ext cx="6099142" cy="5772668"/>
          </a:xfrm>
          <a:prstGeom prst="rect">
            <a:avLst/>
          </a:prstGeom>
        </p:spPr>
      </p:pic>
      <p:sp>
        <p:nvSpPr>
          <p:cNvPr id="4" name="CasellaDiTesto 3"/>
          <p:cNvSpPr txBox="1"/>
          <p:nvPr/>
        </p:nvSpPr>
        <p:spPr>
          <a:xfrm>
            <a:off x="391884" y="846396"/>
            <a:ext cx="41289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>
                <a:solidFill>
                  <a:srgbClr val="FF0000"/>
                </a:solidFill>
              </a:rPr>
              <a:t>Iterazione 1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CasellaDiTesto 4"/>
              <p:cNvSpPr txBox="1"/>
              <p:nvPr/>
            </p:nvSpPr>
            <p:spPr>
              <a:xfrm>
                <a:off x="476054" y="1386335"/>
                <a:ext cx="1389419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it-IT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it-IT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</m:e>
                        <m:sub>
                          <m:r>
                            <a:rPr lang="it-IT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sub>
                      </m:sSub>
                      <m:r>
                        <a:rPr lang="it-IT" b="0" i="1" smtClean="0">
                          <a:latin typeface="Cambria Math" panose="02040503050406030204" pitchFamily="18" charset="0"/>
                        </a:rPr>
                        <m:t>(1)=80°</m:t>
                      </m:r>
                      <m:r>
                        <a:rPr lang="it-IT" b="0" i="1" smtClean="0">
                          <a:latin typeface="Cambria Math" panose="02040503050406030204" pitchFamily="18" charset="0"/>
                        </a:rPr>
                        <m:t>𝐶</m:t>
                      </m:r>
                    </m:oMath>
                  </m:oMathPara>
                </a14:m>
                <a:endParaRPr lang="it-IT" dirty="0"/>
              </a:p>
            </p:txBody>
          </p:sp>
        </mc:Choice>
        <mc:Fallback xmlns="">
          <p:sp>
            <p:nvSpPr>
              <p:cNvPr id="5" name="CasellaDiTesto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6054" y="1386335"/>
                <a:ext cx="1389419" cy="276999"/>
              </a:xfrm>
              <a:prstGeom prst="rect">
                <a:avLst/>
              </a:prstGeom>
              <a:blipFill>
                <a:blip r:embed="rId6"/>
                <a:stretch>
                  <a:fillRect l="-3070" r="-3070" b="-34783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CasellaDiTesto 5"/>
              <p:cNvSpPr txBox="1"/>
              <p:nvPr/>
            </p:nvSpPr>
            <p:spPr>
              <a:xfrm>
                <a:off x="476054" y="1773439"/>
                <a:ext cx="4136773" cy="52578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it-IT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it-IT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</m:e>
                        <m:sub>
                          <m:r>
                            <a:rPr lang="it-IT" b="0" i="1" smtClean="0">
                              <a:latin typeface="Cambria Math" panose="02040503050406030204" pitchFamily="18" charset="0"/>
                            </a:rPr>
                            <m:t>𝑓𝑖𝑙𝑚</m:t>
                          </m:r>
                        </m:sub>
                      </m:sSub>
                      <m:r>
                        <a:rPr lang="it-IT" b="0" i="1" smtClean="0">
                          <a:latin typeface="Cambria Math" panose="02040503050406030204" pitchFamily="18" charset="0"/>
                        </a:rPr>
                        <m:t>(1)=</m:t>
                      </m:r>
                      <m:f>
                        <m:fPr>
                          <m:ctrlPr>
                            <a:rPr lang="it-IT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it-IT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it-IT" i="1"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e>
                            <m:sub>
                              <m:r>
                                <a:rPr lang="it-IT" i="1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sub>
                          </m:sSub>
                          <m:r>
                            <a:rPr lang="it-IT" i="1">
                              <a:latin typeface="Cambria Math" panose="02040503050406030204" pitchFamily="18" charset="0"/>
                            </a:rPr>
                            <m:t>(1</m:t>
                          </m:r>
                          <m:r>
                            <a:rPr lang="it-IT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  <m:r>
                            <a:rPr lang="it-IT" i="1"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it-IT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it-IT" b="0" i="1" smtClean="0"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e>
                            <m:sub>
                              <m:r>
                                <a:rPr lang="it-IT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∞</m:t>
                              </m:r>
                            </m:sub>
                          </m:sSub>
                        </m:num>
                        <m:den>
                          <m:r>
                            <a:rPr lang="it-IT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it-IT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it-IT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it-IT" b="0" i="1" smtClean="0">
                              <a:latin typeface="Cambria Math" panose="02040503050406030204" pitchFamily="18" charset="0"/>
                            </a:rPr>
                            <m:t>80+20</m:t>
                          </m:r>
                        </m:num>
                        <m:den>
                          <m:r>
                            <a:rPr lang="it-IT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it-IT" b="0" i="1" smtClean="0">
                          <a:latin typeface="Cambria Math" panose="02040503050406030204" pitchFamily="18" charset="0"/>
                        </a:rPr>
                        <m:t>=50°</m:t>
                      </m:r>
                      <m:r>
                        <a:rPr lang="it-IT" b="0" i="1" smtClean="0">
                          <a:latin typeface="Cambria Math" panose="02040503050406030204" pitchFamily="18" charset="0"/>
                        </a:rPr>
                        <m:t>𝐶</m:t>
                      </m:r>
                    </m:oMath>
                  </m:oMathPara>
                </a14:m>
                <a:endParaRPr lang="it-IT" dirty="0"/>
              </a:p>
            </p:txBody>
          </p:sp>
        </mc:Choice>
        <mc:Fallback xmlns="">
          <p:sp>
            <p:nvSpPr>
              <p:cNvPr id="6" name="CasellaDiTesto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6054" y="1773439"/>
                <a:ext cx="4136773" cy="525785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CasellaDiTesto 6"/>
              <p:cNvSpPr txBox="1"/>
              <p:nvPr/>
            </p:nvSpPr>
            <p:spPr>
              <a:xfrm>
                <a:off x="472012" y="2427507"/>
                <a:ext cx="4185954" cy="59849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it-IT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𝛽</m:t>
                      </m:r>
                      <m:r>
                        <a:rPr lang="it-IT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(1)=</m:t>
                      </m:r>
                      <m:f>
                        <m:fPr>
                          <m:ctrlPr>
                            <a:rPr lang="it-IT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it-IT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sSub>
                            <m:sSubPr>
                              <m:ctrlPr>
                                <a:rPr lang="it-IT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it-IT" i="1"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e>
                            <m:sub>
                              <m:r>
                                <a:rPr lang="it-IT" i="1">
                                  <a:latin typeface="Cambria Math" panose="02040503050406030204" pitchFamily="18" charset="0"/>
                                </a:rPr>
                                <m:t>𝑓𝑖𝑙𝑚</m:t>
                              </m:r>
                            </m:sub>
                          </m:sSub>
                          <m:r>
                            <a:rPr lang="it-IT" i="1">
                              <a:latin typeface="Cambria Math" panose="02040503050406030204" pitchFamily="18" charset="0"/>
                            </a:rPr>
                            <m:t>(1)</m:t>
                          </m:r>
                        </m:den>
                      </m:f>
                      <m:r>
                        <a:rPr lang="it-IT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it-IT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it-IT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it-IT" b="0" i="1" smtClean="0">
                              <a:latin typeface="Cambria Math" panose="02040503050406030204" pitchFamily="18" charset="0"/>
                            </a:rPr>
                            <m:t>50+273</m:t>
                          </m:r>
                        </m:den>
                      </m:f>
                      <m:r>
                        <a:rPr lang="it-IT" b="0" i="1" smtClean="0">
                          <a:latin typeface="Cambria Math" panose="02040503050406030204" pitchFamily="18" charset="0"/>
                        </a:rPr>
                        <m:t>=0.00309</m:t>
                      </m:r>
                      <m:f>
                        <m:fPr>
                          <m:ctrlPr>
                            <a:rPr lang="it-IT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it-IT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it-IT" b="0" i="1" smtClean="0">
                              <a:latin typeface="Cambria Math" panose="02040503050406030204" pitchFamily="18" charset="0"/>
                            </a:rPr>
                            <m:t>𝐾</m:t>
                          </m:r>
                        </m:den>
                      </m:f>
                    </m:oMath>
                  </m:oMathPara>
                </a14:m>
                <a:endParaRPr lang="it-IT" dirty="0"/>
              </a:p>
            </p:txBody>
          </p:sp>
        </mc:Choice>
        <mc:Fallback xmlns="">
          <p:sp>
            <p:nvSpPr>
              <p:cNvPr id="7" name="CasellaDiTesto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2012" y="2427507"/>
                <a:ext cx="4185954" cy="598497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ttangolo 9"/>
              <p:cNvSpPr/>
              <p:nvPr/>
            </p:nvSpPr>
            <p:spPr>
              <a:xfrm>
                <a:off x="0" y="4980047"/>
                <a:ext cx="7323479" cy="68736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it-IT" b="0" i="1" smtClean="0">
                          <a:latin typeface="Cambria Math" panose="02040503050406030204" pitchFamily="18" charset="0"/>
                        </a:rPr>
                        <m:t>𝐺𝑟</m:t>
                      </m:r>
                      <m:r>
                        <a:rPr lang="it-IT" b="0" i="1" smtClean="0">
                          <a:latin typeface="Cambria Math" panose="02040503050406030204" pitchFamily="18" charset="0"/>
                        </a:rPr>
                        <m:t>(1)=</m:t>
                      </m:r>
                      <m:f>
                        <m:fPr>
                          <m:ctrlPr>
                            <a:rPr lang="it-IT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it-IT" i="1">
                              <a:latin typeface="Cambria Math" panose="02040503050406030204" pitchFamily="18" charset="0"/>
                            </a:rPr>
                            <m:t>𝑔</m:t>
                          </m:r>
                          <m:r>
                            <a:rPr lang="it-IT" i="1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it-IT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𝛽</m:t>
                          </m:r>
                          <m:r>
                            <a:rPr lang="it-IT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</m:t>
                          </m:r>
                          <m:d>
                            <m:dPr>
                              <m:ctrlPr>
                                <a:rPr lang="it-IT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it-IT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it-IT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𝑇</m:t>
                                  </m:r>
                                </m:e>
                                <m:sub>
                                  <m:r>
                                    <a:rPr lang="it-IT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𝑤</m:t>
                                  </m:r>
                                </m:sub>
                              </m:sSub>
                              <m:r>
                                <a:rPr lang="it-IT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it-IT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it-IT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𝑇</m:t>
                                  </m:r>
                                </m:e>
                                <m:sub>
                                  <m:r>
                                    <a:rPr lang="it-IT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∞</m:t>
                                  </m:r>
                                </m:sub>
                              </m:sSub>
                            </m:e>
                          </m:d>
                          <m:sSup>
                            <m:sSupPr>
                              <m:ctrlPr>
                                <a:rPr lang="it-IT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it-IT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𝐻</m:t>
                              </m:r>
                            </m:e>
                            <m:sup>
                              <m:r>
                                <a:rPr lang="it-IT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3</m:t>
                              </m:r>
                            </m:sup>
                          </m:sSup>
                        </m:num>
                        <m:den>
                          <m:sSup>
                            <m:sSupPr>
                              <m:ctrlPr>
                                <a:rPr lang="it-IT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m:rPr>
                                  <m:sty m:val="p"/>
                                </m:rPr>
                                <a:rPr lang="el-GR" i="1">
                                  <a:latin typeface="Cambria Math" panose="02040503050406030204" pitchFamily="18" charset="0"/>
                                </a:rPr>
                                <m:t>ν</m:t>
                              </m:r>
                            </m:e>
                            <m:sup>
                              <m:r>
                                <a:rPr lang="it-IT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r>
                        <a:rPr lang="it-IT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it-IT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it-IT" b="0" i="1" smtClean="0">
                              <a:latin typeface="Cambria Math" panose="02040503050406030204" pitchFamily="18" charset="0"/>
                            </a:rPr>
                            <m:t>9.81</m:t>
                          </m:r>
                          <m:r>
                            <a:rPr lang="it-IT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∙0.00309∙</m:t>
                          </m:r>
                          <m:d>
                            <m:dPr>
                              <m:ctrlPr>
                                <a:rPr lang="it-IT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it-IT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80−20</m:t>
                              </m:r>
                            </m:e>
                          </m:d>
                          <m:r>
                            <a:rPr lang="it-IT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∙</m:t>
                          </m:r>
                          <m:sSup>
                            <m:sSupPr>
                              <m:ctrlPr>
                                <a:rPr lang="it-IT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it-IT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0.02</m:t>
                              </m:r>
                            </m:e>
                            <m:sup>
                              <m:r>
                                <a:rPr lang="it-IT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3</m:t>
                              </m:r>
                            </m:sup>
                          </m:sSup>
                        </m:num>
                        <m:den>
                          <m:sSup>
                            <m:sSupPr>
                              <m:ctrlPr>
                                <a:rPr lang="it-IT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it-IT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it-IT" b="0" i="1" smtClean="0">
                                      <a:latin typeface="Cambria Math" panose="02040503050406030204" pitchFamily="18" charset="0"/>
                                    </a:rPr>
                                    <m:t>1.797</m:t>
                                  </m:r>
                                  <m:r>
                                    <a:rPr lang="it-IT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∙</m:t>
                                  </m:r>
                                  <m:sSup>
                                    <m:sSupPr>
                                      <m:ctrlPr>
                                        <a:rPr lang="it-IT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it-IT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10</m:t>
                                      </m:r>
                                    </m:e>
                                    <m:sup>
                                      <m:r>
                                        <a:rPr lang="it-IT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−5</m:t>
                                      </m:r>
                                    </m:sup>
                                  </m:sSup>
                                </m:e>
                              </m:d>
                            </m:e>
                            <m:sup>
                              <m:r>
                                <a:rPr lang="it-IT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r>
                        <a:rPr lang="it-IT" b="0" i="1" smtClean="0">
                          <a:latin typeface="Cambria Math" panose="02040503050406030204" pitchFamily="18" charset="0"/>
                        </a:rPr>
                        <m:t>=45058</m:t>
                      </m:r>
                    </m:oMath>
                  </m:oMathPara>
                </a14:m>
                <a:endParaRPr lang="it-IT" dirty="0"/>
              </a:p>
            </p:txBody>
          </p:sp>
        </mc:Choice>
        <mc:Fallback xmlns="">
          <p:sp>
            <p:nvSpPr>
              <p:cNvPr id="10" name="Rettangolo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4980047"/>
                <a:ext cx="7323479" cy="687368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CasellaDiTesto 22"/>
              <p:cNvSpPr txBox="1"/>
              <p:nvPr/>
            </p:nvSpPr>
            <p:spPr>
              <a:xfrm>
                <a:off x="472012" y="5758826"/>
                <a:ext cx="4098045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it-IT" b="0" i="1" smtClean="0">
                          <a:latin typeface="Cambria Math" panose="02040503050406030204" pitchFamily="18" charset="0"/>
                        </a:rPr>
                        <m:t>𝑅𝑎</m:t>
                      </m:r>
                      <m:r>
                        <a:rPr lang="it-IT" b="0" i="1" smtClean="0">
                          <a:latin typeface="Cambria Math" panose="02040503050406030204" pitchFamily="18" charset="0"/>
                        </a:rPr>
                        <m:t>=45058∙0.710=31991=3.2∙</m:t>
                      </m:r>
                      <m:sSup>
                        <m:sSupPr>
                          <m:ctrlPr>
                            <a:rPr lang="it-IT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it-IT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10</m:t>
                          </m:r>
                        </m:e>
                        <m:sup>
                          <m:r>
                            <a:rPr lang="it-IT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4</m:t>
                          </m:r>
                        </m:sup>
                      </m:sSup>
                    </m:oMath>
                  </m:oMathPara>
                </a14:m>
                <a:endParaRPr lang="it-IT" dirty="0"/>
              </a:p>
            </p:txBody>
          </p:sp>
        </mc:Choice>
        <mc:Fallback xmlns="">
          <p:sp>
            <p:nvSpPr>
              <p:cNvPr id="23" name="CasellaDiTesto 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2012" y="5758826"/>
                <a:ext cx="4098045" cy="276999"/>
              </a:xfrm>
              <a:prstGeom prst="rect">
                <a:avLst/>
              </a:prstGeom>
              <a:blipFill>
                <a:blip r:embed="rId10"/>
                <a:stretch>
                  <a:fillRect l="-743" t="-2222" b="-11111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5" name="CasellaDiTesto 24"/>
          <p:cNvSpPr txBox="1"/>
          <p:nvPr/>
        </p:nvSpPr>
        <p:spPr>
          <a:xfrm>
            <a:off x="4657966" y="5710874"/>
            <a:ext cx="20705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>
                <a:solidFill>
                  <a:srgbClr val="FF0000"/>
                </a:solidFill>
              </a:rPr>
              <a:t>Moto Laminare</a:t>
            </a:r>
          </a:p>
        </p:txBody>
      </p:sp>
      <p:pic>
        <p:nvPicPr>
          <p:cNvPr id="26" name="Immagine 25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4853313" y="3563168"/>
            <a:ext cx="7338687" cy="3547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4954328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10" grpId="0"/>
      <p:bldP spid="23" grpId="0"/>
      <p:bldP spid="25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Rectangle 76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it-IT"/>
          </a:p>
        </p:txBody>
      </p:sp>
      <p:grpSp>
        <p:nvGrpSpPr>
          <p:cNvPr id="20586" name="Group 2154"/>
          <p:cNvGrpSpPr>
            <a:grpSpLocks/>
          </p:cNvGrpSpPr>
          <p:nvPr/>
        </p:nvGrpSpPr>
        <p:grpSpPr bwMode="auto">
          <a:xfrm>
            <a:off x="4760913" y="1539875"/>
            <a:ext cx="1362075" cy="1660525"/>
            <a:chOff x="7497" y="2426"/>
            <a:chExt cx="2145" cy="2613"/>
          </a:xfrm>
        </p:grpSpPr>
        <p:grpSp>
          <p:nvGrpSpPr>
            <p:cNvPr id="20590" name="Group 2158"/>
            <p:cNvGrpSpPr>
              <a:grpSpLocks/>
            </p:cNvGrpSpPr>
            <p:nvPr/>
          </p:nvGrpSpPr>
          <p:grpSpPr bwMode="auto">
            <a:xfrm>
              <a:off x="7685" y="2613"/>
              <a:ext cx="989" cy="2239"/>
              <a:chOff x="9450" y="3578"/>
              <a:chExt cx="1815" cy="2845"/>
            </a:xfrm>
          </p:grpSpPr>
        </p:grpSp>
      </p:grpSp>
      <p:sp>
        <p:nvSpPr>
          <p:cNvPr id="86" name="CasellaDiTesto 85"/>
          <p:cNvSpPr txBox="1"/>
          <p:nvPr/>
        </p:nvSpPr>
        <p:spPr>
          <a:xfrm>
            <a:off x="0" y="6404236"/>
            <a:ext cx="8775513" cy="2616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it-IT" sz="1100">
                <a:solidFill>
                  <a:schemeClr val="bg1">
                    <a:lumMod val="65000"/>
                  </a:schemeClr>
                </a:solidFill>
              </a:rPr>
              <a:t>ESERCITAZIONE                                                                                          TRASMISSIONE DEL CALORE</a:t>
            </a:r>
          </a:p>
        </p:txBody>
      </p:sp>
      <p:sp>
        <p:nvSpPr>
          <p:cNvPr id="131" name="CasellaDiTesto 130"/>
          <p:cNvSpPr txBox="1"/>
          <p:nvPr/>
        </p:nvSpPr>
        <p:spPr>
          <a:xfrm>
            <a:off x="391884" y="-91439"/>
            <a:ext cx="673685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i="1" dirty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Esercizio 3</a:t>
            </a:r>
          </a:p>
          <a:p>
            <a:r>
              <a:rPr lang="it-IT" sz="2400" i="1" dirty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Convezione</a:t>
            </a:r>
          </a:p>
          <a:p>
            <a:endParaRPr lang="it-IT" sz="2400" i="1" dirty="0">
              <a:solidFill>
                <a:schemeClr val="bg1"/>
              </a:solidFill>
              <a:latin typeface="Calibri" pitchFamily="34" charset="0"/>
              <a:cs typeface="Calibri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CasellaDiTesto 15"/>
              <p:cNvSpPr txBox="1"/>
              <p:nvPr/>
            </p:nvSpPr>
            <p:spPr>
              <a:xfrm>
                <a:off x="9696074" y="1031062"/>
                <a:ext cx="989565" cy="60401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it-IT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h</m:t>
                      </m:r>
                      <m:r>
                        <a:rPr lang="it-IT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it-IT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it-IT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𝑁𝑢</m:t>
                          </m:r>
                          <m:r>
                            <a:rPr lang="it-IT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it-IT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𝑘</m:t>
                          </m:r>
                        </m:num>
                        <m:den>
                          <m:sSub>
                            <m:sSubPr>
                              <m:ctrlPr>
                                <a:rPr lang="it-IT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it-IT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𝐿</m:t>
                              </m:r>
                            </m:e>
                            <m:sub>
                              <m:r>
                                <a:rPr lang="it-IT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𝑟𝑖𝑓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it-IT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16" name="CasellaDiTesto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96074" y="1031062"/>
                <a:ext cx="989565" cy="604012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CasellaDiTesto 3"/>
          <p:cNvSpPr txBox="1"/>
          <p:nvPr/>
        </p:nvSpPr>
        <p:spPr>
          <a:xfrm>
            <a:off x="391884" y="846396"/>
            <a:ext cx="41289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>
                <a:solidFill>
                  <a:srgbClr val="FF0000"/>
                </a:solidFill>
              </a:rPr>
              <a:t>Iterazione 1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CasellaDiTesto 16"/>
              <p:cNvSpPr txBox="1"/>
              <p:nvPr/>
            </p:nvSpPr>
            <p:spPr>
              <a:xfrm>
                <a:off x="451331" y="1566351"/>
                <a:ext cx="4755404" cy="4009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it-IT" b="0" i="1" smtClean="0">
                          <a:latin typeface="Cambria Math" panose="02040503050406030204" pitchFamily="18" charset="0"/>
                        </a:rPr>
                        <m:t>𝑁𝑢</m:t>
                      </m:r>
                      <m:r>
                        <a:rPr lang="it-IT" b="0" i="1" smtClean="0">
                          <a:latin typeface="Cambria Math" panose="02040503050406030204" pitchFamily="18" charset="0"/>
                        </a:rPr>
                        <m:t>(1)=0.53∙</m:t>
                      </m:r>
                      <m:sSup>
                        <m:sSupPr>
                          <m:ctrlPr>
                            <a:rPr lang="it-IT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it-IT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𝑅𝑎</m:t>
                          </m:r>
                        </m:e>
                        <m:sup>
                          <m:f>
                            <m:fPr>
                              <m:ctrlPr>
                                <a:rPr lang="it-IT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it-IT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it-IT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4</m:t>
                              </m:r>
                            </m:den>
                          </m:f>
                        </m:sup>
                      </m:sSup>
                      <m:r>
                        <a:rPr lang="it-IT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=0.53∙</m:t>
                      </m:r>
                      <m:sSup>
                        <m:sSupPr>
                          <m:ctrlPr>
                            <a:rPr lang="it-IT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it-IT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it-IT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3</m:t>
                              </m:r>
                              <m:r>
                                <a:rPr lang="it-IT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.</m:t>
                              </m:r>
                              <m:r>
                                <a:rPr lang="it-IT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it-IT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∙</m:t>
                              </m:r>
                              <m:sSup>
                                <m:sSupPr>
                                  <m:ctrlPr>
                                    <a:rPr lang="it-IT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it-IT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10</m:t>
                                  </m:r>
                                </m:e>
                                <m:sup>
                                  <m:r>
                                    <a:rPr lang="it-IT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4</m:t>
                                  </m:r>
                                </m:sup>
                              </m:sSup>
                            </m:e>
                          </m:d>
                        </m:e>
                        <m:sup>
                          <m:f>
                            <m:fPr>
                              <m:ctrlPr>
                                <a:rPr lang="it-IT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it-IT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it-IT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4</m:t>
                              </m:r>
                            </m:den>
                          </m:f>
                        </m:sup>
                      </m:sSup>
                      <m:r>
                        <a:rPr lang="it-IT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=7.09</m:t>
                      </m:r>
                    </m:oMath>
                  </m:oMathPara>
                </a14:m>
                <a:endParaRPr lang="it-IT" dirty="0"/>
              </a:p>
            </p:txBody>
          </p:sp>
        </mc:Choice>
        <mc:Fallback xmlns="">
          <p:sp>
            <p:nvSpPr>
              <p:cNvPr id="17" name="CasellaDiTesto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1331" y="1566351"/>
                <a:ext cx="4755404" cy="400944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CasellaDiTesto 17"/>
              <p:cNvSpPr txBox="1"/>
              <p:nvPr/>
            </p:nvSpPr>
            <p:spPr>
              <a:xfrm>
                <a:off x="451331" y="2572872"/>
                <a:ext cx="4520661" cy="60567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it-IT" b="0" i="1" smtClean="0">
                          <a:latin typeface="Cambria Math" panose="02040503050406030204" pitchFamily="18" charset="0"/>
                        </a:rPr>
                        <m:t>h</m:t>
                      </m:r>
                      <m:r>
                        <a:rPr lang="it-IT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it-IT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it-IT" b="0" i="1" smtClean="0">
                              <a:latin typeface="Cambria Math" panose="02040503050406030204" pitchFamily="18" charset="0"/>
                            </a:rPr>
                            <m:t>𝑁𝑢</m:t>
                          </m:r>
                          <m:r>
                            <a:rPr lang="it-IT" b="0" i="1" smtClean="0">
                              <a:latin typeface="Cambria Math" panose="02040503050406030204" pitchFamily="18" charset="0"/>
                            </a:rPr>
                            <m:t>(1) </m:t>
                          </m:r>
                          <m:r>
                            <a:rPr lang="it-IT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  <m:r>
                            <a:rPr lang="it-IT" b="0" i="1" smtClean="0">
                              <a:latin typeface="Cambria Math" panose="02040503050406030204" pitchFamily="18" charset="0"/>
                            </a:rPr>
                            <m:t>(1)</m:t>
                          </m:r>
                        </m:num>
                        <m:den>
                          <m:sSub>
                            <m:sSubPr>
                              <m:ctrlPr>
                                <a:rPr lang="it-IT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it-IT" b="0" i="1" smtClean="0">
                                  <a:latin typeface="Cambria Math" panose="02040503050406030204" pitchFamily="18" charset="0"/>
                                </a:rPr>
                                <m:t>𝐿</m:t>
                              </m:r>
                            </m:e>
                            <m:sub>
                              <m:r>
                                <a:rPr lang="it-IT" b="0" i="1" smtClean="0">
                                  <a:latin typeface="Cambria Math" panose="02040503050406030204" pitchFamily="18" charset="0"/>
                                </a:rPr>
                                <m:t>𝑟𝑖𝑓</m:t>
                              </m:r>
                            </m:sub>
                          </m:sSub>
                        </m:den>
                      </m:f>
                      <m:r>
                        <a:rPr lang="it-IT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it-IT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it-IT" b="0" i="1" smtClean="0">
                              <a:latin typeface="Cambria Math" panose="02040503050406030204" pitchFamily="18" charset="0"/>
                            </a:rPr>
                            <m:t>7.09</m:t>
                          </m:r>
                          <m:r>
                            <a:rPr lang="it-IT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∙0.0277</m:t>
                          </m:r>
                        </m:num>
                        <m:den>
                          <m:r>
                            <a:rPr lang="it-IT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0.02</m:t>
                          </m:r>
                        </m:den>
                      </m:f>
                      <m:r>
                        <a:rPr lang="it-IT" b="0" i="1" smtClean="0">
                          <a:latin typeface="Cambria Math" panose="02040503050406030204" pitchFamily="18" charset="0"/>
                        </a:rPr>
                        <m:t>=9.82 </m:t>
                      </m:r>
                      <m:f>
                        <m:fPr>
                          <m:ctrlPr>
                            <a:rPr lang="it-IT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it-IT" b="0" i="1" smtClean="0">
                              <a:latin typeface="Cambria Math" panose="02040503050406030204" pitchFamily="18" charset="0"/>
                            </a:rPr>
                            <m:t>𝑊</m:t>
                          </m:r>
                        </m:num>
                        <m:den>
                          <m:sSup>
                            <m:sSupPr>
                              <m:ctrlPr>
                                <a:rPr lang="it-IT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it-IT" b="0" i="1" smtClean="0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e>
                            <m:sup>
                              <m:r>
                                <a:rPr lang="it-IT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it-IT" b="0" i="1" smtClean="0">
                              <a:latin typeface="Cambria Math" panose="02040503050406030204" pitchFamily="18" charset="0"/>
                            </a:rPr>
                            <m:t>𝐾</m:t>
                          </m:r>
                        </m:den>
                      </m:f>
                    </m:oMath>
                  </m:oMathPara>
                </a14:m>
                <a:endParaRPr lang="it-IT" dirty="0"/>
              </a:p>
            </p:txBody>
          </p:sp>
        </mc:Choice>
        <mc:Fallback xmlns="">
          <p:sp>
            <p:nvSpPr>
              <p:cNvPr id="18" name="CasellaDiTesto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1331" y="2572872"/>
                <a:ext cx="4520661" cy="605679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CasellaDiTesto 7"/>
          <p:cNvSpPr txBox="1"/>
          <p:nvPr/>
        </p:nvSpPr>
        <p:spPr>
          <a:xfrm>
            <a:off x="767423" y="4285212"/>
            <a:ext cx="11783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/>
              <a:t>VERIFICA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CasellaDiTesto 10"/>
              <p:cNvSpPr txBox="1"/>
              <p:nvPr/>
            </p:nvSpPr>
            <p:spPr>
              <a:xfrm>
                <a:off x="110352" y="4925067"/>
                <a:ext cx="407238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it-IT" i="1" smtClean="0">
                          <a:latin typeface="Cambria Math" panose="02040503050406030204" pitchFamily="18" charset="0"/>
                        </a:rPr>
                        <m:t>4</m:t>
                      </m:r>
                      <m:r>
                        <a:rPr lang="it-IT" b="0" i="1" smtClean="0">
                          <a:latin typeface="Cambria Math" panose="02040503050406030204" pitchFamily="18" charset="0"/>
                        </a:rPr>
                        <m:t>7.1=9.82</m:t>
                      </m:r>
                      <m:r>
                        <a:rPr lang="it-IT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∙0.0628∙(</m:t>
                      </m:r>
                      <m:sSub>
                        <m:sSubPr>
                          <m:ctrlPr>
                            <a:rPr lang="it-IT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it-IT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𝑇</m:t>
                          </m:r>
                        </m:e>
                        <m:sub>
                          <m:r>
                            <a:rPr lang="it-IT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𝑤</m:t>
                          </m:r>
                        </m:sub>
                      </m:sSub>
                      <m:d>
                        <m:dPr>
                          <m:ctrlPr>
                            <a:rPr lang="it-IT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it-IT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e>
                      </m:d>
                      <m:r>
                        <a:rPr lang="it-IT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−20)</m:t>
                      </m:r>
                    </m:oMath>
                  </m:oMathPara>
                </a14:m>
                <a:endParaRPr lang="it-IT" dirty="0"/>
              </a:p>
            </p:txBody>
          </p:sp>
        </mc:Choice>
        <mc:Fallback xmlns="">
          <p:sp>
            <p:nvSpPr>
              <p:cNvPr id="11" name="CasellaDiTesto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0352" y="4925067"/>
                <a:ext cx="4072380" cy="369332"/>
              </a:xfrm>
              <a:prstGeom prst="rect">
                <a:avLst/>
              </a:prstGeom>
              <a:blipFill>
                <a:blip r:embed="rId5"/>
                <a:stretch>
                  <a:fillRect b="-13115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ttangolo 11"/>
              <p:cNvSpPr/>
              <p:nvPr/>
            </p:nvSpPr>
            <p:spPr>
              <a:xfrm>
                <a:off x="5312973" y="4925067"/>
                <a:ext cx="1795363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it-IT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it-IT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𝑇</m:t>
                          </m:r>
                        </m:e>
                        <m:sub>
                          <m:r>
                            <a:rPr lang="it-IT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𝑤</m:t>
                          </m:r>
                        </m:sub>
                      </m:sSub>
                      <m:d>
                        <m:dPr>
                          <m:ctrlPr>
                            <a:rPr lang="it-IT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it-IT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e>
                      </m:d>
                      <m:r>
                        <a:rPr lang="it-IT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=96.3°</m:t>
                      </m:r>
                      <m:r>
                        <a:rPr lang="it-IT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𝐶</m:t>
                      </m:r>
                    </m:oMath>
                  </m:oMathPara>
                </a14:m>
                <a:endParaRPr lang="it-IT" dirty="0"/>
              </a:p>
            </p:txBody>
          </p:sp>
        </mc:Choice>
        <mc:Fallback xmlns="">
          <p:sp>
            <p:nvSpPr>
              <p:cNvPr id="12" name="Rettangolo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12973" y="4925067"/>
                <a:ext cx="1795363" cy="369332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CasellaDiTesto 12"/>
              <p:cNvSpPr txBox="1"/>
              <p:nvPr/>
            </p:nvSpPr>
            <p:spPr>
              <a:xfrm>
                <a:off x="8068314" y="4830582"/>
                <a:ext cx="3940246" cy="78053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it-IT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𝜀</m:t>
                      </m:r>
                      <m:d>
                        <m:dPr>
                          <m:ctrlPr>
                            <a:rPr lang="it-IT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it-IT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e>
                      </m:d>
                      <m:r>
                        <a:rPr lang="it-IT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it-IT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it-IT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it-IT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𝑇</m:t>
                              </m:r>
                            </m:e>
                            <m:sub>
                              <m:r>
                                <a:rPr lang="it-IT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𝑊</m:t>
                              </m:r>
                            </m:sub>
                          </m:sSub>
                          <m:d>
                            <m:dPr>
                              <m:ctrlPr>
                                <a:rPr lang="it-IT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it-IT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</m:t>
                              </m:r>
                            </m:e>
                          </m:d>
                          <m:r>
                            <a:rPr lang="it-IT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it-IT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it-IT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𝑇</m:t>
                              </m:r>
                            </m:e>
                            <m:sub>
                              <m:r>
                                <a:rPr lang="it-IT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𝑊</m:t>
                              </m:r>
                            </m:sub>
                          </m:sSub>
                          <m:r>
                            <a:rPr lang="it-IT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(2)</m:t>
                          </m:r>
                        </m:num>
                        <m:den>
                          <m:f>
                            <m:fPr>
                              <m:ctrlPr>
                                <a:rPr lang="it-IT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it-IT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it-IT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𝑇</m:t>
                                  </m:r>
                                </m:e>
                                <m:sub>
                                  <m:r>
                                    <a:rPr lang="it-IT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𝑊</m:t>
                                  </m:r>
                                </m:sub>
                              </m:sSub>
                              <m:d>
                                <m:dPr>
                                  <m:ctrlPr>
                                    <a:rPr lang="it-IT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it-IT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1</m:t>
                                  </m:r>
                                </m:e>
                              </m:d>
                              <m:r>
                                <a:rPr lang="it-IT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+</m:t>
                              </m:r>
                              <m:sSub>
                                <m:sSubPr>
                                  <m:ctrlPr>
                                    <a:rPr lang="it-IT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it-IT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𝑇</m:t>
                                  </m:r>
                                </m:e>
                                <m:sub>
                                  <m:r>
                                    <a:rPr lang="it-IT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𝑊</m:t>
                                  </m:r>
                                </m:sub>
                              </m:sSub>
                              <m:r>
                                <a:rPr lang="it-IT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(2)</m:t>
                              </m:r>
                            </m:num>
                            <m:den>
                              <m:r>
                                <a:rPr lang="it-IT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</m:den>
                      </m:f>
                      <m:r>
                        <a:rPr lang="it-IT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∙100=18.83%</m:t>
                      </m:r>
                    </m:oMath>
                  </m:oMathPara>
                </a14:m>
                <a:endParaRPr lang="it-IT" dirty="0"/>
              </a:p>
            </p:txBody>
          </p:sp>
        </mc:Choice>
        <mc:Fallback xmlns="">
          <p:sp>
            <p:nvSpPr>
              <p:cNvPr id="13" name="CasellaDiTesto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68314" y="4830582"/>
                <a:ext cx="3940246" cy="780535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CasellaDiTesto 1"/>
              <p:cNvSpPr txBox="1"/>
              <p:nvPr/>
            </p:nvSpPr>
            <p:spPr>
              <a:xfrm>
                <a:off x="110352" y="3533645"/>
                <a:ext cx="5202621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it-IT" b="0" i="1" smtClean="0">
                          <a:latin typeface="Cambria Math" panose="02040503050406030204" pitchFamily="18" charset="0"/>
                        </a:rPr>
                        <m:t>𝐴</m:t>
                      </m:r>
                      <m:r>
                        <a:rPr lang="it-IT" b="0" i="1" smtClean="0">
                          <a:latin typeface="Cambria Math" panose="02040503050406030204" pitchFamily="18" charset="0"/>
                        </a:rPr>
                        <m:t>=2∙</m:t>
                      </m:r>
                      <m:r>
                        <a:rPr lang="it-IT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𝜋</m:t>
                      </m:r>
                      <m:r>
                        <a:rPr lang="it-IT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r>
                        <a:rPr lang="it-IT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𝑅</m:t>
                      </m:r>
                      <m:r>
                        <a:rPr lang="it-IT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r>
                        <a:rPr lang="it-IT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𝐿</m:t>
                      </m:r>
                      <m:r>
                        <a:rPr lang="it-IT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=2∙</m:t>
                      </m:r>
                      <m:r>
                        <a:rPr lang="it-IT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𝜋</m:t>
                      </m:r>
                      <m:r>
                        <a:rPr lang="it-IT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∙0.01∙1=0.0628 </m:t>
                      </m:r>
                      <m:sSup>
                        <m:sSupPr>
                          <m:ctrlPr>
                            <a:rPr lang="it-IT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it-IT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𝑚</m:t>
                          </m:r>
                        </m:e>
                        <m:sup>
                          <m:r>
                            <a:rPr lang="it-IT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it-IT" dirty="0"/>
              </a:p>
            </p:txBody>
          </p:sp>
        </mc:Choice>
        <mc:Fallback xmlns="">
          <p:sp>
            <p:nvSpPr>
              <p:cNvPr id="2" name="CasellaDiTesto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0352" y="3533645"/>
                <a:ext cx="5202621" cy="369332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57172510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8" grpId="0"/>
      <p:bldP spid="8" grpId="0"/>
      <p:bldP spid="11" grpId="0"/>
      <p:bldP spid="12" grpId="0"/>
      <p:bldP spid="13" grpId="0"/>
      <p:bldP spid="2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48815" y="3122607"/>
            <a:ext cx="10699407" cy="1335140"/>
          </a:xfrm>
          <a:prstGeom prst="rect">
            <a:avLst/>
          </a:prstGeom>
        </p:spPr>
      </p:pic>
      <p:sp>
        <p:nvSpPr>
          <p:cNvPr id="81" name="Rectangle 76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it-IT"/>
          </a:p>
        </p:txBody>
      </p:sp>
      <p:grpSp>
        <p:nvGrpSpPr>
          <p:cNvPr id="20586" name="Group 2154"/>
          <p:cNvGrpSpPr>
            <a:grpSpLocks/>
          </p:cNvGrpSpPr>
          <p:nvPr/>
        </p:nvGrpSpPr>
        <p:grpSpPr bwMode="auto">
          <a:xfrm>
            <a:off x="4760913" y="1539875"/>
            <a:ext cx="1362075" cy="1660525"/>
            <a:chOff x="7497" y="2426"/>
            <a:chExt cx="2145" cy="2613"/>
          </a:xfrm>
        </p:grpSpPr>
        <p:grpSp>
          <p:nvGrpSpPr>
            <p:cNvPr id="20590" name="Group 2158"/>
            <p:cNvGrpSpPr>
              <a:grpSpLocks/>
            </p:cNvGrpSpPr>
            <p:nvPr/>
          </p:nvGrpSpPr>
          <p:grpSpPr bwMode="auto">
            <a:xfrm>
              <a:off x="7685" y="2613"/>
              <a:ext cx="989" cy="2239"/>
              <a:chOff x="9450" y="3578"/>
              <a:chExt cx="1815" cy="2845"/>
            </a:xfrm>
          </p:grpSpPr>
        </p:grpSp>
      </p:grpSp>
      <p:sp>
        <p:nvSpPr>
          <p:cNvPr id="86" name="CasellaDiTesto 85"/>
          <p:cNvSpPr txBox="1"/>
          <p:nvPr/>
        </p:nvSpPr>
        <p:spPr>
          <a:xfrm>
            <a:off x="0" y="6404236"/>
            <a:ext cx="8775513" cy="2616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it-IT" sz="1100">
                <a:solidFill>
                  <a:schemeClr val="bg1">
                    <a:lumMod val="65000"/>
                  </a:schemeClr>
                </a:solidFill>
              </a:rPr>
              <a:t>ESERCITAZIONE                                                                                          TRASMISSIONE DEL CALORE</a:t>
            </a:r>
          </a:p>
        </p:txBody>
      </p:sp>
      <p:sp>
        <p:nvSpPr>
          <p:cNvPr id="131" name="CasellaDiTesto 130"/>
          <p:cNvSpPr txBox="1"/>
          <p:nvPr/>
        </p:nvSpPr>
        <p:spPr>
          <a:xfrm>
            <a:off x="391884" y="-91439"/>
            <a:ext cx="673685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i="1" dirty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Esercizio 3</a:t>
            </a:r>
          </a:p>
          <a:p>
            <a:r>
              <a:rPr lang="it-IT" sz="2400" i="1" dirty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Convezione </a:t>
            </a:r>
            <a:r>
              <a:rPr lang="it-IT" sz="2400" i="1" dirty="0" err="1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convezione</a:t>
            </a:r>
            <a:endParaRPr lang="it-IT" sz="2400" i="1" dirty="0">
              <a:solidFill>
                <a:schemeClr val="bg1"/>
              </a:solidFill>
              <a:latin typeface="Calibri" pitchFamily="34" charset="0"/>
              <a:cs typeface="Calibri" pitchFamily="34" charset="0"/>
            </a:endParaRPr>
          </a:p>
          <a:p>
            <a:endParaRPr lang="it-IT" sz="2400" i="1" dirty="0">
              <a:solidFill>
                <a:schemeClr val="bg1"/>
              </a:solidFill>
              <a:latin typeface="Calibri" pitchFamily="34" charset="0"/>
              <a:cs typeface="Calibri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CasellaDiTesto 15"/>
              <p:cNvSpPr txBox="1"/>
              <p:nvPr/>
            </p:nvSpPr>
            <p:spPr>
              <a:xfrm>
                <a:off x="9696074" y="1031062"/>
                <a:ext cx="989565" cy="60401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it-IT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h</m:t>
                      </m:r>
                      <m:r>
                        <a:rPr lang="it-IT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it-IT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it-IT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𝑁𝑢</m:t>
                          </m:r>
                          <m:r>
                            <a:rPr lang="it-IT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it-IT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𝑘</m:t>
                          </m:r>
                        </m:num>
                        <m:den>
                          <m:sSub>
                            <m:sSubPr>
                              <m:ctrlPr>
                                <a:rPr lang="it-IT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it-IT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𝐿</m:t>
                              </m:r>
                            </m:e>
                            <m:sub>
                              <m:r>
                                <a:rPr lang="it-IT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𝑟𝑖𝑓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it-IT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16" name="CasellaDiTesto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96074" y="1031062"/>
                <a:ext cx="989565" cy="604012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CasellaDiTesto 3"/>
          <p:cNvSpPr txBox="1"/>
          <p:nvPr/>
        </p:nvSpPr>
        <p:spPr>
          <a:xfrm>
            <a:off x="391884" y="846396"/>
            <a:ext cx="41289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>
                <a:solidFill>
                  <a:srgbClr val="FF0000"/>
                </a:solidFill>
              </a:rPr>
              <a:t>Iterazione 2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CasellaDiTesto 4"/>
              <p:cNvSpPr txBox="1"/>
              <p:nvPr/>
            </p:nvSpPr>
            <p:spPr>
              <a:xfrm>
                <a:off x="476054" y="1386335"/>
                <a:ext cx="1565750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it-IT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it-IT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</m:e>
                        <m:sub>
                          <m:r>
                            <a:rPr lang="it-IT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sub>
                      </m:sSub>
                      <m:r>
                        <a:rPr lang="it-IT" b="0" i="1" smtClean="0">
                          <a:latin typeface="Cambria Math" panose="02040503050406030204" pitchFamily="18" charset="0"/>
                        </a:rPr>
                        <m:t>(2)=96.3°</m:t>
                      </m:r>
                      <m:r>
                        <a:rPr lang="it-IT" b="0" i="1" smtClean="0">
                          <a:latin typeface="Cambria Math" panose="02040503050406030204" pitchFamily="18" charset="0"/>
                        </a:rPr>
                        <m:t>𝐶</m:t>
                      </m:r>
                    </m:oMath>
                  </m:oMathPara>
                </a14:m>
                <a:endParaRPr lang="it-IT" dirty="0"/>
              </a:p>
            </p:txBody>
          </p:sp>
        </mc:Choice>
        <mc:Fallback xmlns="">
          <p:sp>
            <p:nvSpPr>
              <p:cNvPr id="5" name="CasellaDiTesto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6054" y="1386335"/>
                <a:ext cx="1565750" cy="276999"/>
              </a:xfrm>
              <a:prstGeom prst="rect">
                <a:avLst/>
              </a:prstGeom>
              <a:blipFill>
                <a:blip r:embed="rId4"/>
                <a:stretch>
                  <a:fillRect l="-2724" r="-2724" b="-34783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CasellaDiTesto 5"/>
              <p:cNvSpPr txBox="1"/>
              <p:nvPr/>
            </p:nvSpPr>
            <p:spPr>
              <a:xfrm>
                <a:off x="476054" y="1773439"/>
                <a:ext cx="4616905" cy="53572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it-IT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it-IT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</m:e>
                        <m:sub>
                          <m:r>
                            <a:rPr lang="it-IT" b="0" i="1" smtClean="0">
                              <a:latin typeface="Cambria Math" panose="02040503050406030204" pitchFamily="18" charset="0"/>
                            </a:rPr>
                            <m:t>𝑓𝑖𝑙𝑚</m:t>
                          </m:r>
                        </m:sub>
                      </m:sSub>
                      <m:r>
                        <a:rPr lang="it-IT" b="0" i="1" smtClean="0">
                          <a:latin typeface="Cambria Math" panose="02040503050406030204" pitchFamily="18" charset="0"/>
                        </a:rPr>
                        <m:t>(1)=</m:t>
                      </m:r>
                      <m:f>
                        <m:fPr>
                          <m:ctrlPr>
                            <a:rPr lang="it-IT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it-IT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it-IT" i="1"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e>
                            <m:sub>
                              <m:r>
                                <a:rPr lang="it-IT" i="1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sub>
                          </m:sSub>
                          <m:d>
                            <m:dPr>
                              <m:ctrlPr>
                                <a:rPr lang="it-IT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it-IT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</m:d>
                          <m:r>
                            <a:rPr lang="it-IT" i="1"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it-IT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it-IT" b="0" i="1" smtClean="0"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e>
                            <m:sub>
                              <m:r>
                                <a:rPr lang="it-IT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∞</m:t>
                              </m:r>
                            </m:sub>
                          </m:sSub>
                        </m:num>
                        <m:den>
                          <m:r>
                            <a:rPr lang="it-IT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it-IT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it-IT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it-IT" b="0" i="1" smtClean="0">
                              <a:latin typeface="Cambria Math" panose="02040503050406030204" pitchFamily="18" charset="0"/>
                            </a:rPr>
                            <m:t>96.3+20</m:t>
                          </m:r>
                        </m:num>
                        <m:den>
                          <m:r>
                            <a:rPr lang="it-IT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it-IT" b="0" i="1" smtClean="0">
                          <a:latin typeface="Cambria Math" panose="02040503050406030204" pitchFamily="18" charset="0"/>
                        </a:rPr>
                        <m:t>=58.1°</m:t>
                      </m:r>
                      <m:r>
                        <a:rPr lang="it-IT" b="0" i="1" smtClean="0">
                          <a:latin typeface="Cambria Math" panose="02040503050406030204" pitchFamily="18" charset="0"/>
                        </a:rPr>
                        <m:t>𝐶</m:t>
                      </m:r>
                    </m:oMath>
                  </m:oMathPara>
                </a14:m>
                <a:endParaRPr lang="it-IT" dirty="0"/>
              </a:p>
            </p:txBody>
          </p:sp>
        </mc:Choice>
        <mc:Fallback xmlns="">
          <p:sp>
            <p:nvSpPr>
              <p:cNvPr id="6" name="CasellaDiTesto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6054" y="1773439"/>
                <a:ext cx="4616905" cy="535724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CasellaDiTesto 6"/>
              <p:cNvSpPr txBox="1"/>
              <p:nvPr/>
            </p:nvSpPr>
            <p:spPr>
              <a:xfrm>
                <a:off x="472012" y="2427507"/>
                <a:ext cx="4105803" cy="59849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it-IT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𝛽</m:t>
                      </m:r>
                      <m:r>
                        <a:rPr lang="it-IT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(1)=</m:t>
                      </m:r>
                      <m:f>
                        <m:fPr>
                          <m:ctrlPr>
                            <a:rPr lang="it-IT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it-IT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sSub>
                            <m:sSubPr>
                              <m:ctrlPr>
                                <a:rPr lang="it-IT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it-IT" i="1"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e>
                            <m:sub>
                              <m:r>
                                <a:rPr lang="it-IT" i="1">
                                  <a:latin typeface="Cambria Math" panose="02040503050406030204" pitchFamily="18" charset="0"/>
                                </a:rPr>
                                <m:t>𝑓𝑖𝑙𝑚</m:t>
                              </m:r>
                            </m:sub>
                          </m:sSub>
                          <m:r>
                            <a:rPr lang="it-IT" i="1">
                              <a:latin typeface="Cambria Math" panose="02040503050406030204" pitchFamily="18" charset="0"/>
                            </a:rPr>
                            <m:t>(1)</m:t>
                          </m:r>
                        </m:den>
                      </m:f>
                      <m:r>
                        <a:rPr lang="it-IT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it-IT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it-IT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it-IT" b="0" i="1" smtClean="0">
                              <a:latin typeface="Cambria Math" panose="02040503050406030204" pitchFamily="18" charset="0"/>
                            </a:rPr>
                            <m:t>58.1+273</m:t>
                          </m:r>
                        </m:den>
                      </m:f>
                      <m:r>
                        <a:rPr lang="it-IT" b="0" i="1" smtClean="0">
                          <a:latin typeface="Cambria Math" panose="02040503050406030204" pitchFamily="18" charset="0"/>
                        </a:rPr>
                        <m:t>=0.003</m:t>
                      </m:r>
                      <m:f>
                        <m:fPr>
                          <m:ctrlPr>
                            <a:rPr lang="it-IT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it-IT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it-IT" b="0" i="1" smtClean="0">
                              <a:latin typeface="Cambria Math" panose="02040503050406030204" pitchFamily="18" charset="0"/>
                            </a:rPr>
                            <m:t>𝐾</m:t>
                          </m:r>
                        </m:den>
                      </m:f>
                    </m:oMath>
                  </m:oMathPara>
                </a14:m>
                <a:endParaRPr lang="it-IT" dirty="0"/>
              </a:p>
            </p:txBody>
          </p:sp>
        </mc:Choice>
        <mc:Fallback xmlns="">
          <p:sp>
            <p:nvSpPr>
              <p:cNvPr id="7" name="CasellaDiTesto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2012" y="2427507"/>
                <a:ext cx="4105803" cy="598497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ttangolo 9"/>
              <p:cNvSpPr/>
              <p:nvPr/>
            </p:nvSpPr>
            <p:spPr>
              <a:xfrm>
                <a:off x="0" y="4980047"/>
                <a:ext cx="7418890" cy="68736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it-IT" b="0" i="1" smtClean="0">
                          <a:latin typeface="Cambria Math" panose="02040503050406030204" pitchFamily="18" charset="0"/>
                        </a:rPr>
                        <m:t>𝐺𝑟</m:t>
                      </m:r>
                      <m:d>
                        <m:dPr>
                          <m:ctrlPr>
                            <a:rPr lang="it-IT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it-IT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e>
                      </m:d>
                      <m:r>
                        <a:rPr lang="it-IT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it-IT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it-IT" i="1">
                              <a:latin typeface="Cambria Math" panose="02040503050406030204" pitchFamily="18" charset="0"/>
                            </a:rPr>
                            <m:t>𝑔</m:t>
                          </m:r>
                          <m:r>
                            <a:rPr lang="it-IT" i="1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it-IT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𝛽</m:t>
                          </m:r>
                          <m:r>
                            <a:rPr lang="it-IT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</m:t>
                          </m:r>
                          <m:d>
                            <m:dPr>
                              <m:ctrlPr>
                                <a:rPr lang="it-IT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it-IT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it-IT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𝑇</m:t>
                                  </m:r>
                                </m:e>
                                <m:sub>
                                  <m:r>
                                    <a:rPr lang="it-IT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𝑤</m:t>
                                  </m:r>
                                </m:sub>
                              </m:sSub>
                              <m:r>
                                <a:rPr lang="it-IT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it-IT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it-IT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𝑇</m:t>
                                  </m:r>
                                </m:e>
                                <m:sub>
                                  <m:r>
                                    <a:rPr lang="it-IT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∞</m:t>
                                  </m:r>
                                </m:sub>
                              </m:sSub>
                            </m:e>
                          </m:d>
                          <m:sSup>
                            <m:sSupPr>
                              <m:ctrlPr>
                                <a:rPr lang="it-IT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it-IT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𝐻</m:t>
                              </m:r>
                            </m:e>
                            <m:sup>
                              <m:r>
                                <a:rPr lang="it-IT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3</m:t>
                              </m:r>
                            </m:sup>
                          </m:sSup>
                        </m:num>
                        <m:den>
                          <m:sSup>
                            <m:sSupPr>
                              <m:ctrlPr>
                                <a:rPr lang="it-IT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m:rPr>
                                  <m:sty m:val="p"/>
                                </m:rPr>
                                <a:rPr lang="el-GR" i="1">
                                  <a:latin typeface="Cambria Math" panose="02040503050406030204" pitchFamily="18" charset="0"/>
                                </a:rPr>
                                <m:t>ν</m:t>
                              </m:r>
                            </m:e>
                            <m:sup>
                              <m:r>
                                <a:rPr lang="it-IT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r>
                        <a:rPr lang="it-IT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it-IT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it-IT" b="0" i="1" smtClean="0">
                              <a:latin typeface="Cambria Math" panose="02040503050406030204" pitchFamily="18" charset="0"/>
                            </a:rPr>
                            <m:t>9.81</m:t>
                          </m:r>
                          <m:r>
                            <a:rPr lang="it-IT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∙0.003∙</m:t>
                          </m:r>
                          <m:d>
                            <m:dPr>
                              <m:ctrlPr>
                                <a:rPr lang="it-IT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it-IT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96.3−20</m:t>
                              </m:r>
                            </m:e>
                          </m:d>
                          <m:r>
                            <a:rPr lang="it-IT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∙</m:t>
                          </m:r>
                          <m:sSup>
                            <m:sSupPr>
                              <m:ctrlPr>
                                <a:rPr lang="it-IT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it-IT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0.02</m:t>
                              </m:r>
                            </m:e>
                            <m:sup>
                              <m:r>
                                <a:rPr lang="it-IT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3</m:t>
                              </m:r>
                            </m:sup>
                          </m:sSup>
                        </m:num>
                        <m:den>
                          <m:sSup>
                            <m:sSupPr>
                              <m:ctrlPr>
                                <a:rPr lang="it-IT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it-IT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it-IT" b="0" i="1" smtClean="0">
                                      <a:latin typeface="Cambria Math" panose="02040503050406030204" pitchFamily="18" charset="0"/>
                                    </a:rPr>
                                    <m:t>1.86</m:t>
                                  </m:r>
                                  <m:r>
                                    <a:rPr lang="it-IT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∙</m:t>
                                  </m:r>
                                  <m:sSup>
                                    <m:sSupPr>
                                      <m:ctrlPr>
                                        <a:rPr lang="it-IT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it-IT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10</m:t>
                                      </m:r>
                                    </m:e>
                                    <m:sup>
                                      <m:r>
                                        <a:rPr lang="it-IT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−5</m:t>
                                      </m:r>
                                    </m:sup>
                                  </m:sSup>
                                </m:e>
                              </m:d>
                            </m:e>
                            <m:sup>
                              <m:r>
                                <a:rPr lang="it-IT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r>
                        <a:rPr lang="it-IT" b="0" i="1" smtClean="0">
                          <a:latin typeface="Cambria Math" panose="02040503050406030204" pitchFamily="18" charset="0"/>
                        </a:rPr>
                        <m:t>=51925.3</m:t>
                      </m:r>
                    </m:oMath>
                  </m:oMathPara>
                </a14:m>
                <a:endParaRPr lang="it-IT" dirty="0"/>
              </a:p>
            </p:txBody>
          </p:sp>
        </mc:Choice>
        <mc:Fallback xmlns="">
          <p:sp>
            <p:nvSpPr>
              <p:cNvPr id="10" name="Rettangolo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4980047"/>
                <a:ext cx="7418890" cy="687368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CasellaDiTesto 22"/>
              <p:cNvSpPr txBox="1"/>
              <p:nvPr/>
            </p:nvSpPr>
            <p:spPr>
              <a:xfrm>
                <a:off x="472012" y="5758826"/>
                <a:ext cx="3136308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it-IT" b="0" i="1" smtClean="0">
                          <a:latin typeface="Cambria Math" panose="02040503050406030204" pitchFamily="18" charset="0"/>
                        </a:rPr>
                        <m:t>𝑅𝑎</m:t>
                      </m:r>
                      <m:r>
                        <a:rPr lang="it-IT" b="0" i="1" smtClean="0">
                          <a:latin typeface="Cambria Math" panose="02040503050406030204" pitchFamily="18" charset="0"/>
                        </a:rPr>
                        <m:t>=51925.3∙0.708=36763</m:t>
                      </m:r>
                    </m:oMath>
                  </m:oMathPara>
                </a14:m>
                <a:endParaRPr lang="it-IT" dirty="0"/>
              </a:p>
            </p:txBody>
          </p:sp>
        </mc:Choice>
        <mc:Fallback xmlns="">
          <p:sp>
            <p:nvSpPr>
              <p:cNvPr id="23" name="CasellaDiTesto 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2012" y="5758826"/>
                <a:ext cx="3136308" cy="276999"/>
              </a:xfrm>
              <a:prstGeom prst="rect">
                <a:avLst/>
              </a:prstGeom>
              <a:blipFill>
                <a:blip r:embed="rId8"/>
                <a:stretch>
                  <a:fillRect l="-971" r="-1359" b="-11111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5" name="CasellaDiTesto 24"/>
          <p:cNvSpPr txBox="1"/>
          <p:nvPr/>
        </p:nvSpPr>
        <p:spPr>
          <a:xfrm>
            <a:off x="4657966" y="5710874"/>
            <a:ext cx="20705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>
                <a:solidFill>
                  <a:srgbClr val="FF0000"/>
                </a:solidFill>
              </a:rPr>
              <a:t>Moto Laminare</a:t>
            </a:r>
          </a:p>
        </p:txBody>
      </p:sp>
      <p:pic>
        <p:nvPicPr>
          <p:cNvPr id="8" name="Immagine 7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816442" y="529774"/>
            <a:ext cx="4968671" cy="5712447"/>
          </a:xfrm>
          <a:prstGeom prst="rect">
            <a:avLst/>
          </a:prstGeom>
        </p:spPr>
      </p:pic>
      <p:pic>
        <p:nvPicPr>
          <p:cNvPr id="9" name="Immagine 8"/>
          <p:cNvPicPr>
            <a:picLocks noChangeAspect="1"/>
          </p:cNvPicPr>
          <p:nvPr/>
        </p:nvPicPr>
        <p:blipFill rotWithShape="1">
          <a:blip r:embed="rId10"/>
          <a:srcRect l="21495" t="48275" r="64252" b="30697"/>
          <a:stretch/>
        </p:blipFill>
        <p:spPr>
          <a:xfrm>
            <a:off x="233860" y="3045984"/>
            <a:ext cx="2422464" cy="19340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792209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10" grpId="0"/>
      <p:bldP spid="23" grpId="0"/>
      <p:bldP spid="25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Rectangle 76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it-IT"/>
          </a:p>
        </p:txBody>
      </p:sp>
      <p:grpSp>
        <p:nvGrpSpPr>
          <p:cNvPr id="20586" name="Group 2154"/>
          <p:cNvGrpSpPr>
            <a:grpSpLocks/>
          </p:cNvGrpSpPr>
          <p:nvPr/>
        </p:nvGrpSpPr>
        <p:grpSpPr bwMode="auto">
          <a:xfrm>
            <a:off x="4760913" y="1539875"/>
            <a:ext cx="1362075" cy="1660525"/>
            <a:chOff x="7497" y="2426"/>
            <a:chExt cx="2145" cy="2613"/>
          </a:xfrm>
        </p:grpSpPr>
        <p:grpSp>
          <p:nvGrpSpPr>
            <p:cNvPr id="20590" name="Group 2158"/>
            <p:cNvGrpSpPr>
              <a:grpSpLocks/>
            </p:cNvGrpSpPr>
            <p:nvPr/>
          </p:nvGrpSpPr>
          <p:grpSpPr bwMode="auto">
            <a:xfrm>
              <a:off x="7685" y="2613"/>
              <a:ext cx="989" cy="2239"/>
              <a:chOff x="9450" y="3578"/>
              <a:chExt cx="1815" cy="2845"/>
            </a:xfrm>
          </p:grpSpPr>
        </p:grpSp>
      </p:grpSp>
      <p:sp>
        <p:nvSpPr>
          <p:cNvPr id="86" name="CasellaDiTesto 85"/>
          <p:cNvSpPr txBox="1"/>
          <p:nvPr/>
        </p:nvSpPr>
        <p:spPr>
          <a:xfrm>
            <a:off x="0" y="6404236"/>
            <a:ext cx="8775513" cy="2616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it-IT" sz="1100">
                <a:solidFill>
                  <a:schemeClr val="bg1">
                    <a:lumMod val="65000"/>
                  </a:schemeClr>
                </a:solidFill>
              </a:rPr>
              <a:t>ESERCITAZIONE                                                                                          TRASMISSIONE DEL CALORE</a:t>
            </a:r>
          </a:p>
        </p:txBody>
      </p:sp>
      <p:sp>
        <p:nvSpPr>
          <p:cNvPr id="131" name="CasellaDiTesto 130"/>
          <p:cNvSpPr txBox="1"/>
          <p:nvPr/>
        </p:nvSpPr>
        <p:spPr>
          <a:xfrm>
            <a:off x="391884" y="-91439"/>
            <a:ext cx="673685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i="1" dirty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Esercizio 3</a:t>
            </a:r>
          </a:p>
          <a:p>
            <a:r>
              <a:rPr lang="it-IT" sz="2400" i="1" dirty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Convezione </a:t>
            </a:r>
          </a:p>
          <a:p>
            <a:endParaRPr lang="it-IT" sz="2400" i="1" dirty="0">
              <a:solidFill>
                <a:schemeClr val="bg1"/>
              </a:solidFill>
              <a:latin typeface="Calibri" pitchFamily="34" charset="0"/>
              <a:cs typeface="Calibri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CasellaDiTesto 15"/>
              <p:cNvSpPr txBox="1"/>
              <p:nvPr/>
            </p:nvSpPr>
            <p:spPr>
              <a:xfrm>
                <a:off x="9696074" y="1031062"/>
                <a:ext cx="989565" cy="60401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it-IT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h</m:t>
                      </m:r>
                      <m:r>
                        <a:rPr lang="it-IT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it-IT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it-IT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𝑁𝑢</m:t>
                          </m:r>
                          <m:r>
                            <a:rPr lang="it-IT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it-IT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𝑘</m:t>
                          </m:r>
                        </m:num>
                        <m:den>
                          <m:sSub>
                            <m:sSubPr>
                              <m:ctrlPr>
                                <a:rPr lang="it-IT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it-IT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𝐿</m:t>
                              </m:r>
                            </m:e>
                            <m:sub>
                              <m:r>
                                <a:rPr lang="it-IT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𝑟𝑖𝑓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it-IT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16" name="CasellaDiTesto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96074" y="1031062"/>
                <a:ext cx="989565" cy="604012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CasellaDiTesto 3"/>
          <p:cNvSpPr txBox="1"/>
          <p:nvPr/>
        </p:nvSpPr>
        <p:spPr>
          <a:xfrm>
            <a:off x="391884" y="846396"/>
            <a:ext cx="41289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>
                <a:solidFill>
                  <a:srgbClr val="FF0000"/>
                </a:solidFill>
              </a:rPr>
              <a:t>Iterazione 2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CasellaDiTesto 16"/>
              <p:cNvSpPr txBox="1"/>
              <p:nvPr/>
            </p:nvSpPr>
            <p:spPr>
              <a:xfrm>
                <a:off x="451331" y="1566351"/>
                <a:ext cx="4559903" cy="4009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it-IT" b="0" i="1" smtClean="0">
                          <a:latin typeface="Cambria Math" panose="02040503050406030204" pitchFamily="18" charset="0"/>
                        </a:rPr>
                        <m:t>𝑁𝑢</m:t>
                      </m:r>
                      <m:r>
                        <a:rPr lang="it-IT" b="0" i="1" smtClean="0">
                          <a:latin typeface="Cambria Math" panose="02040503050406030204" pitchFamily="18" charset="0"/>
                        </a:rPr>
                        <m:t>(2)=0.53∙</m:t>
                      </m:r>
                      <m:sSup>
                        <m:sSupPr>
                          <m:ctrlPr>
                            <a:rPr lang="it-IT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it-IT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𝑅𝑎</m:t>
                          </m:r>
                        </m:e>
                        <m:sup>
                          <m:f>
                            <m:fPr>
                              <m:ctrlPr>
                                <a:rPr lang="it-IT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it-IT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it-IT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4</m:t>
                              </m:r>
                            </m:den>
                          </m:f>
                        </m:sup>
                      </m:sSup>
                      <m:r>
                        <a:rPr lang="it-IT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=0.53∙</m:t>
                      </m:r>
                      <m:sSup>
                        <m:sSupPr>
                          <m:ctrlPr>
                            <a:rPr lang="it-IT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it-IT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it-IT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36763</m:t>
                              </m:r>
                            </m:e>
                          </m:d>
                        </m:e>
                        <m:sup>
                          <m:f>
                            <m:fPr>
                              <m:ctrlPr>
                                <a:rPr lang="it-IT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it-IT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it-IT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4</m:t>
                              </m:r>
                            </m:den>
                          </m:f>
                        </m:sup>
                      </m:sSup>
                      <m:r>
                        <a:rPr lang="it-IT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=7.34</m:t>
                      </m:r>
                    </m:oMath>
                  </m:oMathPara>
                </a14:m>
                <a:endParaRPr lang="it-IT" dirty="0"/>
              </a:p>
            </p:txBody>
          </p:sp>
        </mc:Choice>
        <mc:Fallback xmlns="">
          <p:sp>
            <p:nvSpPr>
              <p:cNvPr id="17" name="CasellaDiTesto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1331" y="1566351"/>
                <a:ext cx="4559903" cy="400944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CasellaDiTesto 17"/>
              <p:cNvSpPr txBox="1"/>
              <p:nvPr/>
            </p:nvSpPr>
            <p:spPr>
              <a:xfrm>
                <a:off x="451331" y="2572872"/>
                <a:ext cx="4648901" cy="60567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it-IT" b="0" i="1" smtClean="0">
                          <a:latin typeface="Cambria Math" panose="02040503050406030204" pitchFamily="18" charset="0"/>
                        </a:rPr>
                        <m:t>h</m:t>
                      </m:r>
                      <m:r>
                        <a:rPr lang="it-IT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it-IT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it-IT" b="0" i="1" smtClean="0">
                              <a:latin typeface="Cambria Math" panose="02040503050406030204" pitchFamily="18" charset="0"/>
                            </a:rPr>
                            <m:t>𝑁𝑢</m:t>
                          </m:r>
                          <m:r>
                            <a:rPr lang="it-IT" b="0" i="1" smtClean="0">
                              <a:latin typeface="Cambria Math" panose="02040503050406030204" pitchFamily="18" charset="0"/>
                            </a:rPr>
                            <m:t>(1) </m:t>
                          </m:r>
                          <m:r>
                            <a:rPr lang="it-IT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  <m:r>
                            <a:rPr lang="it-IT" b="0" i="1" smtClean="0">
                              <a:latin typeface="Cambria Math" panose="02040503050406030204" pitchFamily="18" charset="0"/>
                            </a:rPr>
                            <m:t>(1)</m:t>
                          </m:r>
                        </m:num>
                        <m:den>
                          <m:sSub>
                            <m:sSubPr>
                              <m:ctrlPr>
                                <a:rPr lang="it-IT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it-IT" b="0" i="1" smtClean="0">
                                  <a:latin typeface="Cambria Math" panose="02040503050406030204" pitchFamily="18" charset="0"/>
                                </a:rPr>
                                <m:t>𝐿</m:t>
                              </m:r>
                            </m:e>
                            <m:sub>
                              <m:r>
                                <a:rPr lang="it-IT" b="0" i="1" smtClean="0">
                                  <a:latin typeface="Cambria Math" panose="02040503050406030204" pitchFamily="18" charset="0"/>
                                </a:rPr>
                                <m:t>𝑟𝑖𝑓</m:t>
                              </m:r>
                            </m:sub>
                          </m:sSub>
                        </m:den>
                      </m:f>
                      <m:r>
                        <a:rPr lang="it-IT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it-IT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it-IT" b="0" i="1" smtClean="0">
                              <a:latin typeface="Cambria Math" panose="02040503050406030204" pitchFamily="18" charset="0"/>
                            </a:rPr>
                            <m:t>7.34</m:t>
                          </m:r>
                          <m:r>
                            <a:rPr lang="it-IT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∙0.0283</m:t>
                          </m:r>
                        </m:num>
                        <m:den>
                          <m:r>
                            <a:rPr lang="it-IT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0.02</m:t>
                          </m:r>
                        </m:den>
                      </m:f>
                      <m:r>
                        <a:rPr lang="it-IT" b="0" i="1" smtClean="0">
                          <a:latin typeface="Cambria Math" panose="02040503050406030204" pitchFamily="18" charset="0"/>
                        </a:rPr>
                        <m:t>=10.38 </m:t>
                      </m:r>
                      <m:f>
                        <m:fPr>
                          <m:ctrlPr>
                            <a:rPr lang="it-IT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it-IT" b="0" i="1" smtClean="0">
                              <a:latin typeface="Cambria Math" panose="02040503050406030204" pitchFamily="18" charset="0"/>
                            </a:rPr>
                            <m:t>𝑊</m:t>
                          </m:r>
                        </m:num>
                        <m:den>
                          <m:sSup>
                            <m:sSupPr>
                              <m:ctrlPr>
                                <a:rPr lang="it-IT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it-IT" b="0" i="1" smtClean="0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e>
                            <m:sup>
                              <m:r>
                                <a:rPr lang="it-IT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it-IT" b="0" i="1" smtClean="0">
                              <a:latin typeface="Cambria Math" panose="02040503050406030204" pitchFamily="18" charset="0"/>
                            </a:rPr>
                            <m:t>𝐾</m:t>
                          </m:r>
                        </m:den>
                      </m:f>
                    </m:oMath>
                  </m:oMathPara>
                </a14:m>
                <a:endParaRPr lang="it-IT" dirty="0"/>
              </a:p>
            </p:txBody>
          </p:sp>
        </mc:Choice>
        <mc:Fallback xmlns="">
          <p:sp>
            <p:nvSpPr>
              <p:cNvPr id="18" name="CasellaDiTesto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1331" y="2572872"/>
                <a:ext cx="4648901" cy="605679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CasellaDiTesto 7"/>
          <p:cNvSpPr txBox="1"/>
          <p:nvPr/>
        </p:nvSpPr>
        <p:spPr>
          <a:xfrm>
            <a:off x="767423" y="4285212"/>
            <a:ext cx="11783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/>
              <a:t>VERIFICA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CasellaDiTesto 10"/>
              <p:cNvSpPr txBox="1"/>
              <p:nvPr/>
            </p:nvSpPr>
            <p:spPr>
              <a:xfrm>
                <a:off x="110352" y="4925067"/>
                <a:ext cx="407238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it-IT" i="1" smtClean="0">
                          <a:latin typeface="Cambria Math" panose="02040503050406030204" pitchFamily="18" charset="0"/>
                        </a:rPr>
                        <m:t>4</m:t>
                      </m:r>
                      <m:r>
                        <a:rPr lang="it-IT" b="0" i="1" smtClean="0">
                          <a:latin typeface="Cambria Math" panose="02040503050406030204" pitchFamily="18" charset="0"/>
                        </a:rPr>
                        <m:t>7.1=10.38</m:t>
                      </m:r>
                      <m:r>
                        <a:rPr lang="it-IT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∙0.0628∙(</m:t>
                      </m:r>
                      <m:sSub>
                        <m:sSubPr>
                          <m:ctrlPr>
                            <a:rPr lang="it-IT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it-IT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𝑇</m:t>
                          </m:r>
                        </m:e>
                        <m:sub>
                          <m:r>
                            <a:rPr lang="it-IT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𝑤</m:t>
                          </m:r>
                        </m:sub>
                      </m:sSub>
                      <m:d>
                        <m:dPr>
                          <m:ctrlPr>
                            <a:rPr lang="it-IT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it-IT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3</m:t>
                          </m:r>
                        </m:e>
                      </m:d>
                      <m:r>
                        <a:rPr lang="it-IT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−20)</m:t>
                      </m:r>
                    </m:oMath>
                  </m:oMathPara>
                </a14:m>
                <a:endParaRPr lang="it-IT" dirty="0"/>
              </a:p>
            </p:txBody>
          </p:sp>
        </mc:Choice>
        <mc:Fallback xmlns="">
          <p:sp>
            <p:nvSpPr>
              <p:cNvPr id="11" name="CasellaDiTesto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0352" y="4925067"/>
                <a:ext cx="4072380" cy="369332"/>
              </a:xfrm>
              <a:prstGeom prst="rect">
                <a:avLst/>
              </a:prstGeom>
              <a:blipFill>
                <a:blip r:embed="rId5"/>
                <a:stretch>
                  <a:fillRect b="-13115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ttangolo 11"/>
              <p:cNvSpPr/>
              <p:nvPr/>
            </p:nvSpPr>
            <p:spPr>
              <a:xfrm>
                <a:off x="5312973" y="4925067"/>
                <a:ext cx="1795363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it-IT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it-IT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𝑇</m:t>
                          </m:r>
                        </m:e>
                        <m:sub>
                          <m:r>
                            <a:rPr lang="it-IT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𝑤</m:t>
                          </m:r>
                        </m:sub>
                      </m:sSub>
                      <m:d>
                        <m:dPr>
                          <m:ctrlPr>
                            <a:rPr lang="it-IT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it-IT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3</m:t>
                          </m:r>
                        </m:e>
                      </m:d>
                      <m:r>
                        <a:rPr lang="it-IT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=92.2°</m:t>
                      </m:r>
                      <m:r>
                        <a:rPr lang="it-IT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𝐶</m:t>
                      </m:r>
                    </m:oMath>
                  </m:oMathPara>
                </a14:m>
                <a:endParaRPr lang="it-IT" dirty="0"/>
              </a:p>
            </p:txBody>
          </p:sp>
        </mc:Choice>
        <mc:Fallback xmlns="">
          <p:sp>
            <p:nvSpPr>
              <p:cNvPr id="12" name="Rettangolo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12973" y="4925067"/>
                <a:ext cx="1795363" cy="369332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CasellaDiTesto 12"/>
              <p:cNvSpPr txBox="1"/>
              <p:nvPr/>
            </p:nvSpPr>
            <p:spPr>
              <a:xfrm>
                <a:off x="8068314" y="4830582"/>
                <a:ext cx="3812006" cy="78053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it-IT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𝜀</m:t>
                      </m:r>
                      <m:d>
                        <m:dPr>
                          <m:ctrlPr>
                            <a:rPr lang="it-IT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it-IT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e>
                      </m:d>
                      <m:r>
                        <a:rPr lang="it-IT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it-IT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it-IT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it-IT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𝑇</m:t>
                              </m:r>
                            </m:e>
                            <m:sub>
                              <m:r>
                                <a:rPr lang="it-IT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𝑊</m:t>
                              </m:r>
                            </m:sub>
                          </m:sSub>
                          <m:d>
                            <m:dPr>
                              <m:ctrlPr>
                                <a:rPr lang="it-IT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it-IT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e>
                          </m:d>
                          <m:r>
                            <a:rPr lang="it-IT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it-IT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it-IT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𝑇</m:t>
                              </m:r>
                            </m:e>
                            <m:sub>
                              <m:r>
                                <a:rPr lang="it-IT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𝑊</m:t>
                              </m:r>
                            </m:sub>
                          </m:sSub>
                          <m:r>
                            <a:rPr lang="it-IT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(3)</m:t>
                          </m:r>
                        </m:num>
                        <m:den>
                          <m:f>
                            <m:fPr>
                              <m:ctrlPr>
                                <a:rPr lang="it-IT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it-IT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it-IT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𝑇</m:t>
                                  </m:r>
                                </m:e>
                                <m:sub>
                                  <m:r>
                                    <a:rPr lang="it-IT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𝑊</m:t>
                                  </m:r>
                                </m:sub>
                              </m:sSub>
                              <m:d>
                                <m:dPr>
                                  <m:ctrlPr>
                                    <a:rPr lang="it-IT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it-IT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2</m:t>
                                  </m:r>
                                </m:e>
                              </m:d>
                              <m:r>
                                <a:rPr lang="it-IT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+</m:t>
                              </m:r>
                              <m:sSub>
                                <m:sSubPr>
                                  <m:ctrlPr>
                                    <a:rPr lang="it-IT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it-IT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𝑇</m:t>
                                  </m:r>
                                </m:e>
                                <m:sub>
                                  <m:r>
                                    <a:rPr lang="it-IT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𝑊</m:t>
                                  </m:r>
                                </m:sub>
                              </m:sSub>
                              <m:r>
                                <a:rPr lang="it-IT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it-IT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3</m:t>
                              </m:r>
                              <m:r>
                                <a:rPr lang="it-IT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)</m:t>
                              </m:r>
                            </m:num>
                            <m:den>
                              <m:r>
                                <a:rPr lang="it-IT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</m:den>
                      </m:f>
                      <m:r>
                        <a:rPr lang="it-IT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∙100=4.29%</m:t>
                      </m:r>
                    </m:oMath>
                  </m:oMathPara>
                </a14:m>
                <a:endParaRPr lang="it-IT" dirty="0"/>
              </a:p>
            </p:txBody>
          </p:sp>
        </mc:Choice>
        <mc:Fallback xmlns="">
          <p:sp>
            <p:nvSpPr>
              <p:cNvPr id="13" name="CasellaDiTesto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68314" y="4830582"/>
                <a:ext cx="3812006" cy="780535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CasellaDiTesto 1"/>
              <p:cNvSpPr txBox="1"/>
              <p:nvPr/>
            </p:nvSpPr>
            <p:spPr>
              <a:xfrm>
                <a:off x="110352" y="3533645"/>
                <a:ext cx="5202621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it-IT" b="0" i="1" smtClean="0">
                          <a:latin typeface="Cambria Math" panose="02040503050406030204" pitchFamily="18" charset="0"/>
                        </a:rPr>
                        <m:t>𝐴</m:t>
                      </m:r>
                      <m:r>
                        <a:rPr lang="it-IT" b="0" i="1" smtClean="0">
                          <a:latin typeface="Cambria Math" panose="02040503050406030204" pitchFamily="18" charset="0"/>
                        </a:rPr>
                        <m:t>=2∙</m:t>
                      </m:r>
                      <m:r>
                        <a:rPr lang="it-IT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𝜋</m:t>
                      </m:r>
                      <m:r>
                        <a:rPr lang="it-IT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r>
                        <a:rPr lang="it-IT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𝑅</m:t>
                      </m:r>
                      <m:r>
                        <a:rPr lang="it-IT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r>
                        <a:rPr lang="it-IT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𝐿</m:t>
                      </m:r>
                      <m:r>
                        <a:rPr lang="it-IT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=2∙</m:t>
                      </m:r>
                      <m:r>
                        <a:rPr lang="it-IT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𝜋</m:t>
                      </m:r>
                      <m:r>
                        <a:rPr lang="it-IT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∙0.01∙1=0.0628 </m:t>
                      </m:r>
                      <m:sSup>
                        <m:sSupPr>
                          <m:ctrlPr>
                            <a:rPr lang="it-IT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it-IT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𝑚</m:t>
                          </m:r>
                        </m:e>
                        <m:sup>
                          <m:r>
                            <a:rPr lang="it-IT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it-IT" dirty="0"/>
              </a:p>
            </p:txBody>
          </p:sp>
        </mc:Choice>
        <mc:Fallback xmlns="">
          <p:sp>
            <p:nvSpPr>
              <p:cNvPr id="2" name="CasellaDiTesto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0352" y="3533645"/>
                <a:ext cx="5202621" cy="369332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CasellaDiTesto 2"/>
              <p:cNvSpPr txBox="1"/>
              <p:nvPr/>
            </p:nvSpPr>
            <p:spPr>
              <a:xfrm>
                <a:off x="6159062" y="1635074"/>
                <a:ext cx="4046483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it-IT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it-IT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</m:e>
                        <m:sub>
                          <m:r>
                            <a:rPr lang="it-IT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sub>
                      </m:sSub>
                      <m:r>
                        <a:rPr lang="it-IT" b="0" i="1" smtClean="0">
                          <a:latin typeface="Cambria Math" panose="02040503050406030204" pitchFamily="18" charset="0"/>
                        </a:rPr>
                        <m:t>=92.2°</m:t>
                      </m:r>
                      <m:r>
                        <a:rPr lang="it-IT" b="0" i="1" smtClean="0">
                          <a:latin typeface="Cambria Math" panose="02040503050406030204" pitchFamily="18" charset="0"/>
                        </a:rPr>
                        <m:t>𝐶</m:t>
                      </m:r>
                    </m:oMath>
                  </m:oMathPara>
                </a14:m>
                <a:endParaRPr lang="it-IT" dirty="0"/>
              </a:p>
            </p:txBody>
          </p:sp>
        </mc:Choice>
        <mc:Fallback xmlns="">
          <p:sp>
            <p:nvSpPr>
              <p:cNvPr id="3" name="CasellaDiTesto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59062" y="1635074"/>
                <a:ext cx="4046483" cy="369332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CasellaDiTesto 4"/>
              <p:cNvSpPr txBox="1"/>
              <p:nvPr/>
            </p:nvSpPr>
            <p:spPr>
              <a:xfrm>
                <a:off x="7520151" y="2307637"/>
                <a:ext cx="1622688" cy="51854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it-IT" b="0" i="1" smtClean="0">
                          <a:latin typeface="Cambria Math" panose="02040503050406030204" pitchFamily="18" charset="0"/>
                        </a:rPr>
                        <m:t>h</m:t>
                      </m:r>
                      <m:r>
                        <a:rPr lang="it-IT" b="0" i="1" smtClean="0">
                          <a:latin typeface="Cambria Math" panose="02040503050406030204" pitchFamily="18" charset="0"/>
                        </a:rPr>
                        <m:t>=10.38 </m:t>
                      </m:r>
                      <m:f>
                        <m:fPr>
                          <m:ctrlPr>
                            <a:rPr lang="it-IT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it-IT" i="1">
                              <a:latin typeface="Cambria Math" panose="02040503050406030204" pitchFamily="18" charset="0"/>
                            </a:rPr>
                            <m:t>𝑊</m:t>
                          </m:r>
                        </m:num>
                        <m:den>
                          <m:sSup>
                            <m:sSupPr>
                              <m:ctrlPr>
                                <a:rPr lang="it-IT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it-IT" i="1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e>
                            <m:sup>
                              <m:r>
                                <a:rPr lang="it-IT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it-IT" i="1">
                              <a:latin typeface="Cambria Math" panose="02040503050406030204" pitchFamily="18" charset="0"/>
                            </a:rPr>
                            <m:t>𝐾</m:t>
                          </m:r>
                        </m:den>
                      </m:f>
                    </m:oMath>
                  </m:oMathPara>
                </a14:m>
                <a:endParaRPr lang="it-IT" dirty="0"/>
              </a:p>
            </p:txBody>
          </p:sp>
        </mc:Choice>
        <mc:Fallback xmlns="">
          <p:sp>
            <p:nvSpPr>
              <p:cNvPr id="5" name="CasellaDiTesto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20151" y="2307637"/>
                <a:ext cx="1622688" cy="518540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Rettangolo 6"/>
          <p:cNvSpPr/>
          <p:nvPr/>
        </p:nvSpPr>
        <p:spPr>
          <a:xfrm>
            <a:off x="7108336" y="1450428"/>
            <a:ext cx="2587738" cy="1912882"/>
          </a:xfrm>
          <a:prstGeom prst="rect">
            <a:avLst/>
          </a:prstGeom>
          <a:noFill/>
          <a:ln w="28575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76995434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8" grpId="0"/>
      <p:bldP spid="8" grpId="0"/>
      <p:bldP spid="11" grpId="0"/>
      <p:bldP spid="12" grpId="0"/>
      <p:bldP spid="13" grpId="0"/>
      <p:bldP spid="2" grpId="0"/>
      <p:bldP spid="3" grpId="0"/>
      <p:bldP spid="5" grpId="0"/>
      <p:bldP spid="7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Rectangle 76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it-IT"/>
          </a:p>
        </p:txBody>
      </p:sp>
      <p:grpSp>
        <p:nvGrpSpPr>
          <p:cNvPr id="20586" name="Group 2154"/>
          <p:cNvGrpSpPr>
            <a:grpSpLocks/>
          </p:cNvGrpSpPr>
          <p:nvPr/>
        </p:nvGrpSpPr>
        <p:grpSpPr bwMode="auto">
          <a:xfrm>
            <a:off x="4760913" y="1539875"/>
            <a:ext cx="1362075" cy="1660525"/>
            <a:chOff x="7497" y="2426"/>
            <a:chExt cx="2145" cy="2613"/>
          </a:xfrm>
        </p:grpSpPr>
        <p:grpSp>
          <p:nvGrpSpPr>
            <p:cNvPr id="20590" name="Group 2158"/>
            <p:cNvGrpSpPr>
              <a:grpSpLocks/>
            </p:cNvGrpSpPr>
            <p:nvPr/>
          </p:nvGrpSpPr>
          <p:grpSpPr bwMode="auto">
            <a:xfrm>
              <a:off x="7685" y="2613"/>
              <a:ext cx="989" cy="2239"/>
              <a:chOff x="9450" y="3578"/>
              <a:chExt cx="1815" cy="2845"/>
            </a:xfrm>
          </p:grpSpPr>
        </p:grpSp>
      </p:grpSp>
      <p:sp>
        <p:nvSpPr>
          <p:cNvPr id="86" name="CasellaDiTesto 85"/>
          <p:cNvSpPr txBox="1"/>
          <p:nvPr/>
        </p:nvSpPr>
        <p:spPr>
          <a:xfrm>
            <a:off x="0" y="6404236"/>
            <a:ext cx="8775513" cy="2616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it-IT" sz="1100">
                <a:solidFill>
                  <a:schemeClr val="bg1">
                    <a:lumMod val="65000"/>
                  </a:schemeClr>
                </a:solidFill>
              </a:rPr>
              <a:t>ESERCITAZIONE                                                                                          TRASMISSIONE DEL CALORE</a:t>
            </a:r>
          </a:p>
        </p:txBody>
      </p:sp>
      <p:sp>
        <p:nvSpPr>
          <p:cNvPr id="131" name="CasellaDiTesto 130"/>
          <p:cNvSpPr txBox="1"/>
          <p:nvPr/>
        </p:nvSpPr>
        <p:spPr>
          <a:xfrm>
            <a:off x="391884" y="-91439"/>
            <a:ext cx="673685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i="1" dirty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Esercizio 3</a:t>
            </a:r>
          </a:p>
          <a:p>
            <a:r>
              <a:rPr lang="it-IT" sz="2400" i="1" dirty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Convezione </a:t>
            </a:r>
          </a:p>
          <a:p>
            <a:endParaRPr lang="it-IT" sz="2400" i="1" dirty="0">
              <a:solidFill>
                <a:schemeClr val="bg1"/>
              </a:solidFill>
              <a:latin typeface="Calibri" pitchFamily="34" charset="0"/>
              <a:cs typeface="Calibri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CasellaDiTesto 15"/>
              <p:cNvSpPr txBox="1"/>
              <p:nvPr/>
            </p:nvSpPr>
            <p:spPr>
              <a:xfrm>
                <a:off x="9696074" y="1031062"/>
                <a:ext cx="989565" cy="60401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it-IT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h</m:t>
                      </m:r>
                      <m:r>
                        <a:rPr lang="it-IT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it-IT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it-IT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𝑁𝑢</m:t>
                          </m:r>
                          <m:r>
                            <a:rPr lang="it-IT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it-IT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𝑘</m:t>
                          </m:r>
                        </m:num>
                        <m:den>
                          <m:sSub>
                            <m:sSubPr>
                              <m:ctrlPr>
                                <a:rPr lang="it-IT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it-IT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𝐿</m:t>
                              </m:r>
                            </m:e>
                            <m:sub>
                              <m:r>
                                <a:rPr lang="it-IT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𝑟𝑖𝑓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it-IT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16" name="CasellaDiTesto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96074" y="1031062"/>
                <a:ext cx="989565" cy="604012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ttangolo 4"/>
              <p:cNvSpPr/>
              <p:nvPr/>
            </p:nvSpPr>
            <p:spPr>
              <a:xfrm>
                <a:off x="391884" y="963736"/>
                <a:ext cx="4131196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it-IT" dirty="0">
                    <a:solidFill>
                      <a:srgbClr val="FF0000"/>
                    </a:solidFill>
                    <a:latin typeface="Calibri" pitchFamily="34" charset="0"/>
                    <a:cs typeface="Arial" pitchFamily="34" charset="0"/>
                  </a:rPr>
                  <a:t>La temperatura massima nel cilindro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it-IT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Arial" pitchFamily="34" charset="0"/>
                          </a:rPr>
                        </m:ctrlPr>
                      </m:sSubPr>
                      <m:e>
                        <m:r>
                          <a:rPr lang="it-IT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Arial" pitchFamily="34" charset="0"/>
                          </a:rPr>
                          <m:t>𝑇</m:t>
                        </m:r>
                      </m:e>
                      <m:sub>
                        <m:r>
                          <a:rPr lang="it-IT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Arial" pitchFamily="34" charset="0"/>
                          </a:rPr>
                          <m:t>𝑚𝑎𝑥</m:t>
                        </m:r>
                      </m:sub>
                    </m:sSub>
                  </m:oMath>
                </a14:m>
                <a:endParaRPr lang="it-IT" dirty="0">
                  <a:solidFill>
                    <a:srgbClr val="808080"/>
                  </a:solidFill>
                  <a:latin typeface="Calibri" pitchFamily="34" charset="0"/>
                  <a:cs typeface="Arial" pitchFamily="34" charset="0"/>
                </a:endParaRPr>
              </a:p>
            </p:txBody>
          </p:sp>
        </mc:Choice>
        <mc:Fallback xmlns="">
          <p:sp>
            <p:nvSpPr>
              <p:cNvPr id="5" name="Rettangolo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1884" y="963736"/>
                <a:ext cx="4131196" cy="369332"/>
              </a:xfrm>
              <a:prstGeom prst="rect">
                <a:avLst/>
              </a:prstGeom>
              <a:blipFill>
                <a:blip r:embed="rId3"/>
                <a:stretch>
                  <a:fillRect l="-1180" t="-8197" b="-24590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9" name="Gruppo 18"/>
          <p:cNvGrpSpPr/>
          <p:nvPr/>
        </p:nvGrpSpPr>
        <p:grpSpPr>
          <a:xfrm>
            <a:off x="0" y="1635074"/>
            <a:ext cx="2815607" cy="2579518"/>
            <a:chOff x="5421893" y="3310019"/>
            <a:chExt cx="2815607" cy="2579518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0" name="Rettangolo 19"/>
                <p:cNvSpPr/>
                <p:nvPr/>
              </p:nvSpPr>
              <p:spPr>
                <a:xfrm>
                  <a:off x="5775608" y="3310019"/>
                  <a:ext cx="2461892" cy="714683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lang="it-IT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it-IT"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it-IT" i="1">
                                <a:latin typeface="Cambria Math" panose="02040503050406030204" pitchFamily="18" charset="0"/>
                              </a:rPr>
                              <m:t>𝑅</m:t>
                            </m:r>
                          </m:den>
                        </m:f>
                        <m:f>
                          <m:fPr>
                            <m:ctrlPr>
                              <a:rPr lang="it-IT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it-IT" i="0">
                                <a:latin typeface="Cambria Math" panose="02040503050406030204" pitchFamily="18" charset="0"/>
                              </a:rPr>
                              <m:t>𝜕</m:t>
                            </m:r>
                          </m:num>
                          <m:den>
                            <m:r>
                              <a:rPr lang="it-IT" i="0">
                                <a:latin typeface="Cambria Math" panose="02040503050406030204" pitchFamily="18" charset="0"/>
                              </a:rPr>
                              <m:t>𝜕</m:t>
                            </m:r>
                            <m:r>
                              <a:rPr lang="it-IT" i="1">
                                <a:latin typeface="Cambria Math" panose="02040503050406030204" pitchFamily="18" charset="0"/>
                              </a:rPr>
                              <m:t>𝑅</m:t>
                            </m:r>
                          </m:den>
                        </m:f>
                        <m:d>
                          <m:dPr>
                            <m:ctrlPr>
                              <a:rPr lang="it-IT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it-IT" i="1">
                                <a:latin typeface="Cambria Math" panose="02040503050406030204" pitchFamily="18" charset="0"/>
                              </a:rPr>
                              <m:t>𝑅</m:t>
                            </m:r>
                            <m:f>
                              <m:fPr>
                                <m:ctrlPr>
                                  <a:rPr lang="it-IT"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it-IT" i="0">
                                    <a:latin typeface="Cambria Math" panose="02040503050406030204" pitchFamily="18" charset="0"/>
                                  </a:rPr>
                                  <m:t>𝜕</m:t>
                                </m:r>
                                <m:r>
                                  <a:rPr lang="it-IT" i="1">
                                    <a:latin typeface="Cambria Math" panose="02040503050406030204" pitchFamily="18" charset="0"/>
                                  </a:rPr>
                                  <m:t>𝑇</m:t>
                                </m:r>
                              </m:num>
                              <m:den>
                                <m:r>
                                  <a:rPr lang="it-IT" i="0">
                                    <a:latin typeface="Cambria Math" panose="02040503050406030204" pitchFamily="18" charset="0"/>
                                  </a:rPr>
                                  <m:t>𝜕</m:t>
                                </m:r>
                                <m:r>
                                  <a:rPr lang="it-IT" i="1">
                                    <a:latin typeface="Cambria Math" panose="02040503050406030204" pitchFamily="18" charset="0"/>
                                  </a:rPr>
                                  <m:t>𝑅</m:t>
                                </m:r>
                              </m:den>
                            </m:f>
                          </m:e>
                        </m:d>
                        <m:r>
                          <a:rPr lang="it-IT" i="0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it-IT" b="0" i="0" smtClean="0">
                            <a:latin typeface="Cambria Math" panose="02040503050406030204" pitchFamily="18" charset="0"/>
                          </a:rPr>
                          <m:t>−</m:t>
                        </m:r>
                        <m:f>
                          <m:fPr>
                            <m:ctrlPr>
                              <a:rPr lang="it-IT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sSub>
                              <m:sSubPr>
                                <m:ctrlPr>
                                  <a:rPr lang="it-IT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acc>
                                  <m:accPr>
                                    <m:chr m:val="̇"/>
                                    <m:ctrlPr>
                                      <a:rPr lang="it-IT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it-IT" b="0" i="1" smtClean="0">
                                        <a:latin typeface="Cambria Math" panose="02040503050406030204" pitchFamily="18" charset="0"/>
                                      </a:rPr>
                                      <m:t>𝑢</m:t>
                                    </m:r>
                                  </m:e>
                                </m:acc>
                              </m:e>
                              <m:sub>
                                <m:r>
                                  <a:rPr lang="it-IT" b="0" i="1" smtClean="0">
                                    <a:latin typeface="Cambria Math" panose="02040503050406030204" pitchFamily="18" charset="0"/>
                                  </a:rPr>
                                  <m:t>𝑔𝑒𝑛</m:t>
                                </m:r>
                              </m:sub>
                            </m:sSub>
                          </m:num>
                          <m:den>
                            <m:sSub>
                              <m:sSubPr>
                                <m:ctrlPr>
                                  <a:rPr lang="it-IT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it-IT" b="0" i="1" smtClean="0">
                                    <a:latin typeface="Cambria Math" panose="02040503050406030204" pitchFamily="18" charset="0"/>
                                  </a:rPr>
                                  <m:t>𝑘</m:t>
                                </m:r>
                              </m:e>
                              <m:sub>
                                <m:r>
                                  <a:rPr lang="it-IT" b="0" i="1" smtClean="0">
                                    <a:latin typeface="Cambria Math" panose="02040503050406030204" pitchFamily="18" charset="0"/>
                                  </a:rPr>
                                  <m:t>𝑐</m:t>
                                </m:r>
                              </m:sub>
                            </m:sSub>
                          </m:den>
                        </m:f>
                      </m:oMath>
                    </m:oMathPara>
                  </a14:m>
                  <a:endParaRPr lang="it-IT" dirty="0"/>
                </a:p>
              </p:txBody>
            </p:sp>
          </mc:Choice>
          <mc:Fallback xmlns="">
            <p:sp>
              <p:nvSpPr>
                <p:cNvPr id="20" name="Rettangolo 19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775608" y="3310019"/>
                  <a:ext cx="2461892" cy="714683"/>
                </a:xfrm>
                <a:prstGeom prst="rect">
                  <a:avLst/>
                </a:prstGeom>
                <a:blipFill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it-IT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1" name="Rettangolo 20"/>
                <p:cNvSpPr/>
                <p:nvPr/>
              </p:nvSpPr>
              <p:spPr>
                <a:xfrm>
                  <a:off x="5967028" y="4194582"/>
                  <a:ext cx="1378454" cy="746423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it-IT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d>
                              <m:dPr>
                                <m:begChr m:val=""/>
                                <m:endChr m:val="|"/>
                                <m:ctrlPr>
                                  <a:rPr lang="it-IT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f>
                                  <m:fPr>
                                    <m:ctrlPr>
                                      <a:rPr lang="it-IT" i="1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it-IT">
                                        <a:latin typeface="Cambria Math" panose="02040503050406030204" pitchFamily="18" charset="0"/>
                                      </a:rPr>
                                      <m:t>𝜕</m:t>
                                    </m:r>
                                    <m:r>
                                      <a:rPr lang="it-IT" i="1">
                                        <a:latin typeface="Cambria Math" panose="02040503050406030204" pitchFamily="18" charset="0"/>
                                      </a:rPr>
                                      <m:t>𝑇</m:t>
                                    </m:r>
                                  </m:num>
                                  <m:den>
                                    <m:r>
                                      <a:rPr lang="it-IT" i="0">
                                        <a:latin typeface="Cambria Math" panose="02040503050406030204" pitchFamily="18" charset="0"/>
                                      </a:rPr>
                                      <m:t>𝜕</m:t>
                                    </m:r>
                                    <m:r>
                                      <a:rPr lang="it-IT" i="1">
                                        <a:latin typeface="Cambria Math" panose="02040503050406030204" pitchFamily="18" charset="0"/>
                                      </a:rPr>
                                      <m:t>𝑅</m:t>
                                    </m:r>
                                  </m:den>
                                </m:f>
                              </m:e>
                            </m:d>
                          </m:e>
                          <m:sub>
                            <m:r>
                              <a:rPr lang="it-IT" i="1">
                                <a:latin typeface="Cambria Math" panose="02040503050406030204" pitchFamily="18" charset="0"/>
                              </a:rPr>
                              <m:t>𝑅</m:t>
                            </m:r>
                            <m:r>
                              <a:rPr lang="it-IT" i="0">
                                <a:latin typeface="Cambria Math" panose="02040503050406030204" pitchFamily="18" charset="0"/>
                              </a:rPr>
                              <m:t>=0</m:t>
                            </m:r>
                          </m:sub>
                        </m:sSub>
                        <m:r>
                          <a:rPr lang="it-IT" i="0">
                            <a:latin typeface="Cambria Math" panose="02040503050406030204" pitchFamily="18" charset="0"/>
                          </a:rPr>
                          <m:t>=0</m:t>
                        </m:r>
                      </m:oMath>
                    </m:oMathPara>
                  </a14:m>
                  <a:endParaRPr lang="it-IT" dirty="0"/>
                </a:p>
              </p:txBody>
            </p:sp>
          </mc:Choice>
          <mc:Fallback xmlns="">
            <p:sp>
              <p:nvSpPr>
                <p:cNvPr id="21" name="Rettangolo 20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967028" y="4194582"/>
                  <a:ext cx="1378454" cy="746423"/>
                </a:xfrm>
                <a:prstGeom prst="rect">
                  <a:avLst/>
                </a:prstGeom>
                <a:blipFill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it-IT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2" name="Rettangolo 21"/>
                <p:cNvSpPr/>
                <p:nvPr/>
              </p:nvSpPr>
              <p:spPr>
                <a:xfrm>
                  <a:off x="5931920" y="5174854"/>
                  <a:ext cx="1375698" cy="714683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it-IT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  <m:d>
                          <m:dPr>
                            <m:ctrlPr>
                              <a:rPr lang="it-IT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it-IT" b="0" i="1" smtClean="0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it-IT" b="0" i="1" smtClean="0">
                                    <a:latin typeface="Cambria Math" panose="02040503050406030204" pitchFamily="18" charset="0"/>
                                  </a:rPr>
                                  <m:t>𝐷</m:t>
                                </m:r>
                              </m:num>
                              <m:den>
                                <m:r>
                                  <a:rPr lang="it-IT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den>
                            </m:f>
                          </m:e>
                        </m:d>
                        <m:r>
                          <a:rPr lang="it-IT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sSub>
                          <m:sSubPr>
                            <m:ctrlPr>
                              <a:rPr lang="it-IT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it-IT" b="0" i="1" smtClean="0">
                                <a:latin typeface="Cambria Math" panose="02040503050406030204" pitchFamily="18" charset="0"/>
                              </a:rPr>
                              <m:t>𝑇</m:t>
                            </m:r>
                          </m:e>
                          <m:sub>
                            <m:r>
                              <a:rPr lang="it-IT" b="0" i="1" smtClean="0">
                                <a:latin typeface="Cambria Math" panose="02040503050406030204" pitchFamily="18" charset="0"/>
                              </a:rPr>
                              <m:t>𝑒</m:t>
                            </m:r>
                          </m:sub>
                        </m:sSub>
                      </m:oMath>
                    </m:oMathPara>
                  </a14:m>
                  <a:endParaRPr lang="it-IT" dirty="0"/>
                </a:p>
              </p:txBody>
            </p:sp>
          </mc:Choice>
          <mc:Fallback xmlns="">
            <p:sp>
              <p:nvSpPr>
                <p:cNvPr id="22" name="Rettangolo 21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931920" y="5174854"/>
                  <a:ext cx="1375698" cy="714683"/>
                </a:xfrm>
                <a:prstGeom prst="rect">
                  <a:avLst/>
                </a:prstGeom>
                <a:blipFill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it-IT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23" name="Parentesi graffa aperta 22">
              <a:extLst>
                <a:ext uri="{FF2B5EF4-FFF2-40B4-BE49-F238E27FC236}">
                  <a16:creationId xmlns:a16="http://schemas.microsoft.com/office/drawing/2014/main" id="{CC64F0DB-A769-4158-A059-B558F490C6EF}"/>
                </a:ext>
              </a:extLst>
            </p:cNvPr>
            <p:cNvSpPr/>
            <p:nvPr/>
          </p:nvSpPr>
          <p:spPr>
            <a:xfrm>
              <a:off x="5421893" y="3350347"/>
              <a:ext cx="246786" cy="2457279"/>
            </a:xfrm>
            <a:prstGeom prst="leftBrace">
              <a:avLst>
                <a:gd name="adj1" fmla="val 53025"/>
                <a:gd name="adj2" fmla="val 50000"/>
              </a:avLst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4" name="Rettangolo 23"/>
              <p:cNvSpPr/>
              <p:nvPr/>
            </p:nvSpPr>
            <p:spPr>
              <a:xfrm>
                <a:off x="4387756" y="1610041"/>
                <a:ext cx="2461892" cy="71468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it-IT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it-IT" i="0">
                              <a:latin typeface="Cambria Math" panose="02040503050406030204" pitchFamily="18" charset="0"/>
                            </a:rPr>
                            <m:t>𝜕</m:t>
                          </m:r>
                        </m:num>
                        <m:den>
                          <m:r>
                            <a:rPr lang="it-IT" i="0"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a:rPr lang="it-IT" i="1">
                              <a:latin typeface="Cambria Math" panose="02040503050406030204" pitchFamily="18" charset="0"/>
                            </a:rPr>
                            <m:t>𝑅</m:t>
                          </m:r>
                        </m:den>
                      </m:f>
                      <m:d>
                        <m:dPr>
                          <m:ctrlPr>
                            <a:rPr lang="it-IT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it-IT" i="1">
                              <a:latin typeface="Cambria Math" panose="02040503050406030204" pitchFamily="18" charset="0"/>
                            </a:rPr>
                            <m:t>𝑅</m:t>
                          </m:r>
                          <m:f>
                            <m:fPr>
                              <m:ctrlPr>
                                <a:rPr lang="it-IT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it-IT" i="0">
                                  <a:latin typeface="Cambria Math" panose="02040503050406030204" pitchFamily="18" charset="0"/>
                                </a:rPr>
                                <m:t>𝜕</m:t>
                              </m:r>
                              <m:r>
                                <a:rPr lang="it-IT" i="1"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num>
                            <m:den>
                              <m:r>
                                <a:rPr lang="it-IT" i="0">
                                  <a:latin typeface="Cambria Math" panose="02040503050406030204" pitchFamily="18" charset="0"/>
                                </a:rPr>
                                <m:t>𝜕</m:t>
                              </m:r>
                              <m:r>
                                <a:rPr lang="it-IT" i="1"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</m:den>
                          </m:f>
                        </m:e>
                      </m:d>
                      <m:r>
                        <a:rPr lang="it-IT" i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it-IT" b="0" i="0" smtClean="0"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it-IT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it-IT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̇"/>
                                  <m:ctrlPr>
                                    <a:rPr lang="it-IT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it-IT" b="0" i="1" smtClean="0">
                                      <a:latin typeface="Cambria Math" panose="02040503050406030204" pitchFamily="18" charset="0"/>
                                    </a:rPr>
                                    <m:t>𝑢</m:t>
                                  </m:r>
                                </m:e>
                              </m:acc>
                            </m:e>
                            <m:sub>
                              <m:r>
                                <a:rPr lang="it-IT" b="0" i="1" smtClean="0">
                                  <a:latin typeface="Cambria Math" panose="02040503050406030204" pitchFamily="18" charset="0"/>
                                </a:rPr>
                                <m:t>𝑔𝑒𝑛</m:t>
                              </m:r>
                            </m:sub>
                          </m:sSub>
                        </m:num>
                        <m:den>
                          <m:r>
                            <a:rPr lang="it-IT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</m:den>
                      </m:f>
                      <m:r>
                        <a:rPr lang="it-IT" b="0" i="1" smtClean="0">
                          <a:latin typeface="Cambria Math" panose="02040503050406030204" pitchFamily="18" charset="0"/>
                        </a:rPr>
                        <m:t>𝑅</m:t>
                      </m:r>
                    </m:oMath>
                  </m:oMathPara>
                </a14:m>
                <a:endParaRPr lang="it-IT" dirty="0"/>
              </a:p>
            </p:txBody>
          </p:sp>
        </mc:Choice>
        <mc:Fallback xmlns="">
          <p:sp>
            <p:nvSpPr>
              <p:cNvPr id="24" name="Rettangolo 2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87756" y="1610041"/>
                <a:ext cx="2461892" cy="714683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Rettangolo 24"/>
              <p:cNvSpPr/>
              <p:nvPr/>
            </p:nvSpPr>
            <p:spPr>
              <a:xfrm>
                <a:off x="4399811" y="2586520"/>
                <a:ext cx="2449837" cy="62203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it-IT" b="0" i="0" smtClean="0">
                          <a:latin typeface="Cambria Math" panose="02040503050406030204" pitchFamily="18" charset="0"/>
                        </a:rPr>
                        <m:t>R</m:t>
                      </m:r>
                      <m:f>
                        <m:fPr>
                          <m:ctrlPr>
                            <a:rPr lang="it-IT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it-IT" b="0" i="1" smtClean="0"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a:rPr lang="it-IT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</m:num>
                        <m:den>
                          <m:r>
                            <a:rPr lang="it-IT" b="0" i="1" smtClean="0"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a:rPr lang="it-IT" b="0" i="1" smtClean="0">
                              <a:latin typeface="Cambria Math" panose="02040503050406030204" pitchFamily="18" charset="0"/>
                            </a:rPr>
                            <m:t>𝑅</m:t>
                          </m:r>
                        </m:den>
                      </m:f>
                      <m:r>
                        <a:rPr lang="it-IT" i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it-IT" b="0" i="0" smtClean="0"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it-IT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it-IT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̇"/>
                                  <m:ctrlPr>
                                    <a:rPr lang="it-IT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it-IT" b="0" i="1" smtClean="0">
                                      <a:latin typeface="Cambria Math" panose="02040503050406030204" pitchFamily="18" charset="0"/>
                                    </a:rPr>
                                    <m:t>𝑢</m:t>
                                  </m:r>
                                </m:e>
                              </m:acc>
                            </m:e>
                            <m:sub>
                              <m:r>
                                <a:rPr lang="it-IT" b="0" i="1" smtClean="0">
                                  <a:latin typeface="Cambria Math" panose="02040503050406030204" pitchFamily="18" charset="0"/>
                                </a:rPr>
                                <m:t>𝑔𝑒𝑛</m:t>
                              </m:r>
                            </m:sub>
                          </m:sSub>
                        </m:num>
                        <m:den>
                          <m:r>
                            <a:rPr lang="it-IT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it-IT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</m:den>
                      </m:f>
                      <m:sSup>
                        <m:sSupPr>
                          <m:ctrlPr>
                            <a:rPr lang="it-IT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it-IT" b="0" i="1" smtClean="0"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  <m:sup>
                          <m:r>
                            <a:rPr lang="it-IT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it-IT" b="0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it-IT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it-IT" b="0" i="1" smtClean="0"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  <m:sub>
                          <m:r>
                            <a:rPr lang="it-IT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it-IT" dirty="0"/>
              </a:p>
            </p:txBody>
          </p:sp>
        </mc:Choice>
        <mc:Fallback xmlns="">
          <p:sp>
            <p:nvSpPr>
              <p:cNvPr id="25" name="Rettangolo 2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99811" y="2586520"/>
                <a:ext cx="2449837" cy="622030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Rettangolo 25"/>
              <p:cNvSpPr/>
              <p:nvPr/>
            </p:nvSpPr>
            <p:spPr>
              <a:xfrm>
                <a:off x="4399811" y="3522866"/>
                <a:ext cx="2170787" cy="62203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it-IT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it-IT" b="0" i="1" smtClean="0"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a:rPr lang="it-IT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</m:num>
                        <m:den>
                          <m:r>
                            <a:rPr lang="it-IT" b="0" i="1" smtClean="0"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a:rPr lang="it-IT" b="0" i="1" smtClean="0">
                              <a:latin typeface="Cambria Math" panose="02040503050406030204" pitchFamily="18" charset="0"/>
                            </a:rPr>
                            <m:t>𝑅</m:t>
                          </m:r>
                        </m:den>
                      </m:f>
                      <m:r>
                        <a:rPr lang="it-IT" i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it-IT" b="0" i="0" smtClean="0"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it-IT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it-IT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̇"/>
                                  <m:ctrlPr>
                                    <a:rPr lang="it-IT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it-IT" b="0" i="1" smtClean="0">
                                      <a:latin typeface="Cambria Math" panose="02040503050406030204" pitchFamily="18" charset="0"/>
                                    </a:rPr>
                                    <m:t>𝑢</m:t>
                                  </m:r>
                                </m:e>
                              </m:acc>
                            </m:e>
                            <m:sub>
                              <m:r>
                                <a:rPr lang="it-IT" b="0" i="1" smtClean="0">
                                  <a:latin typeface="Cambria Math" panose="02040503050406030204" pitchFamily="18" charset="0"/>
                                </a:rPr>
                                <m:t>𝑔𝑒𝑛</m:t>
                              </m:r>
                            </m:sub>
                          </m:sSub>
                        </m:num>
                        <m:den>
                          <m:r>
                            <a:rPr lang="it-IT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it-IT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</m:den>
                      </m:f>
                      <m:r>
                        <a:rPr lang="it-IT" b="0" i="1" smtClean="0">
                          <a:latin typeface="Cambria Math" panose="02040503050406030204" pitchFamily="18" charset="0"/>
                        </a:rPr>
                        <m:t>𝑅</m:t>
                      </m:r>
                      <m:r>
                        <a:rPr lang="it-IT" b="0" i="1" smtClean="0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it-IT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it-IT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it-IT" b="0" i="1" smtClean="0"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</m:e>
                            <m:sub>
                              <m:r>
                                <a:rPr lang="it-IT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num>
                        <m:den>
                          <m:r>
                            <a:rPr lang="it-IT" b="0" i="1" smtClean="0">
                              <a:latin typeface="Cambria Math" panose="02040503050406030204" pitchFamily="18" charset="0"/>
                            </a:rPr>
                            <m:t>𝑅</m:t>
                          </m:r>
                        </m:den>
                      </m:f>
                    </m:oMath>
                  </m:oMathPara>
                </a14:m>
                <a:endParaRPr lang="it-IT" dirty="0"/>
              </a:p>
            </p:txBody>
          </p:sp>
        </mc:Choice>
        <mc:Fallback xmlns="">
          <p:sp>
            <p:nvSpPr>
              <p:cNvPr id="26" name="Rettangolo 2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99811" y="3522866"/>
                <a:ext cx="2170787" cy="622030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Rettangolo 26"/>
              <p:cNvSpPr/>
              <p:nvPr/>
            </p:nvSpPr>
            <p:spPr>
              <a:xfrm>
                <a:off x="4422464" y="4335414"/>
                <a:ext cx="2473626" cy="62203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it-IT" smtClean="0">
                          <a:latin typeface="Cambria Math" panose="02040503050406030204" pitchFamily="18" charset="0"/>
                        </a:rPr>
                        <m:t>T</m:t>
                      </m:r>
                      <m:d>
                        <m:dPr>
                          <m:ctrlPr>
                            <a:rPr lang="it-IT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it-IT" b="0" i="1" smtClean="0"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</m:d>
                      <m:r>
                        <a:rPr lang="it-IT" b="0" i="0" smtClean="0">
                          <a:latin typeface="Cambria Math" panose="02040503050406030204" pitchFamily="18" charset="0"/>
                        </a:rPr>
                        <m:t>=−</m:t>
                      </m:r>
                      <m:f>
                        <m:fPr>
                          <m:ctrlPr>
                            <a:rPr lang="it-IT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it-IT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̇"/>
                                  <m:ctrlPr>
                                    <a:rPr lang="it-IT" i="1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it-IT" i="1">
                                      <a:latin typeface="Cambria Math" panose="02040503050406030204" pitchFamily="18" charset="0"/>
                                    </a:rPr>
                                    <m:t>𝑢</m:t>
                                  </m:r>
                                </m:e>
                              </m:acc>
                            </m:e>
                            <m:sub>
                              <m:r>
                                <a:rPr lang="it-IT" i="1">
                                  <a:latin typeface="Cambria Math" panose="02040503050406030204" pitchFamily="18" charset="0"/>
                                </a:rPr>
                                <m:t>𝑔𝑒𝑛</m:t>
                              </m:r>
                            </m:sub>
                          </m:sSub>
                        </m:num>
                        <m:den>
                          <m:r>
                            <a:rPr lang="it-IT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  <m:r>
                            <a:rPr lang="it-IT" i="1">
                              <a:latin typeface="Cambria Math" panose="02040503050406030204" pitchFamily="18" charset="0"/>
                            </a:rPr>
                            <m:t>𝑘</m:t>
                          </m:r>
                        </m:den>
                      </m:f>
                      <m:sSup>
                        <m:sSupPr>
                          <m:ctrlPr>
                            <a:rPr lang="it-IT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it-IT" b="0" i="1" smtClean="0"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  <m:sup>
                          <m:r>
                            <a:rPr lang="it-IT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it-IT" b="0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it-IT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it-IT" b="0" i="1" smtClean="0"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  <m:sub>
                          <m:r>
                            <a:rPr lang="it-IT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it-IT" dirty="0"/>
              </a:p>
            </p:txBody>
          </p:sp>
        </mc:Choice>
        <mc:Fallback xmlns="">
          <p:sp>
            <p:nvSpPr>
              <p:cNvPr id="27" name="Rettangolo 2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22464" y="4335414"/>
                <a:ext cx="2473626" cy="622030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CasellaDiTesto 5"/>
              <p:cNvSpPr txBox="1"/>
              <p:nvPr/>
            </p:nvSpPr>
            <p:spPr>
              <a:xfrm>
                <a:off x="8113592" y="3591653"/>
                <a:ext cx="695896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it-IT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it-IT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  <m:sub>
                          <m:r>
                            <a:rPr lang="it-IT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it-IT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it-IT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6" name="CasellaDiTesto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13592" y="3591653"/>
                <a:ext cx="695896" cy="276999"/>
              </a:xfrm>
              <a:prstGeom prst="rect">
                <a:avLst/>
              </a:prstGeom>
              <a:blipFill>
                <a:blip r:embed="rId11"/>
                <a:stretch>
                  <a:fillRect l="-3509" r="-7018" b="-17391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Rettangolo 27"/>
              <p:cNvSpPr/>
              <p:nvPr/>
            </p:nvSpPr>
            <p:spPr>
              <a:xfrm>
                <a:off x="4309827" y="5231288"/>
                <a:ext cx="3434017" cy="76937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it-IT" smtClean="0">
                          <a:latin typeface="Cambria Math" panose="02040503050406030204" pitchFamily="18" charset="0"/>
                        </a:rPr>
                        <m:t>T</m:t>
                      </m:r>
                      <m:d>
                        <m:dPr>
                          <m:ctrlPr>
                            <a:rPr lang="it-IT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it-IT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it-IT" b="0" i="1" smtClean="0">
                                  <a:latin typeface="Cambria Math" panose="02040503050406030204" pitchFamily="18" charset="0"/>
                                </a:rPr>
                                <m:t>𝐷</m:t>
                              </m:r>
                            </m:num>
                            <m:den>
                              <m:r>
                                <a:rPr lang="it-IT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</m:e>
                      </m:d>
                      <m:r>
                        <a:rPr lang="it-IT" b="0" i="0" smtClean="0">
                          <a:latin typeface="Cambria Math" panose="02040503050406030204" pitchFamily="18" charset="0"/>
                        </a:rPr>
                        <m:t>=−</m:t>
                      </m:r>
                      <m:f>
                        <m:fPr>
                          <m:ctrlPr>
                            <a:rPr lang="it-IT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it-IT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̇"/>
                                  <m:ctrlPr>
                                    <a:rPr lang="it-IT" i="1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it-IT" i="1">
                                      <a:latin typeface="Cambria Math" panose="02040503050406030204" pitchFamily="18" charset="0"/>
                                    </a:rPr>
                                    <m:t>𝑢</m:t>
                                  </m:r>
                                </m:e>
                              </m:acc>
                            </m:e>
                            <m:sub>
                              <m:r>
                                <a:rPr lang="it-IT" i="1">
                                  <a:latin typeface="Cambria Math" panose="02040503050406030204" pitchFamily="18" charset="0"/>
                                </a:rPr>
                                <m:t>𝑔𝑒𝑛</m:t>
                              </m:r>
                            </m:sub>
                          </m:sSub>
                        </m:num>
                        <m:den>
                          <m:r>
                            <a:rPr lang="it-IT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  <m:r>
                            <a:rPr lang="it-IT" i="1">
                              <a:latin typeface="Cambria Math" panose="02040503050406030204" pitchFamily="18" charset="0"/>
                            </a:rPr>
                            <m:t>𝑘</m:t>
                          </m:r>
                        </m:den>
                      </m:f>
                      <m:sSup>
                        <m:sSupPr>
                          <m:ctrlPr>
                            <a:rPr lang="it-IT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it-IT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it-IT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it-IT" b="0" i="1" smtClean="0">
                                      <a:latin typeface="Cambria Math" panose="02040503050406030204" pitchFamily="18" charset="0"/>
                                    </a:rPr>
                                    <m:t>𝐷</m:t>
                                  </m:r>
                                </m:num>
                                <m:den>
                                  <m:r>
                                    <a:rPr lang="it-IT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den>
                              </m:f>
                            </m:e>
                          </m:d>
                        </m:e>
                        <m:sup>
                          <m:r>
                            <a:rPr lang="it-IT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it-IT" b="0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it-IT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it-IT" b="0" i="1" smtClean="0"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  <m:sub>
                          <m:r>
                            <a:rPr lang="it-IT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it-IT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it-IT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it-IT" i="1">
                              <a:latin typeface="Cambria Math" panose="02040503050406030204" pitchFamily="18" charset="0"/>
                            </a:rPr>
                            <m:t>𝑇</m:t>
                          </m:r>
                        </m:e>
                        <m:sub>
                          <m:r>
                            <a:rPr lang="it-IT" i="1">
                              <a:latin typeface="Cambria Math" panose="02040503050406030204" pitchFamily="18" charset="0"/>
                            </a:rPr>
                            <m:t>𝑒</m:t>
                          </m:r>
                        </m:sub>
                      </m:sSub>
                    </m:oMath>
                  </m:oMathPara>
                </a14:m>
                <a:endParaRPr lang="it-IT" dirty="0"/>
              </a:p>
            </p:txBody>
          </p:sp>
        </mc:Choice>
        <mc:Fallback xmlns="">
          <p:sp>
            <p:nvSpPr>
              <p:cNvPr id="28" name="Rettangolo 2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09827" y="5231288"/>
                <a:ext cx="3434017" cy="769378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CasellaDiTesto 28"/>
              <p:cNvSpPr txBox="1"/>
              <p:nvPr/>
            </p:nvSpPr>
            <p:spPr>
              <a:xfrm>
                <a:off x="8124815" y="5478692"/>
                <a:ext cx="1134028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it-IT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it-IT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  <m:sub>
                          <m:r>
                            <a:rPr lang="it-IT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it-IT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=92.47</m:t>
                      </m:r>
                    </m:oMath>
                  </m:oMathPara>
                </a14:m>
                <a:endParaRPr lang="it-IT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29" name="CasellaDiTesto 2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24815" y="5478692"/>
                <a:ext cx="1134028" cy="276999"/>
              </a:xfrm>
              <a:prstGeom prst="rect">
                <a:avLst/>
              </a:prstGeom>
              <a:blipFill>
                <a:blip r:embed="rId13"/>
                <a:stretch>
                  <a:fillRect l="-2151" r="-4301" b="-17778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Rettangolo 29"/>
              <p:cNvSpPr/>
              <p:nvPr/>
            </p:nvSpPr>
            <p:spPr>
              <a:xfrm>
                <a:off x="353715" y="4471244"/>
                <a:ext cx="2827184" cy="62203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it-IT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T</m:t>
                      </m:r>
                      <m:d>
                        <m:dPr>
                          <m:ctrlPr>
                            <a:rPr lang="it-IT" i="1" smtClean="0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it-IT" b="0" i="1" smtClean="0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</m:d>
                      <m:r>
                        <a:rPr lang="it-IT" b="0" i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=−</m:t>
                      </m:r>
                      <m:f>
                        <m:fPr>
                          <m:ctrlPr>
                            <a:rPr lang="it-IT" i="1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it-IT" i="1">
                                  <a:solidFill>
                                    <a:schemeClr val="accent6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̇"/>
                                  <m:ctrlPr>
                                    <a:rPr lang="it-IT" i="1">
                                      <a:solidFill>
                                        <a:schemeClr val="accent6">
                                          <a:lumMod val="7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it-IT" i="1">
                                      <a:solidFill>
                                        <a:schemeClr val="accent6">
                                          <a:lumMod val="7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𝑢</m:t>
                                  </m:r>
                                </m:e>
                              </m:acc>
                            </m:e>
                            <m:sub>
                              <m:r>
                                <a:rPr lang="it-IT" i="1">
                                  <a:solidFill>
                                    <a:schemeClr val="accent6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𝑔𝑒𝑛</m:t>
                              </m:r>
                            </m:sub>
                          </m:sSub>
                        </m:num>
                        <m:den>
                          <m:r>
                            <a:rPr lang="it-IT" b="0" i="1" smtClean="0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4</m:t>
                          </m:r>
                          <m:r>
                            <a:rPr lang="it-IT" i="1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𝑘</m:t>
                          </m:r>
                        </m:den>
                      </m:f>
                      <m:sSup>
                        <m:sSupPr>
                          <m:ctrlPr>
                            <a:rPr lang="it-IT" i="1" smtClean="0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it-IT" b="0" i="1" smtClean="0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  <m:sup>
                          <m:r>
                            <a:rPr lang="it-IT" b="0" i="1" smtClean="0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it-IT" b="0" i="1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+92.47</m:t>
                      </m:r>
                    </m:oMath>
                  </m:oMathPara>
                </a14:m>
                <a:endParaRPr lang="it-IT" dirty="0">
                  <a:solidFill>
                    <a:schemeClr val="accent6">
                      <a:lumMod val="7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30" name="Rettangolo 2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3715" y="4471244"/>
                <a:ext cx="2827184" cy="622030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3" name="Gruppo 32"/>
          <p:cNvGrpSpPr/>
          <p:nvPr/>
        </p:nvGrpSpPr>
        <p:grpSpPr>
          <a:xfrm>
            <a:off x="8809488" y="1031062"/>
            <a:ext cx="3184999" cy="2502331"/>
            <a:chOff x="1896961" y="3949831"/>
            <a:chExt cx="3184999" cy="2502331"/>
          </a:xfrm>
        </p:grpSpPr>
        <p:pic>
          <p:nvPicPr>
            <p:cNvPr id="34" name="Immagine 33"/>
            <p:cNvPicPr>
              <a:picLocks noChangeAspect="1"/>
            </p:cNvPicPr>
            <p:nvPr/>
          </p:nvPicPr>
          <p:blipFill rotWithShape="1"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4629" t="13057"/>
            <a:stretch/>
          </p:blipFill>
          <p:spPr>
            <a:xfrm>
              <a:off x="2173529" y="4059652"/>
              <a:ext cx="2153813" cy="2380591"/>
            </a:xfrm>
            <a:prstGeom prst="rect">
              <a:avLst/>
            </a:prstGeom>
          </p:spPr>
        </p:pic>
        <p:grpSp>
          <p:nvGrpSpPr>
            <p:cNvPr id="35" name="Gruppo 34"/>
            <p:cNvGrpSpPr/>
            <p:nvPr/>
          </p:nvGrpSpPr>
          <p:grpSpPr>
            <a:xfrm>
              <a:off x="2486860" y="3949831"/>
              <a:ext cx="1705309" cy="2502331"/>
              <a:chOff x="8321731" y="3350392"/>
              <a:chExt cx="1362075" cy="1660525"/>
            </a:xfrm>
          </p:grpSpPr>
          <p:cxnSp>
            <p:nvCxnSpPr>
              <p:cNvPr id="42" name="AutoShape 2155"/>
              <p:cNvCxnSpPr>
                <a:cxnSpLocks noChangeShapeType="1"/>
              </p:cNvCxnSpPr>
              <p:nvPr/>
            </p:nvCxnSpPr>
            <p:spPr bwMode="auto">
              <a:xfrm flipV="1">
                <a:off x="8436031" y="3350392"/>
                <a:ext cx="635" cy="1660525"/>
              </a:xfrm>
              <a:prstGeom prst="straightConnector1">
                <a:avLst/>
              </a:prstGeom>
              <a:noFill/>
              <a:ln w="22225">
                <a:solidFill>
                  <a:srgbClr val="000000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43" name="AutoShape 2156"/>
              <p:cNvCxnSpPr>
                <a:cxnSpLocks noChangeShapeType="1"/>
              </p:cNvCxnSpPr>
              <p:nvPr/>
            </p:nvCxnSpPr>
            <p:spPr bwMode="auto">
              <a:xfrm>
                <a:off x="8321731" y="4892081"/>
                <a:ext cx="1362075" cy="0"/>
              </a:xfrm>
              <a:prstGeom prst="straightConnector1">
                <a:avLst/>
              </a:prstGeom>
              <a:noFill/>
              <a:ln w="22225">
                <a:solidFill>
                  <a:srgbClr val="000000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</p:grpSp>
        <p:sp>
          <p:nvSpPr>
            <p:cNvPr id="36" name="CasellaDiTesto 35"/>
            <p:cNvSpPr txBox="1"/>
            <p:nvPr/>
          </p:nvSpPr>
          <p:spPr>
            <a:xfrm>
              <a:off x="1896961" y="4093147"/>
              <a:ext cx="942681" cy="37707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it-IT" dirty="0"/>
                <a:t>T[°C]</a:t>
              </a:r>
            </a:p>
          </p:txBody>
        </p:sp>
        <p:sp>
          <p:nvSpPr>
            <p:cNvPr id="37" name="CasellaDiTesto 36"/>
            <p:cNvSpPr txBox="1"/>
            <p:nvPr/>
          </p:nvSpPr>
          <p:spPr>
            <a:xfrm>
              <a:off x="4139279" y="5955148"/>
              <a:ext cx="942681" cy="37707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it-IT" dirty="0"/>
                <a:t>R</a:t>
              </a:r>
            </a:p>
          </p:txBody>
        </p:sp>
        <p:grpSp>
          <p:nvGrpSpPr>
            <p:cNvPr id="38" name="Gruppo 37"/>
            <p:cNvGrpSpPr/>
            <p:nvPr/>
          </p:nvGrpSpPr>
          <p:grpSpPr>
            <a:xfrm>
              <a:off x="2683861" y="4614692"/>
              <a:ext cx="180000" cy="720000"/>
              <a:chOff x="5415073" y="2951545"/>
              <a:chExt cx="258332" cy="1134318"/>
            </a:xfrm>
          </p:grpSpPr>
          <p:sp>
            <p:nvSpPr>
              <p:cNvPr id="40" name="Figura a mano libera 39"/>
              <p:cNvSpPr/>
              <p:nvPr/>
            </p:nvSpPr>
            <p:spPr>
              <a:xfrm>
                <a:off x="5415073" y="3090440"/>
                <a:ext cx="258332" cy="995423"/>
              </a:xfrm>
              <a:custGeom>
                <a:avLst/>
                <a:gdLst>
                  <a:gd name="connsiteX0" fmla="*/ 140775 w 258332"/>
                  <a:gd name="connsiteY0" fmla="*/ 995423 h 995423"/>
                  <a:gd name="connsiteX1" fmla="*/ 140775 w 258332"/>
                  <a:gd name="connsiteY1" fmla="*/ 659757 h 995423"/>
                  <a:gd name="connsiteX2" fmla="*/ 1879 w 258332"/>
                  <a:gd name="connsiteY2" fmla="*/ 520861 h 995423"/>
                  <a:gd name="connsiteX3" fmla="*/ 256522 w 258332"/>
                  <a:gd name="connsiteY3" fmla="*/ 370390 h 995423"/>
                  <a:gd name="connsiteX4" fmla="*/ 117626 w 258332"/>
                  <a:gd name="connsiteY4" fmla="*/ 162046 h 995423"/>
                  <a:gd name="connsiteX5" fmla="*/ 152350 w 258332"/>
                  <a:gd name="connsiteY5" fmla="*/ 0 h 99542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58332" h="995423">
                    <a:moveTo>
                      <a:pt x="140775" y="995423"/>
                    </a:moveTo>
                    <a:cubicBezTo>
                      <a:pt x="152349" y="867137"/>
                      <a:pt x="163924" y="738851"/>
                      <a:pt x="140775" y="659757"/>
                    </a:cubicBezTo>
                    <a:cubicBezTo>
                      <a:pt x="117626" y="580663"/>
                      <a:pt x="-17412" y="569089"/>
                      <a:pt x="1879" y="520861"/>
                    </a:cubicBezTo>
                    <a:cubicBezTo>
                      <a:pt x="21170" y="472633"/>
                      <a:pt x="237231" y="430192"/>
                      <a:pt x="256522" y="370390"/>
                    </a:cubicBezTo>
                    <a:cubicBezTo>
                      <a:pt x="275813" y="310588"/>
                      <a:pt x="134988" y="223778"/>
                      <a:pt x="117626" y="162046"/>
                    </a:cubicBezTo>
                    <a:cubicBezTo>
                      <a:pt x="100264" y="100314"/>
                      <a:pt x="126307" y="50157"/>
                      <a:pt x="152350" y="0"/>
                    </a:cubicBezTo>
                  </a:path>
                </a:pathLst>
              </a:custGeom>
              <a:ln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sp>
            <p:nvSpPr>
              <p:cNvPr id="41" name="Triangolo isoscele 40"/>
              <p:cNvSpPr/>
              <p:nvPr/>
            </p:nvSpPr>
            <p:spPr>
              <a:xfrm>
                <a:off x="5485288" y="2951545"/>
                <a:ext cx="129166" cy="196190"/>
              </a:xfrm>
              <a:prstGeom prst="triangle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</p:grpSp>
        <p:sp>
          <p:nvSpPr>
            <p:cNvPr id="39" name="Arc 10"/>
            <p:cNvSpPr>
              <a:spLocks/>
            </p:cNvSpPr>
            <p:nvPr/>
          </p:nvSpPr>
          <p:spPr bwMode="auto">
            <a:xfrm rot="746147" flipH="1" flipV="1">
              <a:off x="3695067" y="4746351"/>
              <a:ext cx="213381" cy="783456"/>
            </a:xfrm>
            <a:custGeom>
              <a:avLst/>
              <a:gdLst>
                <a:gd name="G0" fmla="+- 0 0 0"/>
                <a:gd name="G1" fmla="+- 21600 0 0"/>
                <a:gd name="G2" fmla="+- 21600 0 0"/>
                <a:gd name="T0" fmla="*/ 0 w 21600"/>
                <a:gd name="T1" fmla="*/ 0 h 21600"/>
                <a:gd name="T2" fmla="*/ 21600 w 21600"/>
                <a:gd name="T3" fmla="*/ 21600 h 21600"/>
                <a:gd name="T4" fmla="*/ 0 w 21600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0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0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</p:grpSp>
      <p:sp>
        <p:nvSpPr>
          <p:cNvPr id="44" name="CasellaDiTesto 43"/>
          <p:cNvSpPr txBox="1"/>
          <p:nvPr/>
        </p:nvSpPr>
        <p:spPr>
          <a:xfrm>
            <a:off x="9752169" y="2081734"/>
            <a:ext cx="69399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400" dirty="0" err="1">
                <a:solidFill>
                  <a:srgbClr val="DD462F"/>
                </a:solidFill>
                <a:latin typeface="Calibri" pitchFamily="34" charset="0"/>
                <a:cs typeface="Calibri" pitchFamily="34" charset="0"/>
              </a:rPr>
              <a:t>u</a:t>
            </a:r>
            <a:r>
              <a:rPr lang="it-IT" sz="1000" dirty="0" err="1">
                <a:solidFill>
                  <a:srgbClr val="DD462F"/>
                </a:solidFill>
                <a:latin typeface="Calibri" pitchFamily="34" charset="0"/>
                <a:cs typeface="Calibri" pitchFamily="34" charset="0"/>
              </a:rPr>
              <a:t>gen</a:t>
            </a:r>
            <a:endParaRPr lang="it-IT" sz="1000" dirty="0">
              <a:solidFill>
                <a:srgbClr val="DD462F"/>
              </a:solidFill>
              <a:latin typeface="Calibri" pitchFamily="34" charset="0"/>
              <a:cs typeface="Calibri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5" name="CasellaDiTesto 44"/>
              <p:cNvSpPr txBox="1"/>
              <p:nvPr/>
            </p:nvSpPr>
            <p:spPr>
              <a:xfrm>
                <a:off x="10446168" y="1992094"/>
                <a:ext cx="112179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it-IT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it-IT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</m:e>
                        <m:sub>
                          <m:r>
                            <a:rPr lang="it-IT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∞</m:t>
                          </m:r>
                        </m:sub>
                      </m:sSub>
                      <m:r>
                        <a:rPr lang="it-IT" b="0" i="1" smtClean="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it-IT" b="0" i="1" smtClean="0">
                          <a:latin typeface="Cambria Math" panose="02040503050406030204" pitchFamily="18" charset="0"/>
                        </a:rPr>
                        <m:t>h</m:t>
                      </m:r>
                    </m:oMath>
                  </m:oMathPara>
                </a14:m>
                <a:endParaRPr lang="it-IT" dirty="0"/>
              </a:p>
            </p:txBody>
          </p:sp>
        </mc:Choice>
        <mc:Fallback xmlns="">
          <p:sp>
            <p:nvSpPr>
              <p:cNvPr id="45" name="CasellaDiTesto 4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446168" y="1992094"/>
                <a:ext cx="1121790" cy="369332"/>
              </a:xfrm>
              <a:prstGeom prst="rect">
                <a:avLst/>
              </a:prstGeom>
              <a:blipFill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CasellaDiTesto 3"/>
          <p:cNvSpPr txBox="1"/>
          <p:nvPr/>
        </p:nvSpPr>
        <p:spPr>
          <a:xfrm>
            <a:off x="6303826" y="764730"/>
            <a:ext cx="33922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/>
              <a:t>Simmetria geometrica e termica</a:t>
            </a:r>
          </a:p>
        </p:txBody>
      </p:sp>
      <p:sp>
        <p:nvSpPr>
          <p:cNvPr id="7" name="CasellaDiTesto 6"/>
          <p:cNvSpPr txBox="1"/>
          <p:nvPr/>
        </p:nvSpPr>
        <p:spPr>
          <a:xfrm>
            <a:off x="2154621" y="3689131"/>
            <a:ext cx="162910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/>
              <a:t>C.C. I tipo</a:t>
            </a:r>
          </a:p>
        </p:txBody>
      </p:sp>
    </p:spTree>
    <p:extLst>
      <p:ext uri="{BB962C8B-B14F-4D97-AF65-F5344CB8AC3E}">
        <p14:creationId xmlns:p14="http://schemas.microsoft.com/office/powerpoint/2010/main" val="3086660283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25" grpId="0"/>
      <p:bldP spid="26" grpId="0"/>
      <p:bldP spid="27" grpId="0"/>
      <p:bldP spid="6" grpId="0"/>
      <p:bldP spid="28" grpId="0"/>
      <p:bldP spid="29" grpId="0"/>
      <p:bldP spid="30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Rectangle 76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it-IT"/>
          </a:p>
        </p:txBody>
      </p:sp>
      <p:grpSp>
        <p:nvGrpSpPr>
          <p:cNvPr id="20586" name="Group 2154"/>
          <p:cNvGrpSpPr>
            <a:grpSpLocks/>
          </p:cNvGrpSpPr>
          <p:nvPr/>
        </p:nvGrpSpPr>
        <p:grpSpPr bwMode="auto">
          <a:xfrm>
            <a:off x="4760913" y="1539875"/>
            <a:ext cx="1362075" cy="1660525"/>
            <a:chOff x="7497" y="2426"/>
            <a:chExt cx="2145" cy="2613"/>
          </a:xfrm>
        </p:grpSpPr>
        <p:grpSp>
          <p:nvGrpSpPr>
            <p:cNvPr id="20590" name="Group 2158"/>
            <p:cNvGrpSpPr>
              <a:grpSpLocks/>
            </p:cNvGrpSpPr>
            <p:nvPr/>
          </p:nvGrpSpPr>
          <p:grpSpPr bwMode="auto">
            <a:xfrm>
              <a:off x="7685" y="2613"/>
              <a:ext cx="989" cy="2239"/>
              <a:chOff x="9450" y="3578"/>
              <a:chExt cx="1815" cy="2845"/>
            </a:xfrm>
          </p:grpSpPr>
        </p:grpSp>
      </p:grpSp>
      <p:sp>
        <p:nvSpPr>
          <p:cNvPr id="86" name="CasellaDiTesto 85"/>
          <p:cNvSpPr txBox="1"/>
          <p:nvPr/>
        </p:nvSpPr>
        <p:spPr>
          <a:xfrm>
            <a:off x="0" y="6404236"/>
            <a:ext cx="8775513" cy="2616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it-IT" sz="1100">
                <a:solidFill>
                  <a:schemeClr val="bg1">
                    <a:lumMod val="65000"/>
                  </a:schemeClr>
                </a:solidFill>
              </a:rPr>
              <a:t>ESERCITAZIONE                                                                                          TRASMISSIONE DEL CALORE</a:t>
            </a:r>
          </a:p>
        </p:txBody>
      </p:sp>
      <p:sp>
        <p:nvSpPr>
          <p:cNvPr id="131" name="CasellaDiTesto 130"/>
          <p:cNvSpPr txBox="1"/>
          <p:nvPr/>
        </p:nvSpPr>
        <p:spPr>
          <a:xfrm>
            <a:off x="391884" y="-91439"/>
            <a:ext cx="673685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i="1" dirty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Esercizio 3</a:t>
            </a:r>
          </a:p>
          <a:p>
            <a:r>
              <a:rPr lang="it-IT" sz="2400" i="1" dirty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Convezione </a:t>
            </a:r>
          </a:p>
          <a:p>
            <a:endParaRPr lang="it-IT" sz="2400" i="1" dirty="0">
              <a:solidFill>
                <a:schemeClr val="bg1"/>
              </a:solidFill>
              <a:latin typeface="Calibri" pitchFamily="34" charset="0"/>
              <a:cs typeface="Calibri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CasellaDiTesto 15"/>
              <p:cNvSpPr txBox="1"/>
              <p:nvPr/>
            </p:nvSpPr>
            <p:spPr>
              <a:xfrm>
                <a:off x="9696074" y="1031062"/>
                <a:ext cx="989565" cy="60401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it-IT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h</m:t>
                      </m:r>
                      <m:r>
                        <a:rPr lang="it-IT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it-IT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it-IT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𝑁𝑢</m:t>
                          </m:r>
                          <m:r>
                            <a:rPr lang="it-IT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it-IT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𝑘</m:t>
                          </m:r>
                        </m:num>
                        <m:den>
                          <m:sSub>
                            <m:sSubPr>
                              <m:ctrlPr>
                                <a:rPr lang="it-IT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it-IT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𝐿</m:t>
                              </m:r>
                            </m:e>
                            <m:sub>
                              <m:r>
                                <a:rPr lang="it-IT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𝑟𝑖𝑓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it-IT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16" name="CasellaDiTesto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96074" y="1031062"/>
                <a:ext cx="989565" cy="604012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ttangolo 4"/>
              <p:cNvSpPr/>
              <p:nvPr/>
            </p:nvSpPr>
            <p:spPr>
              <a:xfrm>
                <a:off x="391884" y="963736"/>
                <a:ext cx="4131196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it-IT" dirty="0">
                    <a:solidFill>
                      <a:srgbClr val="FF0000"/>
                    </a:solidFill>
                    <a:latin typeface="Calibri" pitchFamily="34" charset="0"/>
                    <a:cs typeface="Arial" pitchFamily="34" charset="0"/>
                  </a:rPr>
                  <a:t>La temperatura massima nel cilindro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it-IT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Arial" pitchFamily="34" charset="0"/>
                          </a:rPr>
                        </m:ctrlPr>
                      </m:sSubPr>
                      <m:e>
                        <m:r>
                          <a:rPr lang="it-IT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Arial" pitchFamily="34" charset="0"/>
                          </a:rPr>
                          <m:t>𝑇</m:t>
                        </m:r>
                      </m:e>
                      <m:sub>
                        <m:r>
                          <a:rPr lang="it-IT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Arial" pitchFamily="34" charset="0"/>
                          </a:rPr>
                          <m:t>𝑚𝑎𝑥</m:t>
                        </m:r>
                      </m:sub>
                    </m:sSub>
                  </m:oMath>
                </a14:m>
                <a:endParaRPr lang="it-IT" dirty="0">
                  <a:solidFill>
                    <a:srgbClr val="808080"/>
                  </a:solidFill>
                  <a:latin typeface="Calibri" pitchFamily="34" charset="0"/>
                  <a:cs typeface="Arial" pitchFamily="34" charset="0"/>
                </a:endParaRPr>
              </a:p>
            </p:txBody>
          </p:sp>
        </mc:Choice>
        <mc:Fallback xmlns="">
          <p:sp>
            <p:nvSpPr>
              <p:cNvPr id="5" name="Rettangolo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1884" y="963736"/>
                <a:ext cx="4131196" cy="369332"/>
              </a:xfrm>
              <a:prstGeom prst="rect">
                <a:avLst/>
              </a:prstGeom>
              <a:blipFill>
                <a:blip r:embed="rId3"/>
                <a:stretch>
                  <a:fillRect l="-1180" t="-8197" b="-24590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9" name="Gruppo 18"/>
          <p:cNvGrpSpPr/>
          <p:nvPr/>
        </p:nvGrpSpPr>
        <p:grpSpPr>
          <a:xfrm>
            <a:off x="0" y="1635074"/>
            <a:ext cx="2815607" cy="2579518"/>
            <a:chOff x="5421893" y="3310019"/>
            <a:chExt cx="2815607" cy="2579518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0" name="Rettangolo 19"/>
                <p:cNvSpPr/>
                <p:nvPr/>
              </p:nvSpPr>
              <p:spPr>
                <a:xfrm>
                  <a:off x="5775608" y="3310019"/>
                  <a:ext cx="2461892" cy="714683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lang="it-IT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it-IT"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it-IT" i="1">
                                <a:latin typeface="Cambria Math" panose="02040503050406030204" pitchFamily="18" charset="0"/>
                              </a:rPr>
                              <m:t>𝑅</m:t>
                            </m:r>
                          </m:den>
                        </m:f>
                        <m:f>
                          <m:fPr>
                            <m:ctrlPr>
                              <a:rPr lang="it-IT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it-IT" i="0">
                                <a:latin typeface="Cambria Math" panose="02040503050406030204" pitchFamily="18" charset="0"/>
                              </a:rPr>
                              <m:t>𝜕</m:t>
                            </m:r>
                          </m:num>
                          <m:den>
                            <m:r>
                              <a:rPr lang="it-IT" i="0">
                                <a:latin typeface="Cambria Math" panose="02040503050406030204" pitchFamily="18" charset="0"/>
                              </a:rPr>
                              <m:t>𝜕</m:t>
                            </m:r>
                            <m:r>
                              <a:rPr lang="it-IT" i="1">
                                <a:latin typeface="Cambria Math" panose="02040503050406030204" pitchFamily="18" charset="0"/>
                              </a:rPr>
                              <m:t>𝑅</m:t>
                            </m:r>
                          </m:den>
                        </m:f>
                        <m:d>
                          <m:dPr>
                            <m:ctrlPr>
                              <a:rPr lang="it-IT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it-IT" i="1">
                                <a:latin typeface="Cambria Math" panose="02040503050406030204" pitchFamily="18" charset="0"/>
                              </a:rPr>
                              <m:t>𝑅</m:t>
                            </m:r>
                            <m:f>
                              <m:fPr>
                                <m:ctrlPr>
                                  <a:rPr lang="it-IT"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it-IT" i="0">
                                    <a:latin typeface="Cambria Math" panose="02040503050406030204" pitchFamily="18" charset="0"/>
                                  </a:rPr>
                                  <m:t>𝜕</m:t>
                                </m:r>
                                <m:r>
                                  <a:rPr lang="it-IT" i="1">
                                    <a:latin typeface="Cambria Math" panose="02040503050406030204" pitchFamily="18" charset="0"/>
                                  </a:rPr>
                                  <m:t>𝑇</m:t>
                                </m:r>
                              </m:num>
                              <m:den>
                                <m:r>
                                  <a:rPr lang="it-IT" i="0">
                                    <a:latin typeface="Cambria Math" panose="02040503050406030204" pitchFamily="18" charset="0"/>
                                  </a:rPr>
                                  <m:t>𝜕</m:t>
                                </m:r>
                                <m:r>
                                  <a:rPr lang="it-IT" i="1">
                                    <a:latin typeface="Cambria Math" panose="02040503050406030204" pitchFamily="18" charset="0"/>
                                  </a:rPr>
                                  <m:t>𝑅</m:t>
                                </m:r>
                              </m:den>
                            </m:f>
                          </m:e>
                        </m:d>
                        <m:r>
                          <a:rPr lang="it-IT" i="0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it-IT" b="0" i="0" smtClean="0">
                            <a:latin typeface="Cambria Math" panose="02040503050406030204" pitchFamily="18" charset="0"/>
                          </a:rPr>
                          <m:t>−</m:t>
                        </m:r>
                        <m:f>
                          <m:fPr>
                            <m:ctrlPr>
                              <a:rPr lang="it-IT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sSub>
                              <m:sSubPr>
                                <m:ctrlPr>
                                  <a:rPr lang="it-IT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acc>
                                  <m:accPr>
                                    <m:chr m:val="̇"/>
                                    <m:ctrlPr>
                                      <a:rPr lang="it-IT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it-IT" b="0" i="1" smtClean="0">
                                        <a:latin typeface="Cambria Math" panose="02040503050406030204" pitchFamily="18" charset="0"/>
                                      </a:rPr>
                                      <m:t>𝑢</m:t>
                                    </m:r>
                                  </m:e>
                                </m:acc>
                              </m:e>
                              <m:sub>
                                <m:r>
                                  <a:rPr lang="it-IT" b="0" i="1" smtClean="0">
                                    <a:latin typeface="Cambria Math" panose="02040503050406030204" pitchFamily="18" charset="0"/>
                                  </a:rPr>
                                  <m:t>𝑔𝑒𝑛</m:t>
                                </m:r>
                              </m:sub>
                            </m:sSub>
                          </m:num>
                          <m:den>
                            <m:sSub>
                              <m:sSubPr>
                                <m:ctrlPr>
                                  <a:rPr lang="it-IT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it-IT" b="0" i="1" smtClean="0">
                                    <a:latin typeface="Cambria Math" panose="02040503050406030204" pitchFamily="18" charset="0"/>
                                  </a:rPr>
                                  <m:t>𝑘</m:t>
                                </m:r>
                              </m:e>
                              <m:sub>
                                <m:r>
                                  <a:rPr lang="it-IT" b="0" i="1" smtClean="0">
                                    <a:latin typeface="Cambria Math" panose="02040503050406030204" pitchFamily="18" charset="0"/>
                                  </a:rPr>
                                  <m:t>𝑐</m:t>
                                </m:r>
                              </m:sub>
                            </m:sSub>
                          </m:den>
                        </m:f>
                      </m:oMath>
                    </m:oMathPara>
                  </a14:m>
                  <a:endParaRPr lang="it-IT" dirty="0"/>
                </a:p>
              </p:txBody>
            </p:sp>
          </mc:Choice>
          <mc:Fallback xmlns="">
            <p:sp>
              <p:nvSpPr>
                <p:cNvPr id="20" name="Rettangolo 19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775608" y="3310019"/>
                  <a:ext cx="2461892" cy="714683"/>
                </a:xfrm>
                <a:prstGeom prst="rect">
                  <a:avLst/>
                </a:prstGeom>
                <a:blipFill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it-IT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1" name="Rettangolo 20"/>
                <p:cNvSpPr/>
                <p:nvPr/>
              </p:nvSpPr>
              <p:spPr>
                <a:xfrm>
                  <a:off x="5967028" y="4194582"/>
                  <a:ext cx="1378454" cy="746423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it-IT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d>
                              <m:dPr>
                                <m:begChr m:val=""/>
                                <m:endChr m:val="|"/>
                                <m:ctrlPr>
                                  <a:rPr lang="it-IT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f>
                                  <m:fPr>
                                    <m:ctrlPr>
                                      <a:rPr lang="it-IT" i="1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it-IT">
                                        <a:latin typeface="Cambria Math" panose="02040503050406030204" pitchFamily="18" charset="0"/>
                                      </a:rPr>
                                      <m:t>𝜕</m:t>
                                    </m:r>
                                    <m:r>
                                      <a:rPr lang="it-IT" i="1">
                                        <a:latin typeface="Cambria Math" panose="02040503050406030204" pitchFamily="18" charset="0"/>
                                      </a:rPr>
                                      <m:t>𝑇</m:t>
                                    </m:r>
                                  </m:num>
                                  <m:den>
                                    <m:r>
                                      <a:rPr lang="it-IT" i="0">
                                        <a:latin typeface="Cambria Math" panose="02040503050406030204" pitchFamily="18" charset="0"/>
                                      </a:rPr>
                                      <m:t>𝜕</m:t>
                                    </m:r>
                                    <m:r>
                                      <a:rPr lang="it-IT" i="1">
                                        <a:latin typeface="Cambria Math" panose="02040503050406030204" pitchFamily="18" charset="0"/>
                                      </a:rPr>
                                      <m:t>𝑅</m:t>
                                    </m:r>
                                  </m:den>
                                </m:f>
                              </m:e>
                            </m:d>
                          </m:e>
                          <m:sub>
                            <m:r>
                              <a:rPr lang="it-IT" i="1">
                                <a:latin typeface="Cambria Math" panose="02040503050406030204" pitchFamily="18" charset="0"/>
                              </a:rPr>
                              <m:t>𝑅</m:t>
                            </m:r>
                            <m:r>
                              <a:rPr lang="it-IT" i="0">
                                <a:latin typeface="Cambria Math" panose="02040503050406030204" pitchFamily="18" charset="0"/>
                              </a:rPr>
                              <m:t>=0</m:t>
                            </m:r>
                          </m:sub>
                        </m:sSub>
                        <m:r>
                          <a:rPr lang="it-IT" i="0">
                            <a:latin typeface="Cambria Math" panose="02040503050406030204" pitchFamily="18" charset="0"/>
                          </a:rPr>
                          <m:t>=0</m:t>
                        </m:r>
                      </m:oMath>
                    </m:oMathPara>
                  </a14:m>
                  <a:endParaRPr lang="it-IT" dirty="0"/>
                </a:p>
              </p:txBody>
            </p:sp>
          </mc:Choice>
          <mc:Fallback xmlns="">
            <p:sp>
              <p:nvSpPr>
                <p:cNvPr id="21" name="Rettangolo 20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967028" y="4194582"/>
                  <a:ext cx="1378454" cy="746423"/>
                </a:xfrm>
                <a:prstGeom prst="rect">
                  <a:avLst/>
                </a:prstGeom>
                <a:blipFill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it-IT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2" name="Rettangolo 21"/>
                <p:cNvSpPr/>
                <p:nvPr/>
              </p:nvSpPr>
              <p:spPr>
                <a:xfrm>
                  <a:off x="5931920" y="5174854"/>
                  <a:ext cx="1375698" cy="714683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it-IT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  <m:d>
                          <m:dPr>
                            <m:ctrlPr>
                              <a:rPr lang="it-IT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it-IT" b="0" i="1" smtClean="0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it-IT" b="0" i="1" smtClean="0">
                                    <a:latin typeface="Cambria Math" panose="02040503050406030204" pitchFamily="18" charset="0"/>
                                  </a:rPr>
                                  <m:t>𝐷</m:t>
                                </m:r>
                              </m:num>
                              <m:den>
                                <m:r>
                                  <a:rPr lang="it-IT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den>
                            </m:f>
                          </m:e>
                        </m:d>
                        <m:r>
                          <a:rPr lang="it-IT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sSub>
                          <m:sSubPr>
                            <m:ctrlPr>
                              <a:rPr lang="it-IT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it-IT" b="0" i="1" smtClean="0">
                                <a:latin typeface="Cambria Math" panose="02040503050406030204" pitchFamily="18" charset="0"/>
                              </a:rPr>
                              <m:t>𝑇</m:t>
                            </m:r>
                          </m:e>
                          <m:sub>
                            <m:r>
                              <a:rPr lang="it-IT" b="0" i="1" smtClean="0">
                                <a:latin typeface="Cambria Math" panose="02040503050406030204" pitchFamily="18" charset="0"/>
                              </a:rPr>
                              <m:t>𝑒</m:t>
                            </m:r>
                          </m:sub>
                        </m:sSub>
                      </m:oMath>
                    </m:oMathPara>
                  </a14:m>
                  <a:endParaRPr lang="it-IT" dirty="0"/>
                </a:p>
              </p:txBody>
            </p:sp>
          </mc:Choice>
          <mc:Fallback xmlns="">
            <p:sp>
              <p:nvSpPr>
                <p:cNvPr id="22" name="Rettangolo 21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931920" y="5174854"/>
                  <a:ext cx="1375698" cy="714683"/>
                </a:xfrm>
                <a:prstGeom prst="rect">
                  <a:avLst/>
                </a:prstGeom>
                <a:blipFill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it-IT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23" name="Parentesi graffa aperta 22">
              <a:extLst>
                <a:ext uri="{FF2B5EF4-FFF2-40B4-BE49-F238E27FC236}">
                  <a16:creationId xmlns:a16="http://schemas.microsoft.com/office/drawing/2014/main" id="{CC64F0DB-A769-4158-A059-B558F490C6EF}"/>
                </a:ext>
              </a:extLst>
            </p:cNvPr>
            <p:cNvSpPr/>
            <p:nvPr/>
          </p:nvSpPr>
          <p:spPr>
            <a:xfrm>
              <a:off x="5421893" y="3350347"/>
              <a:ext cx="246786" cy="2457279"/>
            </a:xfrm>
            <a:prstGeom prst="leftBrace">
              <a:avLst>
                <a:gd name="adj1" fmla="val 53025"/>
                <a:gd name="adj2" fmla="val 50000"/>
              </a:avLst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0" name="Rettangolo 29"/>
              <p:cNvSpPr/>
              <p:nvPr/>
            </p:nvSpPr>
            <p:spPr>
              <a:xfrm>
                <a:off x="3852604" y="1646950"/>
                <a:ext cx="2827184" cy="62203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it-IT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T</m:t>
                      </m:r>
                      <m:d>
                        <m:dPr>
                          <m:ctrlPr>
                            <a:rPr lang="it-IT" i="1" smtClean="0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it-IT" b="0" i="1" smtClean="0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</m:d>
                      <m:r>
                        <a:rPr lang="it-IT" b="0" i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=−</m:t>
                      </m:r>
                      <m:f>
                        <m:fPr>
                          <m:ctrlPr>
                            <a:rPr lang="it-IT" i="1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it-IT" i="1">
                                  <a:solidFill>
                                    <a:schemeClr val="accent6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̇"/>
                                  <m:ctrlPr>
                                    <a:rPr lang="it-IT" i="1">
                                      <a:solidFill>
                                        <a:schemeClr val="accent6">
                                          <a:lumMod val="7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it-IT" i="1">
                                      <a:solidFill>
                                        <a:schemeClr val="accent6">
                                          <a:lumMod val="7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𝑢</m:t>
                                  </m:r>
                                </m:e>
                              </m:acc>
                            </m:e>
                            <m:sub>
                              <m:r>
                                <a:rPr lang="it-IT" i="1">
                                  <a:solidFill>
                                    <a:schemeClr val="accent6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𝑔𝑒𝑛</m:t>
                              </m:r>
                            </m:sub>
                          </m:sSub>
                        </m:num>
                        <m:den>
                          <m:r>
                            <a:rPr lang="it-IT" b="0" i="1" smtClean="0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4</m:t>
                          </m:r>
                          <m:r>
                            <a:rPr lang="it-IT" i="1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𝑘</m:t>
                          </m:r>
                        </m:den>
                      </m:f>
                      <m:sSup>
                        <m:sSupPr>
                          <m:ctrlPr>
                            <a:rPr lang="it-IT" i="1" smtClean="0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it-IT" b="0" i="1" smtClean="0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  <m:sup>
                          <m:r>
                            <a:rPr lang="it-IT" b="0" i="1" smtClean="0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it-IT" b="0" i="1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+92.47</m:t>
                      </m:r>
                    </m:oMath>
                  </m:oMathPara>
                </a14:m>
                <a:endParaRPr lang="it-IT" dirty="0">
                  <a:solidFill>
                    <a:schemeClr val="accent6">
                      <a:lumMod val="7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30" name="Rettangolo 2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52604" y="1646950"/>
                <a:ext cx="2827184" cy="622030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Rettangolo 30"/>
              <p:cNvSpPr/>
              <p:nvPr/>
            </p:nvSpPr>
            <p:spPr>
              <a:xfrm>
                <a:off x="6303826" y="3374645"/>
                <a:ext cx="2351285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it-IT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it-IT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</m:e>
                        <m:sub>
                          <m:r>
                            <a:rPr lang="it-IT" b="0" i="1" smtClean="0">
                              <a:latin typeface="Cambria Math" panose="02040503050406030204" pitchFamily="18" charset="0"/>
                            </a:rPr>
                            <m:t>𝑚𝑎𝑥</m:t>
                          </m:r>
                        </m:sub>
                      </m:sSub>
                      <m:r>
                        <a:rPr lang="it-IT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m:rPr>
                          <m:sty m:val="p"/>
                        </m:rPr>
                        <a:rPr lang="it-IT" smtClean="0">
                          <a:latin typeface="Cambria Math" panose="02040503050406030204" pitchFamily="18" charset="0"/>
                        </a:rPr>
                        <m:t>T</m:t>
                      </m:r>
                      <m:d>
                        <m:dPr>
                          <m:ctrlPr>
                            <a:rPr lang="it-IT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it-IT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e>
                      </m:d>
                      <m:r>
                        <a:rPr lang="it-IT" b="0" i="0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it-IT" b="0" i="1" smtClean="0">
                          <a:latin typeface="Cambria Math" panose="02040503050406030204" pitchFamily="18" charset="0"/>
                        </a:rPr>
                        <m:t>92.47</m:t>
                      </m:r>
                    </m:oMath>
                  </m:oMathPara>
                </a14:m>
                <a:endParaRPr lang="it-IT" dirty="0"/>
              </a:p>
            </p:txBody>
          </p:sp>
        </mc:Choice>
        <mc:Fallback xmlns="">
          <p:sp>
            <p:nvSpPr>
              <p:cNvPr id="31" name="Rettangolo 3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03826" y="3374645"/>
                <a:ext cx="2351285" cy="369332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3" name="Gruppo 32"/>
          <p:cNvGrpSpPr/>
          <p:nvPr/>
        </p:nvGrpSpPr>
        <p:grpSpPr>
          <a:xfrm>
            <a:off x="8809488" y="1031062"/>
            <a:ext cx="3184999" cy="2502331"/>
            <a:chOff x="1896961" y="3949831"/>
            <a:chExt cx="3184999" cy="2502331"/>
          </a:xfrm>
        </p:grpSpPr>
        <p:pic>
          <p:nvPicPr>
            <p:cNvPr id="34" name="Immagine 33"/>
            <p:cNvPicPr>
              <a:picLocks noChangeAspect="1"/>
            </p:cNvPicPr>
            <p:nvPr/>
          </p:nvPicPr>
          <p:blipFill rotWithShape="1"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4629" t="13057"/>
            <a:stretch/>
          </p:blipFill>
          <p:spPr>
            <a:xfrm>
              <a:off x="2173529" y="4059652"/>
              <a:ext cx="2153813" cy="2380591"/>
            </a:xfrm>
            <a:prstGeom prst="rect">
              <a:avLst/>
            </a:prstGeom>
          </p:spPr>
        </p:pic>
        <p:grpSp>
          <p:nvGrpSpPr>
            <p:cNvPr id="35" name="Gruppo 34"/>
            <p:cNvGrpSpPr/>
            <p:nvPr/>
          </p:nvGrpSpPr>
          <p:grpSpPr>
            <a:xfrm>
              <a:off x="2486860" y="3949831"/>
              <a:ext cx="1705309" cy="2502331"/>
              <a:chOff x="8321731" y="3350392"/>
              <a:chExt cx="1362075" cy="1660525"/>
            </a:xfrm>
          </p:grpSpPr>
          <p:cxnSp>
            <p:nvCxnSpPr>
              <p:cNvPr id="42" name="AutoShape 2155"/>
              <p:cNvCxnSpPr>
                <a:cxnSpLocks noChangeShapeType="1"/>
              </p:cNvCxnSpPr>
              <p:nvPr/>
            </p:nvCxnSpPr>
            <p:spPr bwMode="auto">
              <a:xfrm flipV="1">
                <a:off x="8436031" y="3350392"/>
                <a:ext cx="635" cy="1660525"/>
              </a:xfrm>
              <a:prstGeom prst="straightConnector1">
                <a:avLst/>
              </a:prstGeom>
              <a:noFill/>
              <a:ln w="22225">
                <a:solidFill>
                  <a:srgbClr val="000000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43" name="AutoShape 2156"/>
              <p:cNvCxnSpPr>
                <a:cxnSpLocks noChangeShapeType="1"/>
              </p:cNvCxnSpPr>
              <p:nvPr/>
            </p:nvCxnSpPr>
            <p:spPr bwMode="auto">
              <a:xfrm>
                <a:off x="8321731" y="4892081"/>
                <a:ext cx="1362075" cy="0"/>
              </a:xfrm>
              <a:prstGeom prst="straightConnector1">
                <a:avLst/>
              </a:prstGeom>
              <a:noFill/>
              <a:ln w="22225">
                <a:solidFill>
                  <a:srgbClr val="000000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</p:grpSp>
        <p:sp>
          <p:nvSpPr>
            <p:cNvPr id="36" name="CasellaDiTesto 35"/>
            <p:cNvSpPr txBox="1"/>
            <p:nvPr/>
          </p:nvSpPr>
          <p:spPr>
            <a:xfrm>
              <a:off x="1896961" y="4093147"/>
              <a:ext cx="942681" cy="37707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it-IT" dirty="0"/>
                <a:t>T[°C]</a:t>
              </a:r>
            </a:p>
          </p:txBody>
        </p:sp>
        <p:sp>
          <p:nvSpPr>
            <p:cNvPr id="37" name="CasellaDiTesto 36"/>
            <p:cNvSpPr txBox="1"/>
            <p:nvPr/>
          </p:nvSpPr>
          <p:spPr>
            <a:xfrm>
              <a:off x="4139279" y="5955148"/>
              <a:ext cx="942681" cy="37707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it-IT" dirty="0"/>
                <a:t>R</a:t>
              </a:r>
            </a:p>
          </p:txBody>
        </p:sp>
        <p:grpSp>
          <p:nvGrpSpPr>
            <p:cNvPr id="38" name="Gruppo 37"/>
            <p:cNvGrpSpPr/>
            <p:nvPr/>
          </p:nvGrpSpPr>
          <p:grpSpPr>
            <a:xfrm>
              <a:off x="2683861" y="4614692"/>
              <a:ext cx="180000" cy="720000"/>
              <a:chOff x="5415073" y="2951545"/>
              <a:chExt cx="258332" cy="1134318"/>
            </a:xfrm>
          </p:grpSpPr>
          <p:sp>
            <p:nvSpPr>
              <p:cNvPr id="40" name="Figura a mano libera 39"/>
              <p:cNvSpPr/>
              <p:nvPr/>
            </p:nvSpPr>
            <p:spPr>
              <a:xfrm>
                <a:off x="5415073" y="3090440"/>
                <a:ext cx="258332" cy="995423"/>
              </a:xfrm>
              <a:custGeom>
                <a:avLst/>
                <a:gdLst>
                  <a:gd name="connsiteX0" fmla="*/ 140775 w 258332"/>
                  <a:gd name="connsiteY0" fmla="*/ 995423 h 995423"/>
                  <a:gd name="connsiteX1" fmla="*/ 140775 w 258332"/>
                  <a:gd name="connsiteY1" fmla="*/ 659757 h 995423"/>
                  <a:gd name="connsiteX2" fmla="*/ 1879 w 258332"/>
                  <a:gd name="connsiteY2" fmla="*/ 520861 h 995423"/>
                  <a:gd name="connsiteX3" fmla="*/ 256522 w 258332"/>
                  <a:gd name="connsiteY3" fmla="*/ 370390 h 995423"/>
                  <a:gd name="connsiteX4" fmla="*/ 117626 w 258332"/>
                  <a:gd name="connsiteY4" fmla="*/ 162046 h 995423"/>
                  <a:gd name="connsiteX5" fmla="*/ 152350 w 258332"/>
                  <a:gd name="connsiteY5" fmla="*/ 0 h 99542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58332" h="995423">
                    <a:moveTo>
                      <a:pt x="140775" y="995423"/>
                    </a:moveTo>
                    <a:cubicBezTo>
                      <a:pt x="152349" y="867137"/>
                      <a:pt x="163924" y="738851"/>
                      <a:pt x="140775" y="659757"/>
                    </a:cubicBezTo>
                    <a:cubicBezTo>
                      <a:pt x="117626" y="580663"/>
                      <a:pt x="-17412" y="569089"/>
                      <a:pt x="1879" y="520861"/>
                    </a:cubicBezTo>
                    <a:cubicBezTo>
                      <a:pt x="21170" y="472633"/>
                      <a:pt x="237231" y="430192"/>
                      <a:pt x="256522" y="370390"/>
                    </a:cubicBezTo>
                    <a:cubicBezTo>
                      <a:pt x="275813" y="310588"/>
                      <a:pt x="134988" y="223778"/>
                      <a:pt x="117626" y="162046"/>
                    </a:cubicBezTo>
                    <a:cubicBezTo>
                      <a:pt x="100264" y="100314"/>
                      <a:pt x="126307" y="50157"/>
                      <a:pt x="152350" y="0"/>
                    </a:cubicBezTo>
                  </a:path>
                </a:pathLst>
              </a:custGeom>
              <a:ln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sp>
            <p:nvSpPr>
              <p:cNvPr id="41" name="Triangolo isoscele 40"/>
              <p:cNvSpPr/>
              <p:nvPr/>
            </p:nvSpPr>
            <p:spPr>
              <a:xfrm>
                <a:off x="5485288" y="2951545"/>
                <a:ext cx="129166" cy="196190"/>
              </a:xfrm>
              <a:prstGeom prst="triangle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</p:grpSp>
        <p:sp>
          <p:nvSpPr>
            <p:cNvPr id="39" name="Arc 10"/>
            <p:cNvSpPr>
              <a:spLocks/>
            </p:cNvSpPr>
            <p:nvPr/>
          </p:nvSpPr>
          <p:spPr bwMode="auto">
            <a:xfrm rot="746147" flipH="1" flipV="1">
              <a:off x="3695067" y="4746351"/>
              <a:ext cx="213381" cy="783456"/>
            </a:xfrm>
            <a:custGeom>
              <a:avLst/>
              <a:gdLst>
                <a:gd name="G0" fmla="+- 0 0 0"/>
                <a:gd name="G1" fmla="+- 21600 0 0"/>
                <a:gd name="G2" fmla="+- 21600 0 0"/>
                <a:gd name="T0" fmla="*/ 0 w 21600"/>
                <a:gd name="T1" fmla="*/ 0 h 21600"/>
                <a:gd name="T2" fmla="*/ 21600 w 21600"/>
                <a:gd name="T3" fmla="*/ 21600 h 21600"/>
                <a:gd name="T4" fmla="*/ 0 w 21600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0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0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</p:grpSp>
      <p:sp>
        <p:nvSpPr>
          <p:cNvPr id="44" name="CasellaDiTesto 43"/>
          <p:cNvSpPr txBox="1"/>
          <p:nvPr/>
        </p:nvSpPr>
        <p:spPr>
          <a:xfrm>
            <a:off x="9752169" y="2081734"/>
            <a:ext cx="69399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400" dirty="0" err="1">
                <a:solidFill>
                  <a:srgbClr val="DD462F"/>
                </a:solidFill>
                <a:latin typeface="Calibri" pitchFamily="34" charset="0"/>
                <a:cs typeface="Calibri" pitchFamily="34" charset="0"/>
              </a:rPr>
              <a:t>u</a:t>
            </a:r>
            <a:r>
              <a:rPr lang="it-IT" sz="1000" dirty="0" err="1">
                <a:solidFill>
                  <a:srgbClr val="DD462F"/>
                </a:solidFill>
                <a:latin typeface="Calibri" pitchFamily="34" charset="0"/>
                <a:cs typeface="Calibri" pitchFamily="34" charset="0"/>
              </a:rPr>
              <a:t>gen</a:t>
            </a:r>
            <a:endParaRPr lang="it-IT" sz="1000" dirty="0">
              <a:solidFill>
                <a:srgbClr val="DD462F"/>
              </a:solidFill>
              <a:latin typeface="Calibri" pitchFamily="34" charset="0"/>
              <a:cs typeface="Calibri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5" name="CasellaDiTesto 44"/>
              <p:cNvSpPr txBox="1"/>
              <p:nvPr/>
            </p:nvSpPr>
            <p:spPr>
              <a:xfrm>
                <a:off x="10446168" y="1992094"/>
                <a:ext cx="112179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it-IT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it-IT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</m:e>
                        <m:sub>
                          <m:r>
                            <a:rPr lang="it-IT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∞</m:t>
                          </m:r>
                        </m:sub>
                      </m:sSub>
                      <m:r>
                        <a:rPr lang="it-IT" b="0" i="1" smtClean="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it-IT" b="0" i="1" smtClean="0">
                          <a:latin typeface="Cambria Math" panose="02040503050406030204" pitchFamily="18" charset="0"/>
                        </a:rPr>
                        <m:t>h</m:t>
                      </m:r>
                    </m:oMath>
                  </m:oMathPara>
                </a14:m>
                <a:endParaRPr lang="it-IT" dirty="0"/>
              </a:p>
            </p:txBody>
          </p:sp>
        </mc:Choice>
        <mc:Fallback xmlns="">
          <p:sp>
            <p:nvSpPr>
              <p:cNvPr id="45" name="CasellaDiTesto 4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446168" y="1992094"/>
                <a:ext cx="1121790" cy="369332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CasellaDiTesto 3"/>
          <p:cNvSpPr txBox="1"/>
          <p:nvPr/>
        </p:nvSpPr>
        <p:spPr>
          <a:xfrm>
            <a:off x="6303826" y="764730"/>
            <a:ext cx="33922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/>
              <a:t>Simmetria geometrica e termica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ttangolo 1"/>
              <p:cNvSpPr/>
              <p:nvPr/>
            </p:nvSpPr>
            <p:spPr>
              <a:xfrm>
                <a:off x="3873625" y="2582862"/>
                <a:ext cx="2310761" cy="74642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it-IT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d>
                            <m:dPr>
                              <m:begChr m:val=""/>
                              <m:endChr m:val="|"/>
                              <m:ctrlPr>
                                <a:rPr lang="it-IT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it-IT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it-IT">
                                      <a:latin typeface="Cambria Math" panose="02040503050406030204" pitchFamily="18" charset="0"/>
                                    </a:rPr>
                                    <m:t>𝜕</m:t>
                                  </m:r>
                                  <m:r>
                                    <a:rPr lang="it-IT" i="1">
                                      <a:latin typeface="Cambria Math" panose="02040503050406030204" pitchFamily="18" charset="0"/>
                                    </a:rPr>
                                    <m:t>𝑇</m:t>
                                  </m:r>
                                </m:num>
                                <m:den>
                                  <m:r>
                                    <a:rPr lang="it-IT">
                                      <a:latin typeface="Cambria Math" panose="02040503050406030204" pitchFamily="18" charset="0"/>
                                    </a:rPr>
                                    <m:t>𝜕</m:t>
                                  </m:r>
                                  <m:r>
                                    <a:rPr lang="it-IT" i="1">
                                      <a:latin typeface="Cambria Math" panose="02040503050406030204" pitchFamily="18" charset="0"/>
                                    </a:rPr>
                                    <m:t>𝑅</m:t>
                                  </m:r>
                                </m:den>
                              </m:f>
                            </m:e>
                          </m:d>
                        </m:e>
                        <m:sub>
                          <m:r>
                            <a:rPr lang="it-IT" i="1">
                              <a:latin typeface="Cambria Math" panose="02040503050406030204" pitchFamily="18" charset="0"/>
                            </a:rPr>
                            <m:t>𝑅</m:t>
                          </m:r>
                          <m:r>
                            <a:rPr lang="it-IT">
                              <a:latin typeface="Cambria Math" panose="02040503050406030204" pitchFamily="18" charset="0"/>
                            </a:rPr>
                            <m:t>=0</m:t>
                          </m:r>
                        </m:sub>
                      </m:sSub>
                      <m:r>
                        <a:rPr lang="it-IT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it-IT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it-IT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̇"/>
                                  <m:ctrlPr>
                                    <a:rPr lang="it-IT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it-IT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𝑢</m:t>
                                  </m:r>
                                </m:e>
                              </m:acc>
                            </m:e>
                            <m:sub>
                              <m:r>
                                <a:rPr lang="it-IT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𝑔𝑒𝑛</m:t>
                              </m:r>
                            </m:sub>
                          </m:sSub>
                        </m:num>
                        <m:den>
                          <m:r>
                            <a:rPr lang="it-IT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4</m:t>
                          </m:r>
                          <m:r>
                            <a:rPr lang="it-IT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𝑘</m:t>
                          </m:r>
                        </m:den>
                      </m:f>
                      <m:r>
                        <m:rPr>
                          <m:sty m:val="p"/>
                        </m:rPr>
                        <a:rPr lang="it-IT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R</m:t>
                      </m:r>
                      <m:r>
                        <a:rPr lang="it-IT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it-IT" dirty="0"/>
              </a:p>
            </p:txBody>
          </p:sp>
        </mc:Choice>
        <mc:Fallback xmlns="">
          <p:sp>
            <p:nvSpPr>
              <p:cNvPr id="2" name="Rettangolo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73625" y="2582862"/>
                <a:ext cx="2310761" cy="746423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CasellaDiTesto 2"/>
              <p:cNvSpPr txBox="1"/>
              <p:nvPr/>
            </p:nvSpPr>
            <p:spPr>
              <a:xfrm>
                <a:off x="7085286" y="2754348"/>
                <a:ext cx="647934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it-IT" b="0" i="1" smtClean="0">
                          <a:latin typeface="Cambria Math" panose="02040503050406030204" pitchFamily="18" charset="0"/>
                        </a:rPr>
                        <m:t>𝑅</m:t>
                      </m:r>
                      <m:r>
                        <a:rPr lang="it-IT" b="0" i="1" smtClean="0">
                          <a:latin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it-IT" dirty="0"/>
              </a:p>
            </p:txBody>
          </p:sp>
        </mc:Choice>
        <mc:Fallback xmlns="">
          <p:sp>
            <p:nvSpPr>
              <p:cNvPr id="3" name="CasellaDiTesto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85286" y="2754348"/>
                <a:ext cx="647934" cy="276999"/>
              </a:xfrm>
              <a:prstGeom prst="rect">
                <a:avLst/>
              </a:prstGeom>
              <a:blipFill>
                <a:blip r:embed="rId12"/>
                <a:stretch>
                  <a:fillRect l="-6542" r="-7477" b="-8889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9" name="Immagine 8"/>
          <p:cNvPicPr>
            <a:picLocks noChangeAspect="1"/>
          </p:cNvPicPr>
          <p:nvPr/>
        </p:nvPicPr>
        <p:blipFill rotWithShape="1">
          <a:blip r:embed="rId13"/>
          <a:srcRect l="57702" t="48237" r="11149" b="7799"/>
          <a:stretch/>
        </p:blipFill>
        <p:spPr>
          <a:xfrm>
            <a:off x="2213157" y="3420392"/>
            <a:ext cx="4062218" cy="3224990"/>
          </a:xfrm>
          <a:prstGeom prst="rect">
            <a:avLst/>
          </a:prstGeom>
        </p:spPr>
      </p:pic>
      <p:sp>
        <p:nvSpPr>
          <p:cNvPr id="10" name="Rettangolo 9"/>
          <p:cNvSpPr/>
          <p:nvPr/>
        </p:nvSpPr>
        <p:spPr>
          <a:xfrm>
            <a:off x="5475564" y="3396005"/>
            <a:ext cx="942914" cy="42163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570331797"/>
      </p:ext>
    </p:extLst>
  </p:cSld>
  <p:clrMapOvr>
    <a:masterClrMapping/>
  </p:clrMapOvr>
  <p:transition spd="med">
    <p:pull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Rectangle 76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it-IT"/>
          </a:p>
        </p:txBody>
      </p:sp>
      <p:grpSp>
        <p:nvGrpSpPr>
          <p:cNvPr id="20586" name="Group 2154"/>
          <p:cNvGrpSpPr>
            <a:grpSpLocks/>
          </p:cNvGrpSpPr>
          <p:nvPr/>
        </p:nvGrpSpPr>
        <p:grpSpPr bwMode="auto">
          <a:xfrm>
            <a:off x="4760913" y="1539875"/>
            <a:ext cx="1362075" cy="1660525"/>
            <a:chOff x="7497" y="2426"/>
            <a:chExt cx="2145" cy="2613"/>
          </a:xfrm>
        </p:grpSpPr>
        <p:grpSp>
          <p:nvGrpSpPr>
            <p:cNvPr id="20590" name="Group 2158"/>
            <p:cNvGrpSpPr>
              <a:grpSpLocks/>
            </p:cNvGrpSpPr>
            <p:nvPr/>
          </p:nvGrpSpPr>
          <p:grpSpPr bwMode="auto">
            <a:xfrm>
              <a:off x="7685" y="2613"/>
              <a:ext cx="989" cy="2239"/>
              <a:chOff x="9450" y="3578"/>
              <a:chExt cx="1815" cy="2845"/>
            </a:xfrm>
          </p:grpSpPr>
        </p:grpSp>
      </p:grpSp>
      <p:sp>
        <p:nvSpPr>
          <p:cNvPr id="86" name="CasellaDiTesto 85"/>
          <p:cNvSpPr txBox="1"/>
          <p:nvPr/>
        </p:nvSpPr>
        <p:spPr>
          <a:xfrm>
            <a:off x="0" y="6404236"/>
            <a:ext cx="8775513" cy="2616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it-IT" sz="1100">
                <a:solidFill>
                  <a:schemeClr val="bg1">
                    <a:lumMod val="65000"/>
                  </a:schemeClr>
                </a:solidFill>
              </a:rPr>
              <a:t>ESERCITAZIONE                                                                                          TRASMISSIONE DEL CALORE</a:t>
            </a:r>
          </a:p>
        </p:txBody>
      </p:sp>
      <p:sp>
        <p:nvSpPr>
          <p:cNvPr id="131" name="CasellaDiTesto 130"/>
          <p:cNvSpPr txBox="1"/>
          <p:nvPr/>
        </p:nvSpPr>
        <p:spPr>
          <a:xfrm>
            <a:off x="391884" y="-91439"/>
            <a:ext cx="673685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i="1" dirty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Esercizio 1</a:t>
            </a:r>
          </a:p>
          <a:p>
            <a:r>
              <a:rPr lang="it-IT" sz="2400" i="1" dirty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Convezione naturale</a:t>
            </a:r>
          </a:p>
          <a:p>
            <a:endParaRPr lang="it-IT" sz="2400" i="1" dirty="0">
              <a:solidFill>
                <a:schemeClr val="bg1"/>
              </a:solidFill>
              <a:latin typeface="Calibri" pitchFamily="34" charset="0"/>
              <a:cs typeface="Calibri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6" name="Diagramma 5"/>
              <p:cNvGraphicFramePr/>
              <p:nvPr>
                <p:extLst>
                  <p:ext uri="{D42A27DB-BD31-4B8C-83A1-F6EECF244321}">
                    <p14:modId xmlns:p14="http://schemas.microsoft.com/office/powerpoint/2010/main" val="602194576"/>
                  </p:ext>
                </p:extLst>
              </p:nvPr>
            </p:nvGraphicFramePr>
            <p:xfrm>
              <a:off x="1696825" y="889348"/>
              <a:ext cx="8128000" cy="5418667"/>
            </p:xfrm>
            <a:graphic>
              <a:graphicData uri="http://schemas.openxmlformats.org/drawingml/2006/diagram">
                <dgm:relIds xmlns:dgm="http://schemas.openxmlformats.org/drawingml/2006/diagram" xmlns:r="http://schemas.openxmlformats.org/officeDocument/2006/relationships" r:dm="rId2" r:lo="rId3" r:qs="rId4" r:cs="rId5"/>
              </a:graphicData>
            </a:graphic>
          </p:graphicFrame>
        </mc:Choice>
        <mc:Fallback xmlns="">
          <p:graphicFrame>
            <p:nvGraphicFramePr>
              <p:cNvPr id="6" name="Diagramma 5"/>
              <p:cNvGraphicFramePr/>
              <p:nvPr>
                <p:extLst>
                  <p:ext uri="{D42A27DB-BD31-4B8C-83A1-F6EECF244321}">
                    <p14:modId xmlns:p14="http://schemas.microsoft.com/office/powerpoint/2010/main" val="602194576"/>
                  </p:ext>
                </p:extLst>
              </p:nvPr>
            </p:nvGraphicFramePr>
            <p:xfrm>
              <a:off x="1696825" y="889348"/>
              <a:ext cx="8128000" cy="5418667"/>
            </p:xfrm>
            <a:graphic>
              <a:graphicData uri="http://schemas.openxmlformats.org/drawingml/2006/diagram">
                <dgm:relIds xmlns:dgm="http://schemas.openxmlformats.org/drawingml/2006/diagram" xmlns:r="http://schemas.openxmlformats.org/officeDocument/2006/relationships" r:dm="rId7" r:lo="rId8" r:qs="rId9" r:cs="rId10"/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3030206114"/>
      </p:ext>
    </p:extLst>
  </p:cSld>
  <p:clrMapOvr>
    <a:masterClrMapping/>
  </p:clrMapOvr>
  <p:transition spd="med">
    <p:pull/>
  </p:transition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Rectangle 76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it-IT"/>
          </a:p>
        </p:txBody>
      </p:sp>
      <p:grpSp>
        <p:nvGrpSpPr>
          <p:cNvPr id="20586" name="Group 2154"/>
          <p:cNvGrpSpPr>
            <a:grpSpLocks/>
          </p:cNvGrpSpPr>
          <p:nvPr/>
        </p:nvGrpSpPr>
        <p:grpSpPr bwMode="auto">
          <a:xfrm>
            <a:off x="4760913" y="1539875"/>
            <a:ext cx="1362075" cy="1660525"/>
            <a:chOff x="7497" y="2426"/>
            <a:chExt cx="2145" cy="2613"/>
          </a:xfrm>
        </p:grpSpPr>
        <p:grpSp>
          <p:nvGrpSpPr>
            <p:cNvPr id="20590" name="Group 2158"/>
            <p:cNvGrpSpPr>
              <a:grpSpLocks/>
            </p:cNvGrpSpPr>
            <p:nvPr/>
          </p:nvGrpSpPr>
          <p:grpSpPr bwMode="auto">
            <a:xfrm>
              <a:off x="7685" y="2613"/>
              <a:ext cx="989" cy="2239"/>
              <a:chOff x="9450" y="3578"/>
              <a:chExt cx="1815" cy="2845"/>
            </a:xfrm>
          </p:grpSpPr>
        </p:grpSp>
      </p:grpSp>
      <p:sp>
        <p:nvSpPr>
          <p:cNvPr id="86" name="CasellaDiTesto 85"/>
          <p:cNvSpPr txBox="1"/>
          <p:nvPr/>
        </p:nvSpPr>
        <p:spPr>
          <a:xfrm>
            <a:off x="0" y="6404236"/>
            <a:ext cx="8775513" cy="2616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it-IT" sz="1100">
                <a:solidFill>
                  <a:schemeClr val="bg1">
                    <a:lumMod val="65000"/>
                  </a:schemeClr>
                </a:solidFill>
              </a:rPr>
              <a:t>ESERCITAZIONE                                                                                          TRASMISSIONE DEL CALORE</a:t>
            </a:r>
          </a:p>
        </p:txBody>
      </p:sp>
      <p:sp>
        <p:nvSpPr>
          <p:cNvPr id="131" name="CasellaDiTesto 130"/>
          <p:cNvSpPr txBox="1"/>
          <p:nvPr/>
        </p:nvSpPr>
        <p:spPr>
          <a:xfrm>
            <a:off x="391884" y="-91439"/>
            <a:ext cx="673685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i="1" dirty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Esercizio 3</a:t>
            </a:r>
          </a:p>
          <a:p>
            <a:r>
              <a:rPr lang="it-IT" sz="2400" i="1" dirty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Convezione </a:t>
            </a:r>
          </a:p>
          <a:p>
            <a:endParaRPr lang="it-IT" sz="2400" i="1" dirty="0">
              <a:solidFill>
                <a:schemeClr val="bg1"/>
              </a:solidFill>
              <a:latin typeface="Calibri" pitchFamily="34" charset="0"/>
              <a:cs typeface="Calibri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CasellaDiTesto 15"/>
              <p:cNvSpPr txBox="1"/>
              <p:nvPr/>
            </p:nvSpPr>
            <p:spPr>
              <a:xfrm>
                <a:off x="9696074" y="1031062"/>
                <a:ext cx="989565" cy="60401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it-IT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h</m:t>
                      </m:r>
                      <m:r>
                        <a:rPr lang="it-IT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it-IT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it-IT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𝑁𝑢</m:t>
                          </m:r>
                          <m:r>
                            <a:rPr lang="it-IT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it-IT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𝑘</m:t>
                          </m:r>
                        </m:num>
                        <m:den>
                          <m:sSub>
                            <m:sSubPr>
                              <m:ctrlPr>
                                <a:rPr lang="it-IT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it-IT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𝐿</m:t>
                              </m:r>
                            </m:e>
                            <m:sub>
                              <m:r>
                                <a:rPr lang="it-IT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𝑟𝑖𝑓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it-IT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16" name="CasellaDiTesto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96074" y="1031062"/>
                <a:ext cx="989565" cy="604012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3" name="Gruppo 32"/>
          <p:cNvGrpSpPr/>
          <p:nvPr/>
        </p:nvGrpSpPr>
        <p:grpSpPr>
          <a:xfrm>
            <a:off x="8809488" y="1031062"/>
            <a:ext cx="3184999" cy="2502331"/>
            <a:chOff x="1896961" y="3949831"/>
            <a:chExt cx="3184999" cy="2502331"/>
          </a:xfrm>
        </p:grpSpPr>
        <p:pic>
          <p:nvPicPr>
            <p:cNvPr id="34" name="Immagine 33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4629" t="13057"/>
            <a:stretch/>
          </p:blipFill>
          <p:spPr>
            <a:xfrm>
              <a:off x="2201422" y="4057708"/>
              <a:ext cx="2153813" cy="2380591"/>
            </a:xfrm>
            <a:prstGeom prst="rect">
              <a:avLst/>
            </a:prstGeom>
          </p:spPr>
        </p:pic>
        <p:grpSp>
          <p:nvGrpSpPr>
            <p:cNvPr id="35" name="Gruppo 34"/>
            <p:cNvGrpSpPr/>
            <p:nvPr/>
          </p:nvGrpSpPr>
          <p:grpSpPr>
            <a:xfrm>
              <a:off x="2486860" y="3949831"/>
              <a:ext cx="1705309" cy="2502331"/>
              <a:chOff x="8321731" y="3350392"/>
              <a:chExt cx="1362075" cy="1660525"/>
            </a:xfrm>
          </p:grpSpPr>
          <p:cxnSp>
            <p:nvCxnSpPr>
              <p:cNvPr id="42" name="AutoShape 2155"/>
              <p:cNvCxnSpPr>
                <a:cxnSpLocks noChangeShapeType="1"/>
              </p:cNvCxnSpPr>
              <p:nvPr/>
            </p:nvCxnSpPr>
            <p:spPr bwMode="auto">
              <a:xfrm flipV="1">
                <a:off x="8436031" y="3350392"/>
                <a:ext cx="635" cy="1660525"/>
              </a:xfrm>
              <a:prstGeom prst="straightConnector1">
                <a:avLst/>
              </a:prstGeom>
              <a:noFill/>
              <a:ln w="22225">
                <a:solidFill>
                  <a:srgbClr val="000000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43" name="AutoShape 2156"/>
              <p:cNvCxnSpPr>
                <a:cxnSpLocks noChangeShapeType="1"/>
              </p:cNvCxnSpPr>
              <p:nvPr/>
            </p:nvCxnSpPr>
            <p:spPr bwMode="auto">
              <a:xfrm>
                <a:off x="8321731" y="4892081"/>
                <a:ext cx="1362075" cy="0"/>
              </a:xfrm>
              <a:prstGeom prst="straightConnector1">
                <a:avLst/>
              </a:prstGeom>
              <a:noFill/>
              <a:ln w="22225">
                <a:solidFill>
                  <a:srgbClr val="000000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</p:grpSp>
        <p:sp>
          <p:nvSpPr>
            <p:cNvPr id="36" name="CasellaDiTesto 35"/>
            <p:cNvSpPr txBox="1"/>
            <p:nvPr/>
          </p:nvSpPr>
          <p:spPr>
            <a:xfrm>
              <a:off x="1896961" y="4093147"/>
              <a:ext cx="942681" cy="37707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it-IT" dirty="0"/>
                <a:t>T[°C]</a:t>
              </a:r>
            </a:p>
          </p:txBody>
        </p:sp>
        <p:sp>
          <p:nvSpPr>
            <p:cNvPr id="37" name="CasellaDiTesto 36"/>
            <p:cNvSpPr txBox="1"/>
            <p:nvPr/>
          </p:nvSpPr>
          <p:spPr>
            <a:xfrm>
              <a:off x="4139279" y="5955148"/>
              <a:ext cx="942681" cy="37707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it-IT" dirty="0"/>
                <a:t>R</a:t>
              </a:r>
            </a:p>
          </p:txBody>
        </p:sp>
        <p:grpSp>
          <p:nvGrpSpPr>
            <p:cNvPr id="38" name="Gruppo 37"/>
            <p:cNvGrpSpPr/>
            <p:nvPr/>
          </p:nvGrpSpPr>
          <p:grpSpPr>
            <a:xfrm>
              <a:off x="2683861" y="4614692"/>
              <a:ext cx="180000" cy="720000"/>
              <a:chOff x="5415073" y="2951545"/>
              <a:chExt cx="258332" cy="1134318"/>
            </a:xfrm>
          </p:grpSpPr>
          <p:sp>
            <p:nvSpPr>
              <p:cNvPr id="40" name="Figura a mano libera 39"/>
              <p:cNvSpPr/>
              <p:nvPr/>
            </p:nvSpPr>
            <p:spPr>
              <a:xfrm>
                <a:off x="5415073" y="3090440"/>
                <a:ext cx="258332" cy="995423"/>
              </a:xfrm>
              <a:custGeom>
                <a:avLst/>
                <a:gdLst>
                  <a:gd name="connsiteX0" fmla="*/ 140775 w 258332"/>
                  <a:gd name="connsiteY0" fmla="*/ 995423 h 995423"/>
                  <a:gd name="connsiteX1" fmla="*/ 140775 w 258332"/>
                  <a:gd name="connsiteY1" fmla="*/ 659757 h 995423"/>
                  <a:gd name="connsiteX2" fmla="*/ 1879 w 258332"/>
                  <a:gd name="connsiteY2" fmla="*/ 520861 h 995423"/>
                  <a:gd name="connsiteX3" fmla="*/ 256522 w 258332"/>
                  <a:gd name="connsiteY3" fmla="*/ 370390 h 995423"/>
                  <a:gd name="connsiteX4" fmla="*/ 117626 w 258332"/>
                  <a:gd name="connsiteY4" fmla="*/ 162046 h 995423"/>
                  <a:gd name="connsiteX5" fmla="*/ 152350 w 258332"/>
                  <a:gd name="connsiteY5" fmla="*/ 0 h 99542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58332" h="995423">
                    <a:moveTo>
                      <a:pt x="140775" y="995423"/>
                    </a:moveTo>
                    <a:cubicBezTo>
                      <a:pt x="152349" y="867137"/>
                      <a:pt x="163924" y="738851"/>
                      <a:pt x="140775" y="659757"/>
                    </a:cubicBezTo>
                    <a:cubicBezTo>
                      <a:pt x="117626" y="580663"/>
                      <a:pt x="-17412" y="569089"/>
                      <a:pt x="1879" y="520861"/>
                    </a:cubicBezTo>
                    <a:cubicBezTo>
                      <a:pt x="21170" y="472633"/>
                      <a:pt x="237231" y="430192"/>
                      <a:pt x="256522" y="370390"/>
                    </a:cubicBezTo>
                    <a:cubicBezTo>
                      <a:pt x="275813" y="310588"/>
                      <a:pt x="134988" y="223778"/>
                      <a:pt x="117626" y="162046"/>
                    </a:cubicBezTo>
                    <a:cubicBezTo>
                      <a:pt x="100264" y="100314"/>
                      <a:pt x="126307" y="50157"/>
                      <a:pt x="152350" y="0"/>
                    </a:cubicBezTo>
                  </a:path>
                </a:pathLst>
              </a:custGeom>
              <a:ln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sp>
            <p:nvSpPr>
              <p:cNvPr id="41" name="Triangolo isoscele 40"/>
              <p:cNvSpPr/>
              <p:nvPr/>
            </p:nvSpPr>
            <p:spPr>
              <a:xfrm>
                <a:off x="5485288" y="2951545"/>
                <a:ext cx="129166" cy="196190"/>
              </a:xfrm>
              <a:prstGeom prst="triangle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</p:grpSp>
        <p:sp>
          <p:nvSpPr>
            <p:cNvPr id="39" name="Arc 10"/>
            <p:cNvSpPr>
              <a:spLocks/>
            </p:cNvSpPr>
            <p:nvPr/>
          </p:nvSpPr>
          <p:spPr bwMode="auto">
            <a:xfrm rot="746147" flipH="1" flipV="1">
              <a:off x="3901076" y="4684787"/>
              <a:ext cx="213381" cy="783456"/>
            </a:xfrm>
            <a:custGeom>
              <a:avLst/>
              <a:gdLst>
                <a:gd name="G0" fmla="+- 0 0 0"/>
                <a:gd name="G1" fmla="+- 21600 0 0"/>
                <a:gd name="G2" fmla="+- 21600 0 0"/>
                <a:gd name="T0" fmla="*/ 0 w 21600"/>
                <a:gd name="T1" fmla="*/ 0 h 21600"/>
                <a:gd name="T2" fmla="*/ 21600 w 21600"/>
                <a:gd name="T3" fmla="*/ 21600 h 21600"/>
                <a:gd name="T4" fmla="*/ 0 w 21600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0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0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</p:grpSp>
      <p:sp>
        <p:nvSpPr>
          <p:cNvPr id="44" name="CasellaDiTesto 43"/>
          <p:cNvSpPr txBox="1"/>
          <p:nvPr/>
        </p:nvSpPr>
        <p:spPr>
          <a:xfrm>
            <a:off x="9752169" y="2081734"/>
            <a:ext cx="69399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400" dirty="0" err="1">
                <a:solidFill>
                  <a:srgbClr val="DD462F"/>
                </a:solidFill>
                <a:latin typeface="Calibri" pitchFamily="34" charset="0"/>
                <a:cs typeface="Calibri" pitchFamily="34" charset="0"/>
              </a:rPr>
              <a:t>u</a:t>
            </a:r>
            <a:r>
              <a:rPr lang="it-IT" sz="1000" dirty="0" err="1">
                <a:solidFill>
                  <a:srgbClr val="DD462F"/>
                </a:solidFill>
                <a:latin typeface="Calibri" pitchFamily="34" charset="0"/>
                <a:cs typeface="Calibri" pitchFamily="34" charset="0"/>
              </a:rPr>
              <a:t>gen</a:t>
            </a:r>
            <a:endParaRPr lang="it-IT" sz="1000" dirty="0">
              <a:solidFill>
                <a:srgbClr val="DD462F"/>
              </a:solidFill>
              <a:latin typeface="Calibri" pitchFamily="34" charset="0"/>
              <a:cs typeface="Calibri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5" name="CasellaDiTesto 44"/>
              <p:cNvSpPr txBox="1"/>
              <p:nvPr/>
            </p:nvSpPr>
            <p:spPr>
              <a:xfrm>
                <a:off x="10588582" y="1955770"/>
                <a:ext cx="112179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it-IT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it-IT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</m:e>
                        <m:sub>
                          <m:r>
                            <a:rPr lang="it-IT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∞</m:t>
                          </m:r>
                        </m:sub>
                      </m:sSub>
                      <m:r>
                        <a:rPr lang="it-IT" b="0" i="1" smtClean="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it-IT" b="0" i="1" smtClean="0">
                          <a:latin typeface="Cambria Math" panose="02040503050406030204" pitchFamily="18" charset="0"/>
                        </a:rPr>
                        <m:t>h</m:t>
                      </m:r>
                    </m:oMath>
                  </m:oMathPara>
                </a14:m>
                <a:endParaRPr lang="it-IT" dirty="0"/>
              </a:p>
            </p:txBody>
          </p:sp>
        </mc:Choice>
        <mc:Fallback xmlns="">
          <p:sp>
            <p:nvSpPr>
              <p:cNvPr id="45" name="CasellaDiTesto 4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588582" y="1955770"/>
                <a:ext cx="1121790" cy="369332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CasellaDiTesto 6"/>
              <p:cNvSpPr txBox="1"/>
              <p:nvPr/>
            </p:nvSpPr>
            <p:spPr>
              <a:xfrm>
                <a:off x="165610" y="1145787"/>
                <a:ext cx="7548983" cy="9233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it-IT" dirty="0">
                    <a:solidFill>
                      <a:srgbClr val="808080"/>
                    </a:solidFill>
                    <a:latin typeface="Calibri" pitchFamily="34" charset="0"/>
                    <a:cs typeface="Arial" pitchFamily="34" charset="0"/>
                  </a:rPr>
                  <a:t>Allo scopo di ridurre la temperatura della superficie cilindrica, il cilindro viene rivestito con una guaina isolante 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it-IT" i="1">
                            <a:solidFill>
                              <a:srgbClr val="808080"/>
                            </a:solidFill>
                            <a:latin typeface="Cambria Math" panose="02040503050406030204" pitchFamily="18" charset="0"/>
                            <a:cs typeface="Arial" pitchFamily="34" charset="0"/>
                          </a:rPr>
                        </m:ctrlPr>
                      </m:sSubPr>
                      <m:e>
                        <m:r>
                          <a:rPr lang="it-IT">
                            <a:solidFill>
                              <a:srgbClr val="808080"/>
                            </a:solidFill>
                            <a:latin typeface="Cambria Math" panose="02040503050406030204" pitchFamily="18" charset="0"/>
                            <a:cs typeface="Arial" pitchFamily="34" charset="0"/>
                          </a:rPr>
                          <m:t>𝑘</m:t>
                        </m:r>
                      </m:e>
                      <m:sub>
                        <m:r>
                          <a:rPr lang="it-IT">
                            <a:solidFill>
                              <a:srgbClr val="808080"/>
                            </a:solidFill>
                            <a:latin typeface="Cambria Math" panose="02040503050406030204" pitchFamily="18" charset="0"/>
                            <a:cs typeface="Arial" pitchFamily="34" charset="0"/>
                          </a:rPr>
                          <m:t>𝑖𝑠</m:t>
                        </m:r>
                      </m:sub>
                    </m:sSub>
                    <m:r>
                      <a:rPr lang="it-IT">
                        <a:solidFill>
                          <a:srgbClr val="808080"/>
                        </a:solidFill>
                        <a:latin typeface="Cambria Math" panose="02040503050406030204" pitchFamily="18" charset="0"/>
                        <a:cs typeface="Arial" pitchFamily="34" charset="0"/>
                      </a:rPr>
                      <m:t>=0.25</m:t>
                    </m:r>
                    <m:f>
                      <m:fPr>
                        <m:type m:val="lin"/>
                        <m:ctrlPr>
                          <a:rPr lang="it-IT" i="1">
                            <a:solidFill>
                              <a:srgbClr val="808080"/>
                            </a:solidFill>
                            <a:latin typeface="Cambria Math" panose="02040503050406030204" pitchFamily="18" charset="0"/>
                            <a:cs typeface="Arial" pitchFamily="34" charset="0"/>
                          </a:rPr>
                        </m:ctrlPr>
                      </m:fPr>
                      <m:num>
                        <m:r>
                          <a:rPr lang="it-IT">
                            <a:solidFill>
                              <a:srgbClr val="808080"/>
                            </a:solidFill>
                            <a:latin typeface="Cambria Math" panose="02040503050406030204" pitchFamily="18" charset="0"/>
                            <a:cs typeface="Arial" pitchFamily="34" charset="0"/>
                          </a:rPr>
                          <m:t>𝑊</m:t>
                        </m:r>
                      </m:num>
                      <m:den>
                        <m:r>
                          <a:rPr lang="it-IT">
                            <a:solidFill>
                              <a:srgbClr val="808080"/>
                            </a:solidFill>
                            <a:latin typeface="Cambria Math" panose="02040503050406030204" pitchFamily="18" charset="0"/>
                            <a:cs typeface="Arial" pitchFamily="34" charset="0"/>
                          </a:rPr>
                          <m:t>(</m:t>
                        </m:r>
                        <m:r>
                          <a:rPr lang="it-IT">
                            <a:solidFill>
                              <a:srgbClr val="808080"/>
                            </a:solidFill>
                            <a:latin typeface="Cambria Math" panose="02040503050406030204" pitchFamily="18" charset="0"/>
                            <a:cs typeface="Arial" pitchFamily="34" charset="0"/>
                          </a:rPr>
                          <m:t>𝑚𝐾</m:t>
                        </m:r>
                        <m:r>
                          <a:rPr lang="it-IT">
                            <a:solidFill>
                              <a:srgbClr val="808080"/>
                            </a:solidFill>
                            <a:latin typeface="Cambria Math" panose="02040503050406030204" pitchFamily="18" charset="0"/>
                            <a:cs typeface="Arial" pitchFamily="34" charset="0"/>
                          </a:rPr>
                          <m:t>)</m:t>
                        </m:r>
                      </m:den>
                    </m:f>
                  </m:oMath>
                </a14:m>
                <a:r>
                  <a:rPr lang="it-IT" dirty="0">
                    <a:solidFill>
                      <a:srgbClr val="808080"/>
                    </a:solidFill>
                    <a:latin typeface="Calibri" pitchFamily="34" charset="0"/>
                    <a:cs typeface="Arial" pitchFamily="34" charset="0"/>
                  </a:rPr>
                  <a:t>, spessore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it-IT" i="1">
                            <a:solidFill>
                              <a:srgbClr val="808080"/>
                            </a:solidFill>
                            <a:latin typeface="Cambria Math" panose="02040503050406030204" pitchFamily="18" charset="0"/>
                            <a:cs typeface="Arial" pitchFamily="34" charset="0"/>
                          </a:rPr>
                        </m:ctrlPr>
                      </m:sSubPr>
                      <m:e>
                        <m:r>
                          <a:rPr lang="it-IT">
                            <a:solidFill>
                              <a:srgbClr val="808080"/>
                            </a:solidFill>
                            <a:latin typeface="Cambria Math" panose="02040503050406030204" pitchFamily="18" charset="0"/>
                            <a:cs typeface="Arial" pitchFamily="34" charset="0"/>
                          </a:rPr>
                          <m:t>𝑠</m:t>
                        </m:r>
                      </m:e>
                      <m:sub>
                        <m:r>
                          <a:rPr lang="it-IT">
                            <a:solidFill>
                              <a:srgbClr val="808080"/>
                            </a:solidFill>
                            <a:latin typeface="Cambria Math" panose="02040503050406030204" pitchFamily="18" charset="0"/>
                            <a:cs typeface="Arial" pitchFamily="34" charset="0"/>
                          </a:rPr>
                          <m:t>𝑖𝑠</m:t>
                        </m:r>
                      </m:sub>
                    </m:sSub>
                    <m:r>
                      <a:rPr lang="it-IT">
                        <a:solidFill>
                          <a:srgbClr val="808080"/>
                        </a:solidFill>
                        <a:latin typeface="Cambria Math" panose="02040503050406030204" pitchFamily="18" charset="0"/>
                        <a:cs typeface="Arial" pitchFamily="34" charset="0"/>
                      </a:rPr>
                      <m:t>=5</m:t>
                    </m:r>
                    <m:r>
                      <a:rPr lang="it-IT">
                        <a:solidFill>
                          <a:srgbClr val="808080"/>
                        </a:solidFill>
                        <a:latin typeface="Cambria Math" panose="02040503050406030204" pitchFamily="18" charset="0"/>
                        <a:cs typeface="Arial" pitchFamily="34" charset="0"/>
                      </a:rPr>
                      <m:t>𝑚𝑚</m:t>
                    </m:r>
                  </m:oMath>
                </a14:m>
                <a:r>
                  <a:rPr lang="it-IT" dirty="0">
                    <a:solidFill>
                      <a:srgbClr val="808080"/>
                    </a:solidFill>
                    <a:latin typeface="Calibri" pitchFamily="34" charset="0"/>
                    <a:cs typeface="Arial" pitchFamily="34" charset="0"/>
                  </a:rPr>
                  <a:t>), si calcoli:</a:t>
                </a:r>
              </a:p>
            </p:txBody>
          </p:sp>
        </mc:Choice>
        <mc:Fallback xmlns="">
          <p:sp>
            <p:nvSpPr>
              <p:cNvPr id="7" name="CasellaDiTesto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5610" y="1145787"/>
                <a:ext cx="7548983" cy="923330"/>
              </a:xfrm>
              <a:prstGeom prst="rect">
                <a:avLst/>
              </a:prstGeom>
              <a:blipFill>
                <a:blip r:embed="rId5"/>
                <a:stretch>
                  <a:fillRect l="-646" t="-17219" b="-41060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6" name="CasellaDiTesto 45"/>
              <p:cNvSpPr txBox="1"/>
              <p:nvPr/>
            </p:nvSpPr>
            <p:spPr>
              <a:xfrm>
                <a:off x="323826" y="2113363"/>
                <a:ext cx="5514002" cy="12003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342900" indent="-342900">
                  <a:buFont typeface="+mj-lt"/>
                  <a:buAutoNum type="arabicPeriod"/>
                </a:pPr>
                <a:r>
                  <a:rPr lang="it-IT" dirty="0">
                    <a:solidFill>
                      <a:srgbClr val="808080"/>
                    </a:solidFill>
                    <a:latin typeface="Calibri" pitchFamily="34" charset="0"/>
                    <a:cs typeface="Arial" pitchFamily="34" charset="0"/>
                  </a:rPr>
                  <a:t>La temperatura all’interfaccia cilindro-isolante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it-IT" i="1" smtClean="0">
                            <a:solidFill>
                              <a:srgbClr val="808080"/>
                            </a:solidFill>
                            <a:latin typeface="Cambria Math" panose="02040503050406030204" pitchFamily="18" charset="0"/>
                            <a:cs typeface="Arial" pitchFamily="34" charset="0"/>
                          </a:rPr>
                        </m:ctrlPr>
                      </m:sSubSupPr>
                      <m:e>
                        <m:r>
                          <a:rPr lang="it-IT" b="0" i="1" smtClean="0">
                            <a:solidFill>
                              <a:srgbClr val="808080"/>
                            </a:solidFill>
                            <a:latin typeface="Cambria Math" panose="02040503050406030204" pitchFamily="18" charset="0"/>
                            <a:cs typeface="Arial" pitchFamily="34" charset="0"/>
                          </a:rPr>
                          <m:t>𝑇</m:t>
                        </m:r>
                      </m:e>
                      <m:sub>
                        <m:r>
                          <a:rPr lang="it-IT" b="0" i="1" smtClean="0">
                            <a:solidFill>
                              <a:srgbClr val="808080"/>
                            </a:solidFill>
                            <a:latin typeface="Cambria Math" panose="02040503050406030204" pitchFamily="18" charset="0"/>
                            <a:cs typeface="Arial" pitchFamily="34" charset="0"/>
                          </a:rPr>
                          <m:t>𝑒</m:t>
                        </m:r>
                      </m:sub>
                      <m:sup>
                        <m:r>
                          <a:rPr lang="it-IT" b="0" i="1" smtClean="0">
                            <a:solidFill>
                              <a:srgbClr val="808080"/>
                            </a:solidFill>
                            <a:latin typeface="Cambria Math" panose="02040503050406030204" pitchFamily="18" charset="0"/>
                            <a:cs typeface="Arial" pitchFamily="34" charset="0"/>
                          </a:rPr>
                          <m:t>∗</m:t>
                        </m:r>
                      </m:sup>
                    </m:sSubSup>
                  </m:oMath>
                </a14:m>
                <a:endParaRPr lang="it-IT" dirty="0">
                  <a:solidFill>
                    <a:srgbClr val="808080"/>
                  </a:solidFill>
                  <a:latin typeface="Calibri" pitchFamily="34" charset="0"/>
                  <a:cs typeface="Arial" pitchFamily="34" charset="0"/>
                </a:endParaRPr>
              </a:p>
              <a:p>
                <a:pPr marL="342900" indent="-342900">
                  <a:buFont typeface="+mj-lt"/>
                  <a:buAutoNum type="arabicPeriod"/>
                </a:pPr>
                <a:r>
                  <a:rPr lang="it-IT" dirty="0">
                    <a:solidFill>
                      <a:srgbClr val="808080"/>
                    </a:solidFill>
                    <a:latin typeface="Calibri" pitchFamily="34" charset="0"/>
                    <a:cs typeface="Arial" pitchFamily="34" charset="0"/>
                  </a:rPr>
                  <a:t>La temperatura sulla faccia dell’isolante esposta all’aria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it-IT" i="1" smtClean="0">
                            <a:solidFill>
                              <a:srgbClr val="808080"/>
                            </a:solidFill>
                            <a:latin typeface="Cambria Math" panose="02040503050406030204" pitchFamily="18" charset="0"/>
                            <a:cs typeface="Arial" pitchFamily="34" charset="0"/>
                          </a:rPr>
                        </m:ctrlPr>
                      </m:sSubPr>
                      <m:e>
                        <m:r>
                          <a:rPr lang="it-IT" b="0" i="1" smtClean="0">
                            <a:solidFill>
                              <a:srgbClr val="808080"/>
                            </a:solidFill>
                            <a:latin typeface="Cambria Math" panose="02040503050406030204" pitchFamily="18" charset="0"/>
                            <a:cs typeface="Arial" pitchFamily="34" charset="0"/>
                          </a:rPr>
                          <m:t>𝑇</m:t>
                        </m:r>
                      </m:e>
                      <m:sub>
                        <m:r>
                          <a:rPr lang="it-IT" b="0" i="1" smtClean="0">
                            <a:solidFill>
                              <a:srgbClr val="808080"/>
                            </a:solidFill>
                            <a:latin typeface="Cambria Math" panose="02040503050406030204" pitchFamily="18" charset="0"/>
                            <a:cs typeface="Arial" pitchFamily="34" charset="0"/>
                          </a:rPr>
                          <m:t>𝑊</m:t>
                        </m:r>
                      </m:sub>
                    </m:sSub>
                  </m:oMath>
                </a14:m>
                <a:endParaRPr lang="it-IT" dirty="0">
                  <a:solidFill>
                    <a:srgbClr val="808080"/>
                  </a:solidFill>
                  <a:latin typeface="Calibri" pitchFamily="34" charset="0"/>
                  <a:cs typeface="Arial" pitchFamily="34" charset="0"/>
                </a:endParaRPr>
              </a:p>
              <a:p>
                <a:endParaRPr lang="it-IT" dirty="0">
                  <a:solidFill>
                    <a:srgbClr val="808080"/>
                  </a:solidFill>
                  <a:latin typeface="Calibri" pitchFamily="34" charset="0"/>
                  <a:cs typeface="Arial" pitchFamily="34" charset="0"/>
                </a:endParaRPr>
              </a:p>
            </p:txBody>
          </p:sp>
        </mc:Choice>
        <mc:Fallback xmlns="">
          <p:sp>
            <p:nvSpPr>
              <p:cNvPr id="46" name="CasellaDiTesto 4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3826" y="2113363"/>
                <a:ext cx="5514002" cy="1200329"/>
              </a:xfrm>
              <a:prstGeom prst="rect">
                <a:avLst/>
              </a:prstGeom>
              <a:blipFill>
                <a:blip r:embed="rId6"/>
                <a:stretch>
                  <a:fillRect l="-884" t="-3046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Rettangolo 7"/>
          <p:cNvSpPr/>
          <p:nvPr/>
        </p:nvSpPr>
        <p:spPr>
          <a:xfrm>
            <a:off x="10488106" y="1471448"/>
            <a:ext cx="262523" cy="1869002"/>
          </a:xfrm>
          <a:prstGeom prst="rect">
            <a:avLst/>
          </a:prstGeom>
          <a:pattFill prst="dkUpDiag">
            <a:fgClr>
              <a:schemeClr val="bg1">
                <a:lumMod val="65000"/>
              </a:schemeClr>
            </a:fgClr>
            <a:bgClr>
              <a:schemeClr val="bg1"/>
            </a:bgClr>
          </a:patt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7" name="CasellaDiTesto 46"/>
              <p:cNvSpPr txBox="1"/>
              <p:nvPr/>
            </p:nvSpPr>
            <p:spPr>
              <a:xfrm>
                <a:off x="10334516" y="2528172"/>
                <a:ext cx="112179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it-IT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it-IT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</m:e>
                        <m:sub>
                          <m:r>
                            <a:rPr lang="it-IT" b="0" i="1" smtClean="0">
                              <a:latin typeface="Cambria Math" panose="02040503050406030204" pitchFamily="18" charset="0"/>
                            </a:rPr>
                            <m:t>𝑊</m:t>
                          </m:r>
                        </m:sub>
                      </m:sSub>
                    </m:oMath>
                  </m:oMathPara>
                </a14:m>
                <a:endParaRPr lang="it-IT" dirty="0"/>
              </a:p>
            </p:txBody>
          </p:sp>
        </mc:Choice>
        <mc:Fallback xmlns="">
          <p:sp>
            <p:nvSpPr>
              <p:cNvPr id="47" name="CasellaDiTesto 4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334516" y="2528172"/>
                <a:ext cx="1121790" cy="369332"/>
              </a:xfrm>
              <a:prstGeom prst="rect">
                <a:avLst/>
              </a:prstGeom>
              <a:blipFill>
                <a:blip r:embed="rId7"/>
                <a:stretch>
                  <a:fillRect b="-1667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8" name="CasellaDiTesto 47"/>
              <p:cNvSpPr txBox="1"/>
              <p:nvPr/>
            </p:nvSpPr>
            <p:spPr>
              <a:xfrm>
                <a:off x="9796550" y="2282227"/>
                <a:ext cx="112179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it-IT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it-IT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</m:e>
                        <m:sub>
                          <m:r>
                            <a:rPr lang="it-IT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sub>
                        <m:sup>
                          <m:r>
                            <a:rPr lang="it-IT" b="0" i="1" smtClean="0">
                              <a:latin typeface="Cambria Math" panose="02040503050406030204" pitchFamily="18" charset="0"/>
                            </a:rPr>
                            <m:t>∗</m:t>
                          </m:r>
                        </m:sup>
                      </m:sSubSup>
                    </m:oMath>
                  </m:oMathPara>
                </a14:m>
                <a:endParaRPr lang="it-IT" dirty="0"/>
              </a:p>
            </p:txBody>
          </p:sp>
        </mc:Choice>
        <mc:Fallback xmlns="">
          <p:sp>
            <p:nvSpPr>
              <p:cNvPr id="48" name="CasellaDiTesto 4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796550" y="2282227"/>
                <a:ext cx="1121790" cy="369332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CasellaDiTesto 10"/>
          <p:cNvSpPr txBox="1"/>
          <p:nvPr/>
        </p:nvSpPr>
        <p:spPr>
          <a:xfrm>
            <a:off x="266961" y="3387677"/>
            <a:ext cx="824159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dirty="0"/>
              <a:t>La presenza dell’isolante fa si che la resistenza termica globale aumenti, di conseguenza varia la Te.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dirty="0"/>
              <a:t>Si può sfruttare l’analogia elettrica, conoscendo la potenza scambiata</a:t>
            </a:r>
          </a:p>
        </p:txBody>
      </p:sp>
      <p:pic>
        <p:nvPicPr>
          <p:cNvPr id="12" name="Immagine 11"/>
          <p:cNvPicPr>
            <a:picLocks noChangeAspect="1"/>
          </p:cNvPicPr>
          <p:nvPr/>
        </p:nvPicPr>
        <p:blipFill rotWithShape="1">
          <a:blip r:embed="rId9"/>
          <a:srcRect l="79211" t="54246" r="4953" b="36840"/>
          <a:stretch/>
        </p:blipFill>
        <p:spPr>
          <a:xfrm>
            <a:off x="830182" y="4501170"/>
            <a:ext cx="4655822" cy="1474257"/>
          </a:xfrm>
          <a:prstGeom prst="rect">
            <a:avLst/>
          </a:prstGeom>
        </p:spPr>
      </p:pic>
      <p:grpSp>
        <p:nvGrpSpPr>
          <p:cNvPr id="49" name="Gruppo 48"/>
          <p:cNvGrpSpPr/>
          <p:nvPr/>
        </p:nvGrpSpPr>
        <p:grpSpPr>
          <a:xfrm>
            <a:off x="9542491" y="3584191"/>
            <a:ext cx="945616" cy="500137"/>
            <a:chOff x="6165286" y="5520283"/>
            <a:chExt cx="2519312" cy="358507"/>
          </a:xfrm>
        </p:grpSpPr>
        <p:cxnSp>
          <p:nvCxnSpPr>
            <p:cNvPr id="50" name="Connettore diritto 49"/>
            <p:cNvCxnSpPr/>
            <p:nvPr/>
          </p:nvCxnSpPr>
          <p:spPr>
            <a:xfrm>
              <a:off x="6165286" y="5685251"/>
              <a:ext cx="2504791" cy="0"/>
            </a:xfrm>
            <a:prstGeom prst="line">
              <a:avLst/>
            </a:prstGeom>
            <a:ln w="12700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1" name="CasellaDiTesto 50"/>
            <p:cNvSpPr txBox="1"/>
            <p:nvPr/>
          </p:nvSpPr>
          <p:spPr>
            <a:xfrm>
              <a:off x="7218447" y="5520283"/>
              <a:ext cx="393087" cy="358507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it-IT" sz="800" dirty="0">
                  <a:solidFill>
                    <a:srgbClr val="808080"/>
                  </a:solidFill>
                  <a:latin typeface="Calibri" pitchFamily="34" charset="0"/>
                  <a:cs typeface="Arial" pitchFamily="34" charset="0"/>
                </a:rPr>
                <a:t>D/</a:t>
              </a:r>
              <a:r>
                <a:rPr lang="it-IT" sz="1050" dirty="0">
                  <a:solidFill>
                    <a:srgbClr val="808080"/>
                  </a:solidFill>
                  <a:latin typeface="Calibri" pitchFamily="34" charset="0"/>
                  <a:cs typeface="Arial" pitchFamily="34" charset="0"/>
                </a:rPr>
                <a:t>2</a:t>
              </a:r>
            </a:p>
          </p:txBody>
        </p:sp>
        <p:cxnSp>
          <p:nvCxnSpPr>
            <p:cNvPr id="52" name="Connettore diritto 51"/>
            <p:cNvCxnSpPr/>
            <p:nvPr/>
          </p:nvCxnSpPr>
          <p:spPr>
            <a:xfrm>
              <a:off x="6170558" y="5580217"/>
              <a:ext cx="0" cy="226727"/>
            </a:xfrm>
            <a:prstGeom prst="line">
              <a:avLst/>
            </a:prstGeom>
            <a:ln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Connettore diritto 52"/>
            <p:cNvCxnSpPr/>
            <p:nvPr/>
          </p:nvCxnSpPr>
          <p:spPr>
            <a:xfrm>
              <a:off x="8684598" y="5587273"/>
              <a:ext cx="0" cy="226727"/>
            </a:xfrm>
            <a:prstGeom prst="line">
              <a:avLst/>
            </a:prstGeom>
            <a:ln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166569802"/>
      </p:ext>
    </p:extLst>
  </p:cSld>
  <p:clrMapOvr>
    <a:masterClrMapping/>
  </p:clrMapOvr>
  <p:transition spd="med">
    <p:pull/>
  </p:transition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Rectangle 76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it-IT"/>
          </a:p>
        </p:txBody>
      </p:sp>
      <p:grpSp>
        <p:nvGrpSpPr>
          <p:cNvPr id="20586" name="Group 2154"/>
          <p:cNvGrpSpPr>
            <a:grpSpLocks/>
          </p:cNvGrpSpPr>
          <p:nvPr/>
        </p:nvGrpSpPr>
        <p:grpSpPr bwMode="auto">
          <a:xfrm>
            <a:off x="4760913" y="1539875"/>
            <a:ext cx="1362075" cy="1660525"/>
            <a:chOff x="7497" y="2426"/>
            <a:chExt cx="2145" cy="2613"/>
          </a:xfrm>
        </p:grpSpPr>
        <p:grpSp>
          <p:nvGrpSpPr>
            <p:cNvPr id="20590" name="Group 2158"/>
            <p:cNvGrpSpPr>
              <a:grpSpLocks/>
            </p:cNvGrpSpPr>
            <p:nvPr/>
          </p:nvGrpSpPr>
          <p:grpSpPr bwMode="auto">
            <a:xfrm>
              <a:off x="7685" y="2613"/>
              <a:ext cx="989" cy="2239"/>
              <a:chOff x="9450" y="3578"/>
              <a:chExt cx="1815" cy="2845"/>
            </a:xfrm>
          </p:grpSpPr>
        </p:grpSp>
      </p:grpSp>
      <p:sp>
        <p:nvSpPr>
          <p:cNvPr id="86" name="CasellaDiTesto 85"/>
          <p:cNvSpPr txBox="1"/>
          <p:nvPr/>
        </p:nvSpPr>
        <p:spPr>
          <a:xfrm>
            <a:off x="0" y="6404236"/>
            <a:ext cx="8775513" cy="2616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it-IT" sz="1100">
                <a:solidFill>
                  <a:schemeClr val="bg1">
                    <a:lumMod val="65000"/>
                  </a:schemeClr>
                </a:solidFill>
              </a:rPr>
              <a:t>ESERCITAZIONE                                                                                          TRASMISSIONE DEL CALORE</a:t>
            </a:r>
          </a:p>
        </p:txBody>
      </p:sp>
      <p:sp>
        <p:nvSpPr>
          <p:cNvPr id="131" name="CasellaDiTesto 130"/>
          <p:cNvSpPr txBox="1"/>
          <p:nvPr/>
        </p:nvSpPr>
        <p:spPr>
          <a:xfrm>
            <a:off x="391884" y="-91439"/>
            <a:ext cx="673685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i="1" dirty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Esercizio 3</a:t>
            </a:r>
          </a:p>
          <a:p>
            <a:r>
              <a:rPr lang="it-IT" sz="2400" i="1" dirty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Convezione </a:t>
            </a:r>
          </a:p>
          <a:p>
            <a:endParaRPr lang="it-IT" sz="2400" i="1" dirty="0">
              <a:solidFill>
                <a:schemeClr val="bg1"/>
              </a:solidFill>
              <a:latin typeface="Calibri" pitchFamily="34" charset="0"/>
              <a:cs typeface="Calibri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CasellaDiTesto 15"/>
              <p:cNvSpPr txBox="1"/>
              <p:nvPr/>
            </p:nvSpPr>
            <p:spPr>
              <a:xfrm>
                <a:off x="9696074" y="1031062"/>
                <a:ext cx="989565" cy="60401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it-IT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h</m:t>
                      </m:r>
                      <m:r>
                        <a:rPr lang="it-IT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it-IT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it-IT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𝑁𝑢</m:t>
                          </m:r>
                          <m:r>
                            <a:rPr lang="it-IT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it-IT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𝑘</m:t>
                          </m:r>
                        </m:num>
                        <m:den>
                          <m:sSub>
                            <m:sSubPr>
                              <m:ctrlPr>
                                <a:rPr lang="it-IT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it-IT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𝐿</m:t>
                              </m:r>
                            </m:e>
                            <m:sub>
                              <m:r>
                                <a:rPr lang="it-IT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𝑟𝑖𝑓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it-IT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16" name="CasellaDiTesto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96074" y="1031062"/>
                <a:ext cx="989565" cy="604012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3" name="Gruppo 32"/>
          <p:cNvGrpSpPr/>
          <p:nvPr/>
        </p:nvGrpSpPr>
        <p:grpSpPr>
          <a:xfrm>
            <a:off x="8809488" y="1031062"/>
            <a:ext cx="3184999" cy="2502331"/>
            <a:chOff x="1896961" y="3949831"/>
            <a:chExt cx="3184999" cy="2502331"/>
          </a:xfrm>
        </p:grpSpPr>
        <p:pic>
          <p:nvPicPr>
            <p:cNvPr id="34" name="Immagine 33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4629" t="13057"/>
            <a:stretch/>
          </p:blipFill>
          <p:spPr>
            <a:xfrm>
              <a:off x="2201422" y="4057708"/>
              <a:ext cx="2153813" cy="2380591"/>
            </a:xfrm>
            <a:prstGeom prst="rect">
              <a:avLst/>
            </a:prstGeom>
          </p:spPr>
        </p:pic>
        <p:grpSp>
          <p:nvGrpSpPr>
            <p:cNvPr id="35" name="Gruppo 34"/>
            <p:cNvGrpSpPr/>
            <p:nvPr/>
          </p:nvGrpSpPr>
          <p:grpSpPr>
            <a:xfrm>
              <a:off x="2486860" y="3949831"/>
              <a:ext cx="1705309" cy="2502331"/>
              <a:chOff x="8321731" y="3350392"/>
              <a:chExt cx="1362075" cy="1660525"/>
            </a:xfrm>
          </p:grpSpPr>
          <p:cxnSp>
            <p:nvCxnSpPr>
              <p:cNvPr id="42" name="AutoShape 2155"/>
              <p:cNvCxnSpPr>
                <a:cxnSpLocks noChangeShapeType="1"/>
              </p:cNvCxnSpPr>
              <p:nvPr/>
            </p:nvCxnSpPr>
            <p:spPr bwMode="auto">
              <a:xfrm flipV="1">
                <a:off x="8436031" y="3350392"/>
                <a:ext cx="635" cy="1660525"/>
              </a:xfrm>
              <a:prstGeom prst="straightConnector1">
                <a:avLst/>
              </a:prstGeom>
              <a:noFill/>
              <a:ln w="22225">
                <a:solidFill>
                  <a:srgbClr val="000000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43" name="AutoShape 2156"/>
              <p:cNvCxnSpPr>
                <a:cxnSpLocks noChangeShapeType="1"/>
              </p:cNvCxnSpPr>
              <p:nvPr/>
            </p:nvCxnSpPr>
            <p:spPr bwMode="auto">
              <a:xfrm>
                <a:off x="8321731" y="4892081"/>
                <a:ext cx="1362075" cy="0"/>
              </a:xfrm>
              <a:prstGeom prst="straightConnector1">
                <a:avLst/>
              </a:prstGeom>
              <a:noFill/>
              <a:ln w="22225">
                <a:solidFill>
                  <a:srgbClr val="000000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</p:grpSp>
        <p:sp>
          <p:nvSpPr>
            <p:cNvPr id="36" name="CasellaDiTesto 35"/>
            <p:cNvSpPr txBox="1"/>
            <p:nvPr/>
          </p:nvSpPr>
          <p:spPr>
            <a:xfrm>
              <a:off x="1896961" y="4093147"/>
              <a:ext cx="942681" cy="37707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it-IT" dirty="0"/>
                <a:t>T[°C]</a:t>
              </a:r>
            </a:p>
          </p:txBody>
        </p:sp>
        <p:sp>
          <p:nvSpPr>
            <p:cNvPr id="37" name="CasellaDiTesto 36"/>
            <p:cNvSpPr txBox="1"/>
            <p:nvPr/>
          </p:nvSpPr>
          <p:spPr>
            <a:xfrm>
              <a:off x="4139279" y="5955148"/>
              <a:ext cx="942681" cy="37707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it-IT" dirty="0"/>
                <a:t>R</a:t>
              </a:r>
            </a:p>
          </p:txBody>
        </p:sp>
        <p:grpSp>
          <p:nvGrpSpPr>
            <p:cNvPr id="38" name="Gruppo 37"/>
            <p:cNvGrpSpPr/>
            <p:nvPr/>
          </p:nvGrpSpPr>
          <p:grpSpPr>
            <a:xfrm>
              <a:off x="2683861" y="4614692"/>
              <a:ext cx="180000" cy="720000"/>
              <a:chOff x="5415073" y="2951545"/>
              <a:chExt cx="258332" cy="1134318"/>
            </a:xfrm>
          </p:grpSpPr>
          <p:sp>
            <p:nvSpPr>
              <p:cNvPr id="40" name="Figura a mano libera 39"/>
              <p:cNvSpPr/>
              <p:nvPr/>
            </p:nvSpPr>
            <p:spPr>
              <a:xfrm>
                <a:off x="5415073" y="3090440"/>
                <a:ext cx="258332" cy="995423"/>
              </a:xfrm>
              <a:custGeom>
                <a:avLst/>
                <a:gdLst>
                  <a:gd name="connsiteX0" fmla="*/ 140775 w 258332"/>
                  <a:gd name="connsiteY0" fmla="*/ 995423 h 995423"/>
                  <a:gd name="connsiteX1" fmla="*/ 140775 w 258332"/>
                  <a:gd name="connsiteY1" fmla="*/ 659757 h 995423"/>
                  <a:gd name="connsiteX2" fmla="*/ 1879 w 258332"/>
                  <a:gd name="connsiteY2" fmla="*/ 520861 h 995423"/>
                  <a:gd name="connsiteX3" fmla="*/ 256522 w 258332"/>
                  <a:gd name="connsiteY3" fmla="*/ 370390 h 995423"/>
                  <a:gd name="connsiteX4" fmla="*/ 117626 w 258332"/>
                  <a:gd name="connsiteY4" fmla="*/ 162046 h 995423"/>
                  <a:gd name="connsiteX5" fmla="*/ 152350 w 258332"/>
                  <a:gd name="connsiteY5" fmla="*/ 0 h 99542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58332" h="995423">
                    <a:moveTo>
                      <a:pt x="140775" y="995423"/>
                    </a:moveTo>
                    <a:cubicBezTo>
                      <a:pt x="152349" y="867137"/>
                      <a:pt x="163924" y="738851"/>
                      <a:pt x="140775" y="659757"/>
                    </a:cubicBezTo>
                    <a:cubicBezTo>
                      <a:pt x="117626" y="580663"/>
                      <a:pt x="-17412" y="569089"/>
                      <a:pt x="1879" y="520861"/>
                    </a:cubicBezTo>
                    <a:cubicBezTo>
                      <a:pt x="21170" y="472633"/>
                      <a:pt x="237231" y="430192"/>
                      <a:pt x="256522" y="370390"/>
                    </a:cubicBezTo>
                    <a:cubicBezTo>
                      <a:pt x="275813" y="310588"/>
                      <a:pt x="134988" y="223778"/>
                      <a:pt x="117626" y="162046"/>
                    </a:cubicBezTo>
                    <a:cubicBezTo>
                      <a:pt x="100264" y="100314"/>
                      <a:pt x="126307" y="50157"/>
                      <a:pt x="152350" y="0"/>
                    </a:cubicBezTo>
                  </a:path>
                </a:pathLst>
              </a:custGeom>
              <a:ln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sp>
            <p:nvSpPr>
              <p:cNvPr id="41" name="Triangolo isoscele 40"/>
              <p:cNvSpPr/>
              <p:nvPr/>
            </p:nvSpPr>
            <p:spPr>
              <a:xfrm>
                <a:off x="5485288" y="2951545"/>
                <a:ext cx="129166" cy="196190"/>
              </a:xfrm>
              <a:prstGeom prst="triangle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</p:grpSp>
        <p:sp>
          <p:nvSpPr>
            <p:cNvPr id="39" name="Arc 10"/>
            <p:cNvSpPr>
              <a:spLocks/>
            </p:cNvSpPr>
            <p:nvPr/>
          </p:nvSpPr>
          <p:spPr bwMode="auto">
            <a:xfrm rot="746147" flipH="1" flipV="1">
              <a:off x="3901076" y="4684787"/>
              <a:ext cx="213381" cy="783456"/>
            </a:xfrm>
            <a:custGeom>
              <a:avLst/>
              <a:gdLst>
                <a:gd name="G0" fmla="+- 0 0 0"/>
                <a:gd name="G1" fmla="+- 21600 0 0"/>
                <a:gd name="G2" fmla="+- 21600 0 0"/>
                <a:gd name="T0" fmla="*/ 0 w 21600"/>
                <a:gd name="T1" fmla="*/ 0 h 21600"/>
                <a:gd name="T2" fmla="*/ 21600 w 21600"/>
                <a:gd name="T3" fmla="*/ 21600 h 21600"/>
                <a:gd name="T4" fmla="*/ 0 w 21600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0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0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</p:grpSp>
      <p:sp>
        <p:nvSpPr>
          <p:cNvPr id="44" name="CasellaDiTesto 43"/>
          <p:cNvSpPr txBox="1"/>
          <p:nvPr/>
        </p:nvSpPr>
        <p:spPr>
          <a:xfrm>
            <a:off x="9752169" y="2081734"/>
            <a:ext cx="69399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400" dirty="0" err="1">
                <a:solidFill>
                  <a:srgbClr val="DD462F"/>
                </a:solidFill>
                <a:latin typeface="Calibri" pitchFamily="34" charset="0"/>
                <a:cs typeface="Calibri" pitchFamily="34" charset="0"/>
              </a:rPr>
              <a:t>u</a:t>
            </a:r>
            <a:r>
              <a:rPr lang="it-IT" sz="1000" dirty="0" err="1">
                <a:solidFill>
                  <a:srgbClr val="DD462F"/>
                </a:solidFill>
                <a:latin typeface="Calibri" pitchFamily="34" charset="0"/>
                <a:cs typeface="Calibri" pitchFamily="34" charset="0"/>
              </a:rPr>
              <a:t>gen</a:t>
            </a:r>
            <a:endParaRPr lang="it-IT" sz="1000" dirty="0">
              <a:solidFill>
                <a:srgbClr val="DD462F"/>
              </a:solidFill>
              <a:latin typeface="Calibri" pitchFamily="34" charset="0"/>
              <a:cs typeface="Calibri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5" name="CasellaDiTesto 44"/>
              <p:cNvSpPr txBox="1"/>
              <p:nvPr/>
            </p:nvSpPr>
            <p:spPr>
              <a:xfrm>
                <a:off x="10588582" y="1955770"/>
                <a:ext cx="112179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it-IT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it-IT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</m:e>
                        <m:sub>
                          <m:r>
                            <a:rPr lang="it-IT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∞</m:t>
                          </m:r>
                        </m:sub>
                      </m:sSub>
                      <m:r>
                        <a:rPr lang="it-IT" b="0" i="1" smtClean="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it-IT" b="0" i="1" smtClean="0">
                          <a:latin typeface="Cambria Math" panose="02040503050406030204" pitchFamily="18" charset="0"/>
                        </a:rPr>
                        <m:t>h</m:t>
                      </m:r>
                    </m:oMath>
                  </m:oMathPara>
                </a14:m>
                <a:endParaRPr lang="it-IT" dirty="0"/>
              </a:p>
            </p:txBody>
          </p:sp>
        </mc:Choice>
        <mc:Fallback xmlns="">
          <p:sp>
            <p:nvSpPr>
              <p:cNvPr id="45" name="CasellaDiTesto 4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588582" y="1955770"/>
                <a:ext cx="1121790" cy="369332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Rettangolo 7"/>
          <p:cNvSpPr/>
          <p:nvPr/>
        </p:nvSpPr>
        <p:spPr>
          <a:xfrm>
            <a:off x="10488106" y="1471448"/>
            <a:ext cx="262523" cy="1869002"/>
          </a:xfrm>
          <a:prstGeom prst="rect">
            <a:avLst/>
          </a:prstGeom>
          <a:pattFill prst="dkUpDiag">
            <a:fgClr>
              <a:schemeClr val="bg1">
                <a:lumMod val="65000"/>
              </a:schemeClr>
            </a:fgClr>
            <a:bgClr>
              <a:schemeClr val="bg1"/>
            </a:bgClr>
          </a:patt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7" name="CasellaDiTesto 46"/>
              <p:cNvSpPr txBox="1"/>
              <p:nvPr/>
            </p:nvSpPr>
            <p:spPr>
              <a:xfrm>
                <a:off x="10334516" y="2528172"/>
                <a:ext cx="112179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it-IT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it-IT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</m:e>
                        <m:sub>
                          <m:r>
                            <a:rPr lang="it-IT" b="0" i="1" smtClean="0">
                              <a:latin typeface="Cambria Math" panose="02040503050406030204" pitchFamily="18" charset="0"/>
                            </a:rPr>
                            <m:t>𝑊</m:t>
                          </m:r>
                        </m:sub>
                      </m:sSub>
                    </m:oMath>
                  </m:oMathPara>
                </a14:m>
                <a:endParaRPr lang="it-IT" dirty="0"/>
              </a:p>
            </p:txBody>
          </p:sp>
        </mc:Choice>
        <mc:Fallback xmlns="">
          <p:sp>
            <p:nvSpPr>
              <p:cNvPr id="47" name="CasellaDiTesto 4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334516" y="2528172"/>
                <a:ext cx="1121790" cy="369332"/>
              </a:xfrm>
              <a:prstGeom prst="rect">
                <a:avLst/>
              </a:prstGeom>
              <a:blipFill>
                <a:blip r:embed="rId5"/>
                <a:stretch>
                  <a:fillRect b="-1667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8" name="CasellaDiTesto 47"/>
              <p:cNvSpPr txBox="1"/>
              <p:nvPr/>
            </p:nvSpPr>
            <p:spPr>
              <a:xfrm>
                <a:off x="9796550" y="2282227"/>
                <a:ext cx="112179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it-IT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it-IT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</m:e>
                        <m:sub>
                          <m:r>
                            <a:rPr lang="it-IT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sub>
                        <m:sup>
                          <m:r>
                            <a:rPr lang="it-IT" b="0" i="1" smtClean="0">
                              <a:latin typeface="Cambria Math" panose="02040503050406030204" pitchFamily="18" charset="0"/>
                            </a:rPr>
                            <m:t>∗</m:t>
                          </m:r>
                        </m:sup>
                      </m:sSubSup>
                    </m:oMath>
                  </m:oMathPara>
                </a14:m>
                <a:endParaRPr lang="it-IT" dirty="0"/>
              </a:p>
            </p:txBody>
          </p:sp>
        </mc:Choice>
        <mc:Fallback xmlns="">
          <p:sp>
            <p:nvSpPr>
              <p:cNvPr id="48" name="CasellaDiTesto 4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796550" y="2282227"/>
                <a:ext cx="1121790" cy="369332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2" name="Immagine 11"/>
          <p:cNvPicPr>
            <a:picLocks noChangeAspect="1"/>
          </p:cNvPicPr>
          <p:nvPr/>
        </p:nvPicPr>
        <p:blipFill rotWithShape="1">
          <a:blip r:embed="rId7"/>
          <a:srcRect l="79211" t="54246" r="4953" b="36840"/>
          <a:stretch/>
        </p:blipFill>
        <p:spPr>
          <a:xfrm>
            <a:off x="601227" y="925981"/>
            <a:ext cx="3445256" cy="1090934"/>
          </a:xfrm>
          <a:prstGeom prst="rect">
            <a:avLst/>
          </a:prstGeom>
        </p:spPr>
      </p:pic>
      <p:grpSp>
        <p:nvGrpSpPr>
          <p:cNvPr id="49" name="Gruppo 48"/>
          <p:cNvGrpSpPr/>
          <p:nvPr/>
        </p:nvGrpSpPr>
        <p:grpSpPr>
          <a:xfrm>
            <a:off x="9542491" y="3584191"/>
            <a:ext cx="945616" cy="500137"/>
            <a:chOff x="6165286" y="5520283"/>
            <a:chExt cx="2519312" cy="358507"/>
          </a:xfrm>
        </p:grpSpPr>
        <p:cxnSp>
          <p:nvCxnSpPr>
            <p:cNvPr id="50" name="Connettore diritto 49"/>
            <p:cNvCxnSpPr/>
            <p:nvPr/>
          </p:nvCxnSpPr>
          <p:spPr>
            <a:xfrm>
              <a:off x="6165286" y="5685251"/>
              <a:ext cx="2504791" cy="0"/>
            </a:xfrm>
            <a:prstGeom prst="line">
              <a:avLst/>
            </a:prstGeom>
            <a:ln w="12700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1" name="CasellaDiTesto 50"/>
            <p:cNvSpPr txBox="1"/>
            <p:nvPr/>
          </p:nvSpPr>
          <p:spPr>
            <a:xfrm>
              <a:off x="7218447" y="5520283"/>
              <a:ext cx="393087" cy="358507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it-IT" sz="800" dirty="0">
                  <a:solidFill>
                    <a:srgbClr val="808080"/>
                  </a:solidFill>
                  <a:latin typeface="Calibri" pitchFamily="34" charset="0"/>
                  <a:cs typeface="Arial" pitchFamily="34" charset="0"/>
                </a:rPr>
                <a:t>D/</a:t>
              </a:r>
              <a:r>
                <a:rPr lang="it-IT" sz="1050" dirty="0">
                  <a:solidFill>
                    <a:srgbClr val="808080"/>
                  </a:solidFill>
                  <a:latin typeface="Calibri" pitchFamily="34" charset="0"/>
                  <a:cs typeface="Arial" pitchFamily="34" charset="0"/>
                </a:rPr>
                <a:t>2</a:t>
              </a:r>
            </a:p>
          </p:txBody>
        </p:sp>
        <p:cxnSp>
          <p:nvCxnSpPr>
            <p:cNvPr id="52" name="Connettore diritto 51"/>
            <p:cNvCxnSpPr/>
            <p:nvPr/>
          </p:nvCxnSpPr>
          <p:spPr>
            <a:xfrm>
              <a:off x="6170558" y="5580217"/>
              <a:ext cx="0" cy="226727"/>
            </a:xfrm>
            <a:prstGeom prst="line">
              <a:avLst/>
            </a:prstGeom>
            <a:ln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Connettore diritto 52"/>
            <p:cNvCxnSpPr/>
            <p:nvPr/>
          </p:nvCxnSpPr>
          <p:spPr>
            <a:xfrm>
              <a:off x="8684598" y="5587273"/>
              <a:ext cx="0" cy="226727"/>
            </a:xfrm>
            <a:prstGeom prst="line">
              <a:avLst/>
            </a:prstGeom>
            <a:ln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3" name="Immagine 12"/>
          <p:cNvPicPr>
            <a:picLocks noChangeAspect="1"/>
          </p:cNvPicPr>
          <p:nvPr/>
        </p:nvPicPr>
        <p:blipFill rotWithShape="1">
          <a:blip r:embed="rId7"/>
          <a:srcRect t="42005" r="48104" b="34353"/>
          <a:stretch/>
        </p:blipFill>
        <p:spPr>
          <a:xfrm>
            <a:off x="470638" y="2289385"/>
            <a:ext cx="6651760" cy="1704558"/>
          </a:xfrm>
          <a:prstGeom prst="rect">
            <a:avLst/>
          </a:prstGeom>
        </p:spPr>
      </p:pic>
      <p:pic>
        <p:nvPicPr>
          <p:cNvPr id="6" name="Immagine 5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91884" y="4189848"/>
            <a:ext cx="7346317" cy="19691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20064"/>
      </p:ext>
    </p:extLst>
  </p:cSld>
  <p:clrMapOvr>
    <a:masterClrMapping/>
  </p:clrMapOvr>
  <p:transition spd="med">
    <p:pull/>
  </p:transition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Rectangle 76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it-IT"/>
          </a:p>
        </p:txBody>
      </p:sp>
      <p:grpSp>
        <p:nvGrpSpPr>
          <p:cNvPr id="20586" name="Group 2154"/>
          <p:cNvGrpSpPr>
            <a:grpSpLocks/>
          </p:cNvGrpSpPr>
          <p:nvPr/>
        </p:nvGrpSpPr>
        <p:grpSpPr bwMode="auto">
          <a:xfrm>
            <a:off x="4760913" y="1539875"/>
            <a:ext cx="1362075" cy="1660525"/>
            <a:chOff x="7497" y="2426"/>
            <a:chExt cx="2145" cy="2613"/>
          </a:xfrm>
        </p:grpSpPr>
        <p:grpSp>
          <p:nvGrpSpPr>
            <p:cNvPr id="20590" name="Group 2158"/>
            <p:cNvGrpSpPr>
              <a:grpSpLocks/>
            </p:cNvGrpSpPr>
            <p:nvPr/>
          </p:nvGrpSpPr>
          <p:grpSpPr bwMode="auto">
            <a:xfrm>
              <a:off x="7685" y="2613"/>
              <a:ext cx="989" cy="2239"/>
              <a:chOff x="9450" y="3578"/>
              <a:chExt cx="1815" cy="2845"/>
            </a:xfrm>
          </p:grpSpPr>
        </p:grpSp>
      </p:grpSp>
      <p:sp>
        <p:nvSpPr>
          <p:cNvPr id="86" name="CasellaDiTesto 85"/>
          <p:cNvSpPr txBox="1"/>
          <p:nvPr/>
        </p:nvSpPr>
        <p:spPr>
          <a:xfrm>
            <a:off x="0" y="6404236"/>
            <a:ext cx="8775513" cy="2616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it-IT" sz="1100">
                <a:solidFill>
                  <a:schemeClr val="bg1">
                    <a:lumMod val="65000"/>
                  </a:schemeClr>
                </a:solidFill>
              </a:rPr>
              <a:t>ESERCITAZIONE                                                                                          TRASMISSIONE DEL CALORE</a:t>
            </a:r>
          </a:p>
        </p:txBody>
      </p:sp>
      <p:sp>
        <p:nvSpPr>
          <p:cNvPr id="131" name="CasellaDiTesto 130"/>
          <p:cNvSpPr txBox="1"/>
          <p:nvPr/>
        </p:nvSpPr>
        <p:spPr>
          <a:xfrm>
            <a:off x="391884" y="-91439"/>
            <a:ext cx="673685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i="1" dirty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Esercizio 3</a:t>
            </a:r>
          </a:p>
          <a:p>
            <a:r>
              <a:rPr lang="it-IT" sz="2400" i="1" dirty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Convezione </a:t>
            </a:r>
          </a:p>
          <a:p>
            <a:endParaRPr lang="it-IT" sz="2400" i="1" dirty="0">
              <a:solidFill>
                <a:schemeClr val="bg1"/>
              </a:solidFill>
              <a:latin typeface="Calibri" pitchFamily="34" charset="0"/>
              <a:cs typeface="Calibri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CasellaDiTesto 15"/>
              <p:cNvSpPr txBox="1"/>
              <p:nvPr/>
            </p:nvSpPr>
            <p:spPr>
              <a:xfrm>
                <a:off x="9696074" y="1031062"/>
                <a:ext cx="989565" cy="60401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it-IT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h</m:t>
                      </m:r>
                      <m:r>
                        <a:rPr lang="it-IT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it-IT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it-IT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𝑁𝑢</m:t>
                          </m:r>
                          <m:r>
                            <a:rPr lang="it-IT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it-IT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𝑘</m:t>
                          </m:r>
                        </m:num>
                        <m:den>
                          <m:sSub>
                            <m:sSubPr>
                              <m:ctrlPr>
                                <a:rPr lang="it-IT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it-IT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𝐿</m:t>
                              </m:r>
                            </m:e>
                            <m:sub>
                              <m:r>
                                <a:rPr lang="it-IT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𝑟𝑖𝑓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it-IT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16" name="CasellaDiTesto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96074" y="1031062"/>
                <a:ext cx="989565" cy="604012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6" name="CasellaDiTesto 45"/>
          <p:cNvSpPr txBox="1"/>
          <p:nvPr/>
        </p:nvSpPr>
        <p:spPr>
          <a:xfrm>
            <a:off x="5385" y="785724"/>
            <a:ext cx="1186834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>
                <a:solidFill>
                  <a:srgbClr val="808080"/>
                </a:solidFill>
                <a:latin typeface="Calibri" pitchFamily="34" charset="0"/>
                <a:cs typeface="Arial" pitchFamily="34" charset="0"/>
              </a:rPr>
              <a:t>Volendo fissare la temperatura </a:t>
            </a:r>
            <a:r>
              <a:rPr lang="it-IT" dirty="0" err="1">
                <a:solidFill>
                  <a:srgbClr val="808080"/>
                </a:solidFill>
                <a:latin typeface="Calibri" pitchFamily="34" charset="0"/>
                <a:cs typeface="Arial" pitchFamily="34" charset="0"/>
              </a:rPr>
              <a:t>Tw</a:t>
            </a:r>
            <a:r>
              <a:rPr lang="it-IT" dirty="0">
                <a:solidFill>
                  <a:srgbClr val="808080"/>
                </a:solidFill>
                <a:latin typeface="Calibri" pitchFamily="34" charset="0"/>
                <a:cs typeface="Arial" pitchFamily="34" charset="0"/>
              </a:rPr>
              <a:t> a 50°C, si utilizza un ventilatore per forzare l’aria normalmente all’asse del cilindro. Si calcoli la velocità dell’aria.</a:t>
            </a:r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 rotWithShape="1">
          <a:blip r:embed="rId4"/>
          <a:srcRect l="28459" t="19822" r="16397" b="23977"/>
          <a:stretch/>
        </p:blipFill>
        <p:spPr>
          <a:xfrm>
            <a:off x="1400237" y="1354228"/>
            <a:ext cx="9285402" cy="5323170"/>
          </a:xfrm>
          <a:prstGeom prst="rect">
            <a:avLst/>
          </a:prstGeom>
        </p:spPr>
      </p:pic>
      <p:sp>
        <p:nvSpPr>
          <p:cNvPr id="2" name="CasellaDiTesto 1"/>
          <p:cNvSpPr txBox="1"/>
          <p:nvPr/>
        </p:nvSpPr>
        <p:spPr>
          <a:xfrm>
            <a:off x="212145" y="2533150"/>
            <a:ext cx="1012438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/>
              <a:t>Trattandosi di convezione forzata, abbiamo bisogno di tabelle che permettono di esplicitare Nu=f(</a:t>
            </a:r>
            <a:r>
              <a:rPr lang="it-IT" dirty="0" err="1"/>
              <a:t>Re,Pr</a:t>
            </a:r>
            <a:r>
              <a:rPr lang="it-IT" dirty="0"/>
              <a:t>). Questa volta la procedura non è iterativa: occorre procedere per tentativi, poiché la </a:t>
            </a:r>
            <a:r>
              <a:rPr lang="it-IT" dirty="0" err="1"/>
              <a:t>Tw</a:t>
            </a:r>
            <a:r>
              <a:rPr lang="it-IT" dirty="0"/>
              <a:t> è nota e quini saranno univocamente definite le proprietà del fluido. Il numero di Re varierà solo in funzione della velocità.</a:t>
            </a:r>
          </a:p>
        </p:txBody>
      </p:sp>
    </p:spTree>
    <p:extLst>
      <p:ext uri="{BB962C8B-B14F-4D97-AF65-F5344CB8AC3E}">
        <p14:creationId xmlns:p14="http://schemas.microsoft.com/office/powerpoint/2010/main" val="1562433487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Rectangle 76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it-IT"/>
          </a:p>
        </p:txBody>
      </p:sp>
      <p:grpSp>
        <p:nvGrpSpPr>
          <p:cNvPr id="20586" name="Group 2154"/>
          <p:cNvGrpSpPr>
            <a:grpSpLocks/>
          </p:cNvGrpSpPr>
          <p:nvPr/>
        </p:nvGrpSpPr>
        <p:grpSpPr bwMode="auto">
          <a:xfrm>
            <a:off x="4760913" y="1539875"/>
            <a:ext cx="1362075" cy="1660525"/>
            <a:chOff x="7497" y="2426"/>
            <a:chExt cx="2145" cy="2613"/>
          </a:xfrm>
        </p:grpSpPr>
        <p:grpSp>
          <p:nvGrpSpPr>
            <p:cNvPr id="20590" name="Group 2158"/>
            <p:cNvGrpSpPr>
              <a:grpSpLocks/>
            </p:cNvGrpSpPr>
            <p:nvPr/>
          </p:nvGrpSpPr>
          <p:grpSpPr bwMode="auto">
            <a:xfrm>
              <a:off x="7685" y="2613"/>
              <a:ext cx="989" cy="2239"/>
              <a:chOff x="9450" y="3578"/>
              <a:chExt cx="1815" cy="2845"/>
            </a:xfrm>
          </p:grpSpPr>
        </p:grpSp>
      </p:grpSp>
      <p:sp>
        <p:nvSpPr>
          <p:cNvPr id="86" name="CasellaDiTesto 85"/>
          <p:cNvSpPr txBox="1"/>
          <p:nvPr/>
        </p:nvSpPr>
        <p:spPr>
          <a:xfrm>
            <a:off x="0" y="6404236"/>
            <a:ext cx="8775513" cy="2616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it-IT" sz="1100">
                <a:solidFill>
                  <a:schemeClr val="bg1">
                    <a:lumMod val="65000"/>
                  </a:schemeClr>
                </a:solidFill>
              </a:rPr>
              <a:t>ESERCITAZIONE                                                                                          TRASMISSIONE DEL CALORE</a:t>
            </a:r>
          </a:p>
        </p:txBody>
      </p:sp>
      <p:sp>
        <p:nvSpPr>
          <p:cNvPr id="131" name="CasellaDiTesto 130"/>
          <p:cNvSpPr txBox="1"/>
          <p:nvPr/>
        </p:nvSpPr>
        <p:spPr>
          <a:xfrm>
            <a:off x="391884" y="-91439"/>
            <a:ext cx="673685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i="1" dirty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Esercizio 3</a:t>
            </a:r>
          </a:p>
          <a:p>
            <a:r>
              <a:rPr lang="it-IT" sz="2400" i="1" dirty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Convezione </a:t>
            </a:r>
          </a:p>
          <a:p>
            <a:endParaRPr lang="it-IT" sz="2400" i="1" dirty="0">
              <a:solidFill>
                <a:schemeClr val="bg1"/>
              </a:solidFill>
              <a:latin typeface="Calibri" pitchFamily="34" charset="0"/>
              <a:cs typeface="Calibri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CasellaDiTesto 15"/>
              <p:cNvSpPr txBox="1"/>
              <p:nvPr/>
            </p:nvSpPr>
            <p:spPr>
              <a:xfrm>
                <a:off x="9696074" y="1031062"/>
                <a:ext cx="989565" cy="60401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it-IT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h</m:t>
                      </m:r>
                      <m:r>
                        <a:rPr lang="it-IT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it-IT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it-IT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𝑁𝑢</m:t>
                          </m:r>
                          <m:r>
                            <a:rPr lang="it-IT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it-IT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𝑘</m:t>
                          </m:r>
                        </m:num>
                        <m:den>
                          <m:sSub>
                            <m:sSubPr>
                              <m:ctrlPr>
                                <a:rPr lang="it-IT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it-IT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𝐿</m:t>
                              </m:r>
                            </m:e>
                            <m:sub>
                              <m:r>
                                <a:rPr lang="it-IT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𝑟𝑖𝑓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it-IT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16" name="CasellaDiTesto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96074" y="1031062"/>
                <a:ext cx="989565" cy="604012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" name="Immagin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9207" y="1108889"/>
            <a:ext cx="6999442" cy="3236867"/>
          </a:xfrm>
          <a:prstGeom prst="rect">
            <a:avLst/>
          </a:prstGeom>
        </p:spPr>
      </p:pic>
      <p:sp>
        <p:nvSpPr>
          <p:cNvPr id="11" name="Rettangolo 10"/>
          <p:cNvSpPr/>
          <p:nvPr/>
        </p:nvSpPr>
        <p:spPr>
          <a:xfrm>
            <a:off x="701296" y="2470674"/>
            <a:ext cx="7132378" cy="1205780"/>
          </a:xfrm>
          <a:prstGeom prst="rect">
            <a:avLst/>
          </a:prstGeom>
          <a:noFill/>
          <a:ln w="38100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ttangolo 11"/>
              <p:cNvSpPr/>
              <p:nvPr/>
            </p:nvSpPr>
            <p:spPr>
              <a:xfrm>
                <a:off x="701296" y="4498558"/>
                <a:ext cx="10133814" cy="158171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it-IT" dirty="0"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CONVEZIONE FORZATA </a:t>
                </a:r>
                <a:endParaRPr lang="it-IT" sz="16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it-IT" dirty="0"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La temperatura di riferimento a cui valutare le proprietà dell’aria è:</a:t>
                </a:r>
                <a:endParaRPr lang="it-IT" sz="16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it-IT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it-IT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𝑇</m:t>
                          </m:r>
                        </m:e>
                        <m:sub>
                          <m:r>
                            <a:rPr lang="it-IT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𝑓𝑖𝑙𝑚</m:t>
                          </m:r>
                        </m:sub>
                      </m:sSub>
                      <m:r>
                        <a:rPr lang="it-IT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it-IT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it-IT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it-IT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𝑇</m:t>
                              </m:r>
                            </m:e>
                            <m:sub>
                              <m:r>
                                <a:rPr lang="it-IT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𝑊</m:t>
                              </m:r>
                            </m:sub>
                          </m:sSub>
                          <m:r>
                            <a:rPr lang="it-IT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it-IT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it-IT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𝑇</m:t>
                              </m:r>
                            </m:e>
                            <m:sub>
                              <m:r>
                                <a:rPr lang="it-IT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𝑓</m:t>
                              </m:r>
                            </m:sub>
                          </m:sSub>
                        </m:num>
                        <m:den>
                          <m:r>
                            <a:rPr lang="it-IT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2</m:t>
                          </m:r>
                        </m:den>
                      </m:f>
                      <m:r>
                        <a:rPr lang="it-IT" i="1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it-IT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it-IT" b="0" i="1" smtClean="0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50</m:t>
                          </m:r>
                          <m:r>
                            <a:rPr lang="it-IT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+20</m:t>
                          </m:r>
                        </m:num>
                        <m:den>
                          <m:r>
                            <a:rPr lang="it-IT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2</m:t>
                          </m:r>
                        </m:den>
                      </m:f>
                      <m:r>
                        <a:rPr lang="it-IT" i="1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=3</m:t>
                      </m:r>
                      <m:r>
                        <a:rPr lang="it-IT" b="0" i="1" smtClean="0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5</m:t>
                      </m:r>
                      <m:r>
                        <a:rPr lang="it-IT" i="1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°</m:t>
                      </m:r>
                      <m:r>
                        <a:rPr lang="it-IT" i="1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𝐶</m:t>
                      </m:r>
                    </m:oMath>
                  </m:oMathPara>
                </a14:m>
                <a:endParaRPr lang="it-IT" sz="16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2" name="Rettangolo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1296" y="4498558"/>
                <a:ext cx="10133814" cy="1581715"/>
              </a:xfrm>
              <a:prstGeom prst="rect">
                <a:avLst/>
              </a:prstGeom>
              <a:blipFill>
                <a:blip r:embed="rId5"/>
                <a:stretch>
                  <a:fillRect l="-481" t="-1931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614085391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Rectangle 76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it-IT"/>
          </a:p>
        </p:txBody>
      </p:sp>
      <p:grpSp>
        <p:nvGrpSpPr>
          <p:cNvPr id="20586" name="Group 2154"/>
          <p:cNvGrpSpPr>
            <a:grpSpLocks/>
          </p:cNvGrpSpPr>
          <p:nvPr/>
        </p:nvGrpSpPr>
        <p:grpSpPr bwMode="auto">
          <a:xfrm>
            <a:off x="4760913" y="1539875"/>
            <a:ext cx="1362075" cy="1660525"/>
            <a:chOff x="7497" y="2426"/>
            <a:chExt cx="2145" cy="2613"/>
          </a:xfrm>
        </p:grpSpPr>
        <p:grpSp>
          <p:nvGrpSpPr>
            <p:cNvPr id="20590" name="Group 2158"/>
            <p:cNvGrpSpPr>
              <a:grpSpLocks/>
            </p:cNvGrpSpPr>
            <p:nvPr/>
          </p:nvGrpSpPr>
          <p:grpSpPr bwMode="auto">
            <a:xfrm>
              <a:off x="7685" y="2613"/>
              <a:ext cx="989" cy="2239"/>
              <a:chOff x="9450" y="3578"/>
              <a:chExt cx="1815" cy="2845"/>
            </a:xfrm>
          </p:grpSpPr>
        </p:grpSp>
      </p:grpSp>
      <p:sp>
        <p:nvSpPr>
          <p:cNvPr id="86" name="CasellaDiTesto 85"/>
          <p:cNvSpPr txBox="1"/>
          <p:nvPr/>
        </p:nvSpPr>
        <p:spPr>
          <a:xfrm>
            <a:off x="0" y="6404236"/>
            <a:ext cx="8775513" cy="2616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it-IT" sz="1100">
                <a:solidFill>
                  <a:schemeClr val="bg1">
                    <a:lumMod val="65000"/>
                  </a:schemeClr>
                </a:solidFill>
              </a:rPr>
              <a:t>ESERCITAZIONE                                                                                          TRASMISSIONE DEL CALORE</a:t>
            </a:r>
          </a:p>
        </p:txBody>
      </p:sp>
      <p:sp>
        <p:nvSpPr>
          <p:cNvPr id="131" name="CasellaDiTesto 130"/>
          <p:cNvSpPr txBox="1"/>
          <p:nvPr/>
        </p:nvSpPr>
        <p:spPr>
          <a:xfrm>
            <a:off x="391884" y="-91439"/>
            <a:ext cx="673685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i="1" dirty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Esercizio 3</a:t>
            </a:r>
          </a:p>
          <a:p>
            <a:r>
              <a:rPr lang="it-IT" sz="2400" i="1" dirty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Convezione </a:t>
            </a:r>
          </a:p>
          <a:p>
            <a:endParaRPr lang="it-IT" sz="2400" i="1" dirty="0">
              <a:solidFill>
                <a:schemeClr val="bg1"/>
              </a:solidFill>
              <a:latin typeface="Calibri" pitchFamily="34" charset="0"/>
              <a:cs typeface="Calibri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CasellaDiTesto 15"/>
              <p:cNvSpPr txBox="1"/>
              <p:nvPr/>
            </p:nvSpPr>
            <p:spPr>
              <a:xfrm>
                <a:off x="9696074" y="1031062"/>
                <a:ext cx="989565" cy="60401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it-IT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h</m:t>
                      </m:r>
                      <m:r>
                        <a:rPr lang="it-IT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it-IT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it-IT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𝑁𝑢</m:t>
                          </m:r>
                          <m:r>
                            <a:rPr lang="it-IT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it-IT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𝑘</m:t>
                          </m:r>
                        </m:num>
                        <m:den>
                          <m:sSub>
                            <m:sSubPr>
                              <m:ctrlPr>
                                <a:rPr lang="it-IT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it-IT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𝐿</m:t>
                              </m:r>
                            </m:e>
                            <m:sub>
                              <m:r>
                                <a:rPr lang="it-IT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𝑟𝑖𝑓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it-IT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16" name="CasellaDiTesto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96074" y="1031062"/>
                <a:ext cx="989565" cy="604012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Rettangolo 12"/>
              <p:cNvSpPr/>
              <p:nvPr/>
            </p:nvSpPr>
            <p:spPr>
              <a:xfrm>
                <a:off x="391884" y="1108890"/>
                <a:ext cx="10168380" cy="95333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it-IT" dirty="0"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In tabella troviamo che a 37°C:</a:t>
                </a:r>
                <a:endParaRPr lang="it-IT" sz="16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14:m>
                  <m:oMath xmlns:m="http://schemas.openxmlformats.org/officeDocument/2006/math">
                    <m:r>
                      <a:rPr lang="it-IT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𝑘</m:t>
                    </m:r>
                    <m:r>
                      <a:rPr lang="it-IT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=0.0268 </m:t>
                    </m:r>
                    <m:f>
                      <m:fPr>
                        <m:ctrlPr>
                          <a:rPr lang="it-IT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it-IT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𝑊</m:t>
                        </m:r>
                      </m:num>
                      <m:den>
                        <m:r>
                          <a:rPr lang="it-IT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𝑚𝐾</m:t>
                        </m:r>
                      </m:den>
                    </m:f>
                  </m:oMath>
                </a14:m>
                <a:r>
                  <a:rPr lang="it-IT" dirty="0"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                                           </a:t>
                </a:r>
                <a14:m>
                  <m:oMath xmlns:m="http://schemas.openxmlformats.org/officeDocument/2006/math">
                    <m:r>
                      <a:rPr lang="it-IT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𝜈</m:t>
                    </m:r>
                    <m:r>
                      <a:rPr lang="it-IT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=1.67∙</m:t>
                    </m:r>
                    <m:sSup>
                      <m:sSupPr>
                        <m:ctrlPr>
                          <a:rPr lang="it-IT" b="1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it-IT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10</m:t>
                        </m:r>
                      </m:e>
                      <m:sup>
                        <m:r>
                          <a:rPr lang="it-IT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−5</m:t>
                        </m:r>
                      </m:sup>
                    </m:sSup>
                    <m:r>
                      <a:rPr lang="it-IT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 </m:t>
                    </m:r>
                    <m:f>
                      <m:fPr>
                        <m:ctrlPr>
                          <a:rPr lang="it-IT" b="1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it-IT" b="1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it-IT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𝑚</m:t>
                            </m:r>
                          </m:e>
                          <m:sup>
                            <m:r>
                              <a:rPr lang="it-IT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sup>
                        </m:sSup>
                      </m:num>
                      <m:den>
                        <m:r>
                          <a:rPr lang="it-IT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𝑠</m:t>
                        </m:r>
                      </m:den>
                    </m:f>
                  </m:oMath>
                </a14:m>
                <a:r>
                  <a:rPr lang="it-IT" dirty="0"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                                </a:t>
                </a:r>
                <a14:m>
                  <m:oMath xmlns:m="http://schemas.openxmlformats.org/officeDocument/2006/math">
                    <m:r>
                      <a:rPr lang="it-IT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𝑃𝑟</m:t>
                    </m:r>
                    <m:r>
                      <a:rPr lang="it-IT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=0.711</m:t>
                    </m:r>
                  </m:oMath>
                </a14:m>
                <a:endParaRPr lang="it-IT" sz="16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3" name="Rettangolo 1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1884" y="1108890"/>
                <a:ext cx="10168380" cy="953338"/>
              </a:xfrm>
              <a:prstGeom prst="rect">
                <a:avLst/>
              </a:prstGeom>
              <a:blipFill>
                <a:blip r:embed="rId4"/>
                <a:stretch>
                  <a:fillRect l="-480" t="-3846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" name="Immagine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789696" y="2062228"/>
            <a:ext cx="4968671" cy="5712447"/>
          </a:xfrm>
          <a:prstGeom prst="rect">
            <a:avLst/>
          </a:prstGeom>
        </p:spPr>
      </p:pic>
      <p:sp>
        <p:nvSpPr>
          <p:cNvPr id="14" name="Rettangolo 13"/>
          <p:cNvSpPr/>
          <p:nvPr/>
        </p:nvSpPr>
        <p:spPr>
          <a:xfrm>
            <a:off x="7211505" y="3840848"/>
            <a:ext cx="4317476" cy="261589"/>
          </a:xfrm>
          <a:prstGeom prst="rect">
            <a:avLst/>
          </a:prstGeom>
          <a:noFill/>
          <a:ln w="38100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CasellaDiTesto 4"/>
              <p:cNvSpPr txBox="1"/>
              <p:nvPr/>
            </p:nvSpPr>
            <p:spPr>
              <a:xfrm>
                <a:off x="127933" y="2432547"/>
                <a:ext cx="2021378" cy="56489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it-IT" b="0" i="1" smtClean="0">
                          <a:latin typeface="Cambria Math" panose="02040503050406030204" pitchFamily="18" charset="0"/>
                        </a:rPr>
                        <m:t>𝑈</m:t>
                      </m:r>
                      <m:d>
                        <m:dPr>
                          <m:ctrlPr>
                            <a:rPr lang="it-IT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it-IT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e>
                      </m:d>
                      <m:r>
                        <a:rPr lang="it-IT" b="0" i="1" smtClean="0">
                          <a:latin typeface="Cambria Math" panose="02040503050406030204" pitchFamily="18" charset="0"/>
                        </a:rPr>
                        <m:t>=3</m:t>
                      </m:r>
                      <m:f>
                        <m:fPr>
                          <m:ctrlPr>
                            <a:rPr lang="it-IT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it-IT" b="0" i="1" smtClean="0">
                              <a:latin typeface="Cambria Math" panose="02040503050406030204" pitchFamily="18" charset="0"/>
                            </a:rPr>
                            <m:t>𝑚</m:t>
                          </m:r>
                        </m:num>
                        <m:den>
                          <m:r>
                            <a:rPr lang="it-IT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</m:den>
                      </m:f>
                    </m:oMath>
                  </m:oMathPara>
                </a14:m>
                <a:endParaRPr lang="it-IT" dirty="0"/>
              </a:p>
            </p:txBody>
          </p:sp>
        </mc:Choice>
        <mc:Fallback xmlns="">
          <p:sp>
            <p:nvSpPr>
              <p:cNvPr id="5" name="CasellaDiTesto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7933" y="2432547"/>
                <a:ext cx="2021378" cy="564898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CasellaDiTesto 5"/>
              <p:cNvSpPr txBox="1"/>
              <p:nvPr/>
            </p:nvSpPr>
            <p:spPr>
              <a:xfrm>
                <a:off x="537327" y="3314037"/>
                <a:ext cx="2762231" cy="52681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it-IT" b="0" i="1" smtClean="0">
                          <a:latin typeface="Cambria Math" panose="02040503050406030204" pitchFamily="18" charset="0"/>
                        </a:rPr>
                        <m:t>𝑅𝑒</m:t>
                      </m:r>
                      <m:r>
                        <a:rPr lang="it-IT" b="0" i="1" smtClean="0">
                          <a:latin typeface="Cambria Math" panose="02040503050406030204" pitchFamily="18" charset="0"/>
                        </a:rPr>
                        <m:t>(1)=</m:t>
                      </m:r>
                      <m:f>
                        <m:fPr>
                          <m:ctrlPr>
                            <a:rPr lang="it-IT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it-IT" b="0" i="1" smtClean="0">
                              <a:latin typeface="Cambria Math" panose="02040503050406030204" pitchFamily="18" charset="0"/>
                            </a:rPr>
                            <m:t>𝑈</m:t>
                          </m:r>
                          <m:r>
                            <a:rPr lang="it-IT" b="0" i="1" smtClean="0">
                              <a:latin typeface="Cambria Math" panose="02040503050406030204" pitchFamily="18" charset="0"/>
                            </a:rPr>
                            <m:t>(1)∙</m:t>
                          </m:r>
                          <m:r>
                            <a:rPr lang="it-IT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𝐷</m:t>
                          </m:r>
                        </m:num>
                        <m:den>
                          <m:r>
                            <m:rPr>
                              <m:sty m:val="p"/>
                            </m:rPr>
                            <a:rPr lang="el-G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ν</m:t>
                          </m:r>
                        </m:den>
                      </m:f>
                      <m:r>
                        <a:rPr lang="it-IT" b="0" i="1" smtClean="0">
                          <a:latin typeface="Cambria Math" panose="02040503050406030204" pitchFamily="18" charset="0"/>
                        </a:rPr>
                        <m:t>=3592.8</m:t>
                      </m:r>
                    </m:oMath>
                  </m:oMathPara>
                </a14:m>
                <a:endParaRPr lang="it-IT" dirty="0"/>
              </a:p>
            </p:txBody>
          </p:sp>
        </mc:Choice>
        <mc:Fallback xmlns="">
          <p:sp>
            <p:nvSpPr>
              <p:cNvPr id="6" name="CasellaDiTesto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7327" y="3314037"/>
                <a:ext cx="2762231" cy="526811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Rettangolo 16"/>
              <p:cNvSpPr/>
              <p:nvPr/>
            </p:nvSpPr>
            <p:spPr>
              <a:xfrm>
                <a:off x="373957" y="4342009"/>
                <a:ext cx="4139788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it-IT" i="1" smtClean="0">
                          <a:latin typeface="Cambria Math" panose="02040503050406030204" pitchFamily="18" charset="0"/>
                        </a:rPr>
                        <m:t>𝑅𝑒</m:t>
                      </m:r>
                      <m:r>
                        <a:rPr lang="it-IT" i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it-IT" i="1">
                          <a:latin typeface="Cambria Math" panose="02040503050406030204" pitchFamily="18" charset="0"/>
                        </a:rPr>
                        <m:t>𝑃𝑟</m:t>
                      </m:r>
                      <m:r>
                        <a:rPr lang="it-IT" i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it-IT" b="0" i="0" smtClean="0">
                          <a:latin typeface="Cambria Math" panose="02040503050406030204" pitchFamily="18" charset="0"/>
                        </a:rPr>
                        <m:t>3592.8</m:t>
                      </m:r>
                      <m:r>
                        <a:rPr lang="it-IT" i="0">
                          <a:latin typeface="Cambria Math" panose="02040503050406030204" pitchFamily="18" charset="0"/>
                        </a:rPr>
                        <m:t>∙0.71</m:t>
                      </m:r>
                      <m:r>
                        <a:rPr lang="it-IT" b="0" i="0" smtClean="0">
                          <a:latin typeface="Cambria Math" panose="02040503050406030204" pitchFamily="18" charset="0"/>
                        </a:rPr>
                        <m:t>1=2554.5</m:t>
                      </m:r>
                      <m:r>
                        <a:rPr lang="it-IT" i="0">
                          <a:latin typeface="Cambria Math" panose="02040503050406030204" pitchFamily="18" charset="0"/>
                        </a:rPr>
                        <m:t>&gt;0.2</m:t>
                      </m:r>
                    </m:oMath>
                  </m:oMathPara>
                </a14:m>
                <a:endParaRPr lang="it-IT" dirty="0"/>
              </a:p>
            </p:txBody>
          </p:sp>
        </mc:Choice>
        <mc:Fallback xmlns="">
          <p:sp>
            <p:nvSpPr>
              <p:cNvPr id="17" name="Rettangolo 1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3957" y="4342009"/>
                <a:ext cx="4139788" cy="369332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ttangolo 6"/>
              <p:cNvSpPr/>
              <p:nvPr/>
            </p:nvSpPr>
            <p:spPr>
              <a:xfrm>
                <a:off x="-367739" y="4477498"/>
                <a:ext cx="11053378" cy="196573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it-IT" i="1" smtClean="0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it-IT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𝑁𝑢</m:t>
                          </m:r>
                        </m:e>
                        <m:sub>
                          <m:r>
                            <a:rPr lang="it-IT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𝑚</m:t>
                          </m:r>
                        </m:sub>
                      </m:sSub>
                      <m:r>
                        <a:rPr lang="it-IT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=0.3+</m:t>
                      </m:r>
                      <m:f>
                        <m:fPr>
                          <m:ctrlPr>
                            <a:rPr lang="it-IT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it-IT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0.62 </m:t>
                          </m:r>
                          <m:sSup>
                            <m:sSupPr>
                              <m:ctrlPr>
                                <a:rPr lang="it-IT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it-IT" i="1"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it-IT" i="1"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𝑅𝑒</m:t>
                                  </m:r>
                                  <m:r>
                                    <a:rPr lang="it-IT" b="0" i="1" smtClean="0"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(1)</m:t>
                                  </m:r>
                                </m:e>
                              </m:d>
                            </m:e>
                            <m:sup>
                              <m:f>
                                <m:fPr>
                                  <m:ctrlPr>
                                    <a:rPr lang="it-IT" i="1"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it-IT" i="1"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it-IT" i="1"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2</m:t>
                                  </m:r>
                                </m:den>
                              </m:f>
                            </m:sup>
                          </m:sSup>
                          <m:sSup>
                            <m:sSupPr>
                              <m:ctrlPr>
                                <a:rPr lang="it-IT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begChr m:val="["/>
                                  <m:endChr m:val="]"/>
                                  <m:ctrlPr>
                                    <a:rPr lang="it-IT" i="1"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it-IT" i="1"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1+</m:t>
                                  </m:r>
                                  <m:sSup>
                                    <m:sSupPr>
                                      <m:ctrlPr>
                                        <a:rPr lang="it-IT" i="1">
                                          <a:latin typeface="Cambria Math" panose="02040503050406030204" pitchFamily="18" charset="0"/>
                                          <a:ea typeface="Calibri" panose="020F0502020204030204" pitchFamily="34" charset="0"/>
                                          <a:cs typeface="Times New Roman" panose="02020603050405020304" pitchFamily="18" charset="0"/>
                                        </a:rPr>
                                      </m:ctrlPr>
                                    </m:sSupPr>
                                    <m:e>
                                      <m:d>
                                        <m:dPr>
                                          <m:ctrlPr>
                                            <a:rPr lang="it-IT" i="1">
                                              <a:latin typeface="Cambria Math" panose="02040503050406030204" pitchFamily="18" charset="0"/>
                                              <a:ea typeface="Calibri" panose="020F0502020204030204" pitchFamily="34" charset="0"/>
                                              <a:cs typeface="Times New Roman" panose="020206030504050203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f>
                                            <m:fPr>
                                              <m:ctrlPr>
                                                <a:rPr lang="it-IT" i="1">
                                                  <a:latin typeface="Cambria Math" panose="02040503050406030204" pitchFamily="18" charset="0"/>
                                                  <a:ea typeface="Calibri" panose="020F0502020204030204" pitchFamily="34" charset="0"/>
                                                  <a:cs typeface="Times New Roman" panose="02020603050405020304" pitchFamily="18" charset="0"/>
                                                </a:rPr>
                                              </m:ctrlPr>
                                            </m:fPr>
                                            <m:num>
                                              <m:r>
                                                <a:rPr lang="it-IT" i="1">
                                                  <a:latin typeface="Cambria Math" panose="02040503050406030204" pitchFamily="18" charset="0"/>
                                                  <a:ea typeface="Calibri" panose="020F0502020204030204" pitchFamily="34" charset="0"/>
                                                  <a:cs typeface="Times New Roman" panose="02020603050405020304" pitchFamily="18" charset="0"/>
                                                </a:rPr>
                                                <m:t>𝑅𝑒</m:t>
                                              </m:r>
                                              <m:r>
                                                <a:rPr lang="it-IT" b="0" i="1" smtClean="0">
                                                  <a:latin typeface="Cambria Math" panose="02040503050406030204" pitchFamily="18" charset="0"/>
                                                  <a:ea typeface="Calibri" panose="020F0502020204030204" pitchFamily="34" charset="0"/>
                                                  <a:cs typeface="Times New Roman" panose="02020603050405020304" pitchFamily="18" charset="0"/>
                                                </a:rPr>
                                                <m:t>(1)</m:t>
                                              </m:r>
                                            </m:num>
                                            <m:den>
                                              <m:r>
                                                <a:rPr lang="it-IT" i="1">
                                                  <a:latin typeface="Cambria Math" panose="02040503050406030204" pitchFamily="18" charset="0"/>
                                                  <a:ea typeface="Calibri" panose="020F0502020204030204" pitchFamily="34" charset="0"/>
                                                  <a:cs typeface="Times New Roman" panose="02020603050405020304" pitchFamily="18" charset="0"/>
                                                </a:rPr>
                                                <m:t>2.82∙</m:t>
                                              </m:r>
                                              <m:sSup>
                                                <m:sSupPr>
                                                  <m:ctrlPr>
                                                    <a:rPr lang="it-IT" i="1">
                                                      <a:latin typeface="Cambria Math" panose="02040503050406030204" pitchFamily="18" charset="0"/>
                                                      <a:ea typeface="Calibri" panose="020F0502020204030204" pitchFamily="34" charset="0"/>
                                                      <a:cs typeface="Times New Roman" panose="02020603050405020304" pitchFamily="18" charset="0"/>
                                                    </a:rPr>
                                                  </m:ctrlPr>
                                                </m:sSupPr>
                                                <m:e>
                                                  <m:r>
                                                    <a:rPr lang="it-IT" i="1">
                                                      <a:latin typeface="Cambria Math" panose="02040503050406030204" pitchFamily="18" charset="0"/>
                                                      <a:ea typeface="Calibri" panose="020F0502020204030204" pitchFamily="34" charset="0"/>
                                                      <a:cs typeface="Times New Roman" panose="02020603050405020304" pitchFamily="18" charset="0"/>
                                                    </a:rPr>
                                                    <m:t>10</m:t>
                                                  </m:r>
                                                </m:e>
                                                <m:sup>
                                                  <m:r>
                                                    <a:rPr lang="it-IT" i="1">
                                                      <a:latin typeface="Cambria Math" panose="02040503050406030204" pitchFamily="18" charset="0"/>
                                                      <a:ea typeface="Calibri" panose="020F0502020204030204" pitchFamily="34" charset="0"/>
                                                      <a:cs typeface="Times New Roman" panose="02020603050405020304" pitchFamily="18" charset="0"/>
                                                    </a:rPr>
                                                    <m:t>5</m:t>
                                                  </m:r>
                                                </m:sup>
                                              </m:sSup>
                                            </m:den>
                                          </m:f>
                                        </m:e>
                                      </m:d>
                                    </m:e>
                                    <m:sup>
                                      <m:f>
                                        <m:fPr>
                                          <m:ctrlPr>
                                            <a:rPr lang="it-IT" i="1">
                                              <a:latin typeface="Cambria Math" panose="02040503050406030204" pitchFamily="18" charset="0"/>
                                              <a:ea typeface="Calibri" panose="020F0502020204030204" pitchFamily="34" charset="0"/>
                                              <a:cs typeface="Times New Roman" panose="02020603050405020304" pitchFamily="18" charset="0"/>
                                            </a:rPr>
                                          </m:ctrlPr>
                                        </m:fPr>
                                        <m:num>
                                          <m:r>
                                            <a:rPr lang="it-IT" i="1">
                                              <a:latin typeface="Cambria Math" panose="02040503050406030204" pitchFamily="18" charset="0"/>
                                              <a:ea typeface="Calibri" panose="020F0502020204030204" pitchFamily="34" charset="0"/>
                                              <a:cs typeface="Times New Roman" panose="02020603050405020304" pitchFamily="18" charset="0"/>
                                            </a:rPr>
                                            <m:t>5</m:t>
                                          </m:r>
                                        </m:num>
                                        <m:den>
                                          <m:r>
                                            <a:rPr lang="it-IT" i="1">
                                              <a:latin typeface="Cambria Math" panose="02040503050406030204" pitchFamily="18" charset="0"/>
                                              <a:ea typeface="Calibri" panose="020F0502020204030204" pitchFamily="34" charset="0"/>
                                              <a:cs typeface="Times New Roman" panose="02020603050405020304" pitchFamily="18" charset="0"/>
                                            </a:rPr>
                                            <m:t>8</m:t>
                                          </m:r>
                                        </m:den>
                                      </m:f>
                                    </m:sup>
                                  </m:sSup>
                                </m:e>
                              </m:d>
                            </m:e>
                            <m:sup>
                              <m:f>
                                <m:fPr>
                                  <m:ctrlPr>
                                    <a:rPr lang="it-IT" i="1"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it-IT" i="1"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4</m:t>
                                  </m:r>
                                </m:num>
                                <m:den>
                                  <m:r>
                                    <a:rPr lang="it-IT" i="1"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5</m:t>
                                  </m:r>
                                </m:den>
                              </m:f>
                            </m:sup>
                          </m:sSup>
                        </m:num>
                        <m:den>
                          <m:sSup>
                            <m:sSupPr>
                              <m:ctrlPr>
                                <a:rPr lang="it-IT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begChr m:val="["/>
                                  <m:endChr m:val="]"/>
                                  <m:ctrlPr>
                                    <a:rPr lang="it-IT" i="1"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it-IT" i="1"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1+</m:t>
                                  </m:r>
                                  <m:sSup>
                                    <m:sSupPr>
                                      <m:ctrlPr>
                                        <a:rPr lang="it-IT" i="1">
                                          <a:latin typeface="Cambria Math" panose="02040503050406030204" pitchFamily="18" charset="0"/>
                                          <a:ea typeface="Calibri" panose="020F0502020204030204" pitchFamily="34" charset="0"/>
                                          <a:cs typeface="Times New Roman" panose="02020603050405020304" pitchFamily="18" charset="0"/>
                                        </a:rPr>
                                      </m:ctrlPr>
                                    </m:sSupPr>
                                    <m:e>
                                      <m:d>
                                        <m:dPr>
                                          <m:ctrlPr>
                                            <a:rPr lang="it-IT" i="1">
                                              <a:latin typeface="Cambria Math" panose="02040503050406030204" pitchFamily="18" charset="0"/>
                                              <a:ea typeface="Calibri" panose="020F0502020204030204" pitchFamily="34" charset="0"/>
                                              <a:cs typeface="Times New Roman" panose="020206030504050203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f>
                                            <m:fPr>
                                              <m:ctrlPr>
                                                <a:rPr lang="it-IT" i="1">
                                                  <a:latin typeface="Cambria Math" panose="02040503050406030204" pitchFamily="18" charset="0"/>
                                                  <a:ea typeface="Calibri" panose="020F0502020204030204" pitchFamily="34" charset="0"/>
                                                  <a:cs typeface="Times New Roman" panose="02020603050405020304" pitchFamily="18" charset="0"/>
                                                </a:rPr>
                                              </m:ctrlPr>
                                            </m:fPr>
                                            <m:num>
                                              <m:r>
                                                <a:rPr lang="it-IT" i="1">
                                                  <a:latin typeface="Cambria Math" panose="02040503050406030204" pitchFamily="18" charset="0"/>
                                                  <a:ea typeface="Calibri" panose="020F0502020204030204" pitchFamily="34" charset="0"/>
                                                  <a:cs typeface="Times New Roman" panose="02020603050405020304" pitchFamily="18" charset="0"/>
                                                </a:rPr>
                                                <m:t>0.4</m:t>
                                              </m:r>
                                            </m:num>
                                            <m:den>
                                              <m:r>
                                                <a:rPr lang="it-IT" i="1">
                                                  <a:latin typeface="Cambria Math" panose="02040503050406030204" pitchFamily="18" charset="0"/>
                                                  <a:ea typeface="Calibri" panose="020F0502020204030204" pitchFamily="34" charset="0"/>
                                                  <a:cs typeface="Times New Roman" panose="02020603050405020304" pitchFamily="18" charset="0"/>
                                                </a:rPr>
                                                <m:t>𝑃𝑟</m:t>
                                              </m:r>
                                            </m:den>
                                          </m:f>
                                        </m:e>
                                      </m:d>
                                    </m:e>
                                    <m:sup>
                                      <m:f>
                                        <m:fPr>
                                          <m:ctrlPr>
                                            <a:rPr lang="it-IT" i="1">
                                              <a:latin typeface="Cambria Math" panose="02040503050406030204" pitchFamily="18" charset="0"/>
                                              <a:ea typeface="Calibri" panose="020F0502020204030204" pitchFamily="34" charset="0"/>
                                              <a:cs typeface="Times New Roman" panose="02020603050405020304" pitchFamily="18" charset="0"/>
                                            </a:rPr>
                                          </m:ctrlPr>
                                        </m:fPr>
                                        <m:num>
                                          <m:r>
                                            <a:rPr lang="it-IT" i="1">
                                              <a:latin typeface="Cambria Math" panose="02040503050406030204" pitchFamily="18" charset="0"/>
                                              <a:ea typeface="Calibri" panose="020F0502020204030204" pitchFamily="34" charset="0"/>
                                              <a:cs typeface="Times New Roman" panose="02020603050405020304" pitchFamily="18" charset="0"/>
                                            </a:rPr>
                                            <m:t>2</m:t>
                                          </m:r>
                                        </m:num>
                                        <m:den>
                                          <m:r>
                                            <a:rPr lang="it-IT" i="1">
                                              <a:latin typeface="Cambria Math" panose="02040503050406030204" pitchFamily="18" charset="0"/>
                                              <a:ea typeface="Calibri" panose="020F0502020204030204" pitchFamily="34" charset="0"/>
                                              <a:cs typeface="Times New Roman" panose="02020603050405020304" pitchFamily="18" charset="0"/>
                                            </a:rPr>
                                            <m:t>3</m:t>
                                          </m:r>
                                        </m:den>
                                      </m:f>
                                    </m:sup>
                                  </m:sSup>
                                </m:e>
                              </m:d>
                            </m:e>
                            <m:sup>
                              <m:f>
                                <m:fPr>
                                  <m:ctrlPr>
                                    <a:rPr lang="it-IT" i="1"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it-IT" i="1"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it-IT" i="1"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4</m:t>
                                  </m:r>
                                </m:den>
                              </m:f>
                            </m:sup>
                          </m:sSup>
                        </m:den>
                      </m:f>
                      <m:r>
                        <a:rPr lang="it-IT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=0.3+</m:t>
                      </m:r>
                      <m:f>
                        <m:fPr>
                          <m:ctrlPr>
                            <a:rPr lang="it-IT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it-IT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0.62 </m:t>
                          </m:r>
                          <m:sSup>
                            <m:sSupPr>
                              <m:ctrlPr>
                                <a:rPr lang="it-IT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it-IT" i="1"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it-IT" b="0" i="1" smtClean="0"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3592.8</m:t>
                                  </m:r>
                                </m:e>
                              </m:d>
                            </m:e>
                            <m:sup>
                              <m:f>
                                <m:fPr>
                                  <m:ctrlPr>
                                    <a:rPr lang="it-IT" i="1"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it-IT" i="1"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it-IT" i="1"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2</m:t>
                                  </m:r>
                                </m:den>
                              </m:f>
                            </m:sup>
                          </m:sSup>
                          <m:sSup>
                            <m:sSupPr>
                              <m:ctrlPr>
                                <a:rPr lang="it-IT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begChr m:val="["/>
                                  <m:endChr m:val="]"/>
                                  <m:ctrlPr>
                                    <a:rPr lang="it-IT" i="1"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it-IT" i="1"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1+</m:t>
                                  </m:r>
                                  <m:sSup>
                                    <m:sSupPr>
                                      <m:ctrlPr>
                                        <a:rPr lang="it-IT" i="1">
                                          <a:latin typeface="Cambria Math" panose="02040503050406030204" pitchFamily="18" charset="0"/>
                                          <a:ea typeface="Calibri" panose="020F0502020204030204" pitchFamily="34" charset="0"/>
                                          <a:cs typeface="Times New Roman" panose="02020603050405020304" pitchFamily="18" charset="0"/>
                                        </a:rPr>
                                      </m:ctrlPr>
                                    </m:sSupPr>
                                    <m:e>
                                      <m:d>
                                        <m:dPr>
                                          <m:ctrlPr>
                                            <a:rPr lang="it-IT" i="1">
                                              <a:latin typeface="Cambria Math" panose="02040503050406030204" pitchFamily="18" charset="0"/>
                                              <a:ea typeface="Calibri" panose="020F0502020204030204" pitchFamily="34" charset="0"/>
                                              <a:cs typeface="Times New Roman" panose="020206030504050203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f>
                                            <m:fPr>
                                              <m:ctrlPr>
                                                <a:rPr lang="it-IT" i="1">
                                                  <a:latin typeface="Cambria Math" panose="02040503050406030204" pitchFamily="18" charset="0"/>
                                                  <a:ea typeface="Calibri" panose="020F0502020204030204" pitchFamily="34" charset="0"/>
                                                  <a:cs typeface="Times New Roman" panose="02020603050405020304" pitchFamily="18" charset="0"/>
                                                </a:rPr>
                                              </m:ctrlPr>
                                            </m:fPr>
                                            <m:num>
                                              <m:r>
                                                <a:rPr lang="it-IT" b="0" i="1" smtClean="0">
                                                  <a:latin typeface="Cambria Math" panose="02040503050406030204" pitchFamily="18" charset="0"/>
                                                  <a:ea typeface="Calibri" panose="020F0502020204030204" pitchFamily="34" charset="0"/>
                                                  <a:cs typeface="Times New Roman" panose="02020603050405020304" pitchFamily="18" charset="0"/>
                                                </a:rPr>
                                                <m:t>3592.8</m:t>
                                              </m:r>
                                            </m:num>
                                            <m:den>
                                              <m:r>
                                                <a:rPr lang="it-IT" i="1">
                                                  <a:latin typeface="Cambria Math" panose="02040503050406030204" pitchFamily="18" charset="0"/>
                                                  <a:ea typeface="Calibri" panose="020F0502020204030204" pitchFamily="34" charset="0"/>
                                                  <a:cs typeface="Times New Roman" panose="02020603050405020304" pitchFamily="18" charset="0"/>
                                                </a:rPr>
                                                <m:t>2.82∙</m:t>
                                              </m:r>
                                              <m:sSup>
                                                <m:sSupPr>
                                                  <m:ctrlPr>
                                                    <a:rPr lang="it-IT" i="1">
                                                      <a:latin typeface="Cambria Math" panose="02040503050406030204" pitchFamily="18" charset="0"/>
                                                      <a:ea typeface="Calibri" panose="020F0502020204030204" pitchFamily="34" charset="0"/>
                                                      <a:cs typeface="Times New Roman" panose="02020603050405020304" pitchFamily="18" charset="0"/>
                                                    </a:rPr>
                                                  </m:ctrlPr>
                                                </m:sSupPr>
                                                <m:e>
                                                  <m:r>
                                                    <a:rPr lang="it-IT" i="1">
                                                      <a:latin typeface="Cambria Math" panose="02040503050406030204" pitchFamily="18" charset="0"/>
                                                      <a:ea typeface="Calibri" panose="020F0502020204030204" pitchFamily="34" charset="0"/>
                                                      <a:cs typeface="Times New Roman" panose="02020603050405020304" pitchFamily="18" charset="0"/>
                                                    </a:rPr>
                                                    <m:t>10</m:t>
                                                  </m:r>
                                                </m:e>
                                                <m:sup>
                                                  <m:r>
                                                    <a:rPr lang="it-IT" i="1">
                                                      <a:latin typeface="Cambria Math" panose="02040503050406030204" pitchFamily="18" charset="0"/>
                                                      <a:ea typeface="Calibri" panose="020F0502020204030204" pitchFamily="34" charset="0"/>
                                                      <a:cs typeface="Times New Roman" panose="02020603050405020304" pitchFamily="18" charset="0"/>
                                                    </a:rPr>
                                                    <m:t>5</m:t>
                                                  </m:r>
                                                </m:sup>
                                              </m:sSup>
                                            </m:den>
                                          </m:f>
                                        </m:e>
                                      </m:d>
                                    </m:e>
                                    <m:sup>
                                      <m:f>
                                        <m:fPr>
                                          <m:ctrlPr>
                                            <a:rPr lang="it-IT" i="1">
                                              <a:latin typeface="Cambria Math" panose="02040503050406030204" pitchFamily="18" charset="0"/>
                                              <a:ea typeface="Calibri" panose="020F0502020204030204" pitchFamily="34" charset="0"/>
                                              <a:cs typeface="Times New Roman" panose="02020603050405020304" pitchFamily="18" charset="0"/>
                                            </a:rPr>
                                          </m:ctrlPr>
                                        </m:fPr>
                                        <m:num>
                                          <m:r>
                                            <a:rPr lang="it-IT" i="1">
                                              <a:latin typeface="Cambria Math" panose="02040503050406030204" pitchFamily="18" charset="0"/>
                                              <a:ea typeface="Calibri" panose="020F0502020204030204" pitchFamily="34" charset="0"/>
                                              <a:cs typeface="Times New Roman" panose="02020603050405020304" pitchFamily="18" charset="0"/>
                                            </a:rPr>
                                            <m:t>5</m:t>
                                          </m:r>
                                        </m:num>
                                        <m:den>
                                          <m:r>
                                            <a:rPr lang="it-IT" i="1">
                                              <a:latin typeface="Cambria Math" panose="02040503050406030204" pitchFamily="18" charset="0"/>
                                              <a:ea typeface="Calibri" panose="020F0502020204030204" pitchFamily="34" charset="0"/>
                                              <a:cs typeface="Times New Roman" panose="02020603050405020304" pitchFamily="18" charset="0"/>
                                            </a:rPr>
                                            <m:t>8</m:t>
                                          </m:r>
                                        </m:den>
                                      </m:f>
                                    </m:sup>
                                  </m:sSup>
                                </m:e>
                              </m:d>
                            </m:e>
                            <m:sup>
                              <m:f>
                                <m:fPr>
                                  <m:ctrlPr>
                                    <a:rPr lang="it-IT" i="1"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it-IT" i="1"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4</m:t>
                                  </m:r>
                                </m:num>
                                <m:den>
                                  <m:r>
                                    <a:rPr lang="it-IT" i="1"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5</m:t>
                                  </m:r>
                                </m:den>
                              </m:f>
                            </m:sup>
                          </m:sSup>
                        </m:num>
                        <m:den>
                          <m:sSup>
                            <m:sSupPr>
                              <m:ctrlPr>
                                <a:rPr lang="it-IT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begChr m:val="["/>
                                  <m:endChr m:val="]"/>
                                  <m:ctrlPr>
                                    <a:rPr lang="it-IT" i="1"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it-IT" i="1"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1+</m:t>
                                  </m:r>
                                  <m:sSup>
                                    <m:sSupPr>
                                      <m:ctrlPr>
                                        <a:rPr lang="it-IT" i="1">
                                          <a:latin typeface="Cambria Math" panose="02040503050406030204" pitchFamily="18" charset="0"/>
                                          <a:ea typeface="Calibri" panose="020F0502020204030204" pitchFamily="34" charset="0"/>
                                          <a:cs typeface="Times New Roman" panose="02020603050405020304" pitchFamily="18" charset="0"/>
                                        </a:rPr>
                                      </m:ctrlPr>
                                    </m:sSupPr>
                                    <m:e>
                                      <m:d>
                                        <m:dPr>
                                          <m:ctrlPr>
                                            <a:rPr lang="it-IT" i="1">
                                              <a:latin typeface="Cambria Math" panose="02040503050406030204" pitchFamily="18" charset="0"/>
                                              <a:ea typeface="Calibri" panose="020F0502020204030204" pitchFamily="34" charset="0"/>
                                              <a:cs typeface="Times New Roman" panose="020206030504050203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f>
                                            <m:fPr>
                                              <m:ctrlPr>
                                                <a:rPr lang="it-IT" i="1">
                                                  <a:latin typeface="Cambria Math" panose="02040503050406030204" pitchFamily="18" charset="0"/>
                                                  <a:ea typeface="Calibri" panose="020F0502020204030204" pitchFamily="34" charset="0"/>
                                                  <a:cs typeface="Times New Roman" panose="02020603050405020304" pitchFamily="18" charset="0"/>
                                                </a:rPr>
                                              </m:ctrlPr>
                                            </m:fPr>
                                            <m:num>
                                              <m:r>
                                                <a:rPr lang="it-IT" i="1">
                                                  <a:latin typeface="Cambria Math" panose="02040503050406030204" pitchFamily="18" charset="0"/>
                                                  <a:ea typeface="Calibri" panose="020F0502020204030204" pitchFamily="34" charset="0"/>
                                                  <a:cs typeface="Times New Roman" panose="02020603050405020304" pitchFamily="18" charset="0"/>
                                                </a:rPr>
                                                <m:t>0.4</m:t>
                                              </m:r>
                                            </m:num>
                                            <m:den>
                                              <m:r>
                                                <a:rPr lang="it-IT" i="1">
                                                  <a:latin typeface="Cambria Math" panose="02040503050406030204" pitchFamily="18" charset="0"/>
                                                  <a:ea typeface="Calibri" panose="020F0502020204030204" pitchFamily="34" charset="0"/>
                                                  <a:cs typeface="Times New Roman" panose="02020603050405020304" pitchFamily="18" charset="0"/>
                                                </a:rPr>
                                                <m:t>0.712</m:t>
                                              </m:r>
                                            </m:den>
                                          </m:f>
                                        </m:e>
                                      </m:d>
                                    </m:e>
                                    <m:sup>
                                      <m:f>
                                        <m:fPr>
                                          <m:ctrlPr>
                                            <a:rPr lang="it-IT" i="1">
                                              <a:latin typeface="Cambria Math" panose="02040503050406030204" pitchFamily="18" charset="0"/>
                                              <a:ea typeface="Calibri" panose="020F0502020204030204" pitchFamily="34" charset="0"/>
                                              <a:cs typeface="Times New Roman" panose="02020603050405020304" pitchFamily="18" charset="0"/>
                                            </a:rPr>
                                          </m:ctrlPr>
                                        </m:fPr>
                                        <m:num>
                                          <m:r>
                                            <a:rPr lang="it-IT" i="1">
                                              <a:latin typeface="Cambria Math" panose="02040503050406030204" pitchFamily="18" charset="0"/>
                                              <a:ea typeface="Calibri" panose="020F0502020204030204" pitchFamily="34" charset="0"/>
                                              <a:cs typeface="Times New Roman" panose="02020603050405020304" pitchFamily="18" charset="0"/>
                                            </a:rPr>
                                            <m:t>2</m:t>
                                          </m:r>
                                        </m:num>
                                        <m:den>
                                          <m:r>
                                            <a:rPr lang="it-IT" i="1">
                                              <a:latin typeface="Cambria Math" panose="02040503050406030204" pitchFamily="18" charset="0"/>
                                              <a:ea typeface="Calibri" panose="020F0502020204030204" pitchFamily="34" charset="0"/>
                                              <a:cs typeface="Times New Roman" panose="02020603050405020304" pitchFamily="18" charset="0"/>
                                            </a:rPr>
                                            <m:t>3</m:t>
                                          </m:r>
                                        </m:den>
                                      </m:f>
                                    </m:sup>
                                  </m:sSup>
                                </m:e>
                              </m:d>
                            </m:e>
                            <m:sup>
                              <m:f>
                                <m:fPr>
                                  <m:ctrlPr>
                                    <a:rPr lang="it-IT" i="1"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it-IT" i="1"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it-IT" i="1"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4</m:t>
                                  </m:r>
                                </m:den>
                              </m:f>
                            </m:sup>
                          </m:sSup>
                        </m:den>
                      </m:f>
                      <m:r>
                        <a:rPr lang="it-IT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it-IT" b="0" i="1" smtClean="0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34.6</m:t>
                      </m:r>
                    </m:oMath>
                  </m:oMathPara>
                </a14:m>
                <a:endParaRPr lang="it-IT" dirty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7" name="Rettangolo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367739" y="4477498"/>
                <a:ext cx="11053378" cy="1965731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009032993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 animBg="1"/>
      <p:bldP spid="14" grpId="1" animBg="1"/>
      <p:bldP spid="5" grpId="0"/>
      <p:bldP spid="6" grpId="0"/>
      <p:bldP spid="17" grpId="0"/>
      <p:bldP spid="7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Rectangle 76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it-IT"/>
          </a:p>
        </p:txBody>
      </p:sp>
      <p:grpSp>
        <p:nvGrpSpPr>
          <p:cNvPr id="20586" name="Group 2154"/>
          <p:cNvGrpSpPr>
            <a:grpSpLocks/>
          </p:cNvGrpSpPr>
          <p:nvPr/>
        </p:nvGrpSpPr>
        <p:grpSpPr bwMode="auto">
          <a:xfrm>
            <a:off x="4760913" y="1539875"/>
            <a:ext cx="1362075" cy="1660525"/>
            <a:chOff x="7497" y="2426"/>
            <a:chExt cx="2145" cy="2613"/>
          </a:xfrm>
        </p:grpSpPr>
        <p:grpSp>
          <p:nvGrpSpPr>
            <p:cNvPr id="20590" name="Group 2158"/>
            <p:cNvGrpSpPr>
              <a:grpSpLocks/>
            </p:cNvGrpSpPr>
            <p:nvPr/>
          </p:nvGrpSpPr>
          <p:grpSpPr bwMode="auto">
            <a:xfrm>
              <a:off x="7685" y="2613"/>
              <a:ext cx="989" cy="2239"/>
              <a:chOff x="9450" y="3578"/>
              <a:chExt cx="1815" cy="2845"/>
            </a:xfrm>
          </p:grpSpPr>
        </p:grpSp>
      </p:grpSp>
      <p:sp>
        <p:nvSpPr>
          <p:cNvPr id="86" name="CasellaDiTesto 85"/>
          <p:cNvSpPr txBox="1"/>
          <p:nvPr/>
        </p:nvSpPr>
        <p:spPr>
          <a:xfrm>
            <a:off x="0" y="6404236"/>
            <a:ext cx="8775513" cy="2616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it-IT" sz="1100">
                <a:solidFill>
                  <a:schemeClr val="bg1">
                    <a:lumMod val="65000"/>
                  </a:schemeClr>
                </a:solidFill>
              </a:rPr>
              <a:t>ESERCITAZIONE                                                                                          TRASMISSIONE DEL CALORE</a:t>
            </a:r>
          </a:p>
        </p:txBody>
      </p:sp>
      <p:sp>
        <p:nvSpPr>
          <p:cNvPr id="131" name="CasellaDiTesto 130"/>
          <p:cNvSpPr txBox="1"/>
          <p:nvPr/>
        </p:nvSpPr>
        <p:spPr>
          <a:xfrm>
            <a:off x="391884" y="-91439"/>
            <a:ext cx="673685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i="1" dirty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Esercizio 3</a:t>
            </a:r>
          </a:p>
          <a:p>
            <a:r>
              <a:rPr lang="it-IT" sz="2400" i="1" dirty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Convezione </a:t>
            </a:r>
          </a:p>
          <a:p>
            <a:endParaRPr lang="it-IT" sz="2400" i="1" dirty="0">
              <a:solidFill>
                <a:schemeClr val="bg1"/>
              </a:solidFill>
              <a:latin typeface="Calibri" pitchFamily="34" charset="0"/>
              <a:cs typeface="Calibri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CasellaDiTesto 15"/>
              <p:cNvSpPr txBox="1"/>
              <p:nvPr/>
            </p:nvSpPr>
            <p:spPr>
              <a:xfrm>
                <a:off x="9696074" y="1031062"/>
                <a:ext cx="989565" cy="60401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it-IT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h</m:t>
                      </m:r>
                      <m:r>
                        <a:rPr lang="it-IT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it-IT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it-IT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𝑁𝑢</m:t>
                          </m:r>
                          <m:r>
                            <a:rPr lang="it-IT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it-IT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𝑘</m:t>
                          </m:r>
                        </m:num>
                        <m:den>
                          <m:sSub>
                            <m:sSubPr>
                              <m:ctrlPr>
                                <a:rPr lang="it-IT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it-IT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𝐿</m:t>
                              </m:r>
                            </m:e>
                            <m:sub>
                              <m:r>
                                <a:rPr lang="it-IT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𝑟𝑖𝑓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it-IT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16" name="CasellaDiTesto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96074" y="1031062"/>
                <a:ext cx="989565" cy="604012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Rettangolo 18"/>
              <p:cNvSpPr/>
              <p:nvPr/>
            </p:nvSpPr>
            <p:spPr>
              <a:xfrm>
                <a:off x="566166" y="1200329"/>
                <a:ext cx="3034036" cy="629852"/>
              </a:xfrm>
              <a:prstGeom prst="rect">
                <a:avLst/>
              </a:prstGeom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it-IT" b="0" i="0" smtClean="0">
                          <a:latin typeface="Cambria Math" panose="02040503050406030204" pitchFamily="18" charset="0"/>
                        </a:rPr>
                        <m:t>h</m:t>
                      </m:r>
                      <m:r>
                        <a:rPr lang="it-IT" b="0" i="0" smtClean="0">
                          <a:latin typeface="Cambria Math" panose="02040503050406030204" pitchFamily="18" charset="0"/>
                        </a:rPr>
                        <m:t>(1)=</m:t>
                      </m:r>
                      <m:f>
                        <m:fPr>
                          <m:ctrlPr>
                            <a:rPr lang="it-IT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sty m:val="p"/>
                            </m:rPr>
                            <a:rPr lang="it-IT" b="0" i="0" smtClean="0">
                              <a:latin typeface="Cambria Math" panose="02040503050406030204" pitchFamily="18" charset="0"/>
                            </a:rPr>
                            <m:t>Nu</m:t>
                          </m:r>
                          <m:d>
                            <m:dPr>
                              <m:ctrlPr>
                                <a:rPr lang="it-IT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it-IT" b="0" i="0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</m:d>
                          <m:r>
                            <a:rPr lang="it-IT" i="1">
                              <a:latin typeface="Cambria Math" panose="02040503050406030204" pitchFamily="18" charset="0"/>
                            </a:rPr>
                            <m:t>𝑘</m:t>
                          </m:r>
                        </m:num>
                        <m:den>
                          <m:r>
                            <a:rPr lang="it-IT" i="1">
                              <a:latin typeface="Cambria Math" panose="02040503050406030204" pitchFamily="18" charset="0"/>
                            </a:rPr>
                            <m:t>𝐷</m:t>
                          </m:r>
                        </m:den>
                      </m:f>
                      <m:r>
                        <a:rPr lang="it-IT" i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it-IT" b="0" i="0" smtClean="0">
                          <a:latin typeface="Cambria Math" panose="02040503050406030204" pitchFamily="18" charset="0"/>
                        </a:rPr>
                        <m:t>46.4</m:t>
                      </m:r>
                      <m:r>
                        <a:rPr lang="it-IT" i="0">
                          <a:latin typeface="Cambria Math" panose="02040503050406030204" pitchFamily="18" charset="0"/>
                        </a:rPr>
                        <m:t> </m:t>
                      </m:r>
                      <m:f>
                        <m:fPr>
                          <m:ctrlPr>
                            <a:rPr lang="it-IT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it-IT" i="1">
                              <a:latin typeface="Cambria Math" panose="02040503050406030204" pitchFamily="18" charset="0"/>
                            </a:rPr>
                            <m:t>𝑊</m:t>
                          </m:r>
                        </m:num>
                        <m:den>
                          <m:sSup>
                            <m:sSupPr>
                              <m:ctrlPr>
                                <a:rPr lang="it-IT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it-IT" i="1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e>
                            <m:sup>
                              <m:r>
                                <a:rPr lang="it-IT" i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it-IT" i="1">
                              <a:latin typeface="Cambria Math" panose="02040503050406030204" pitchFamily="18" charset="0"/>
                            </a:rPr>
                            <m:t>𝐾</m:t>
                          </m:r>
                        </m:den>
                      </m:f>
                    </m:oMath>
                  </m:oMathPara>
                </a14:m>
                <a:endParaRPr lang="it-IT" dirty="0"/>
              </a:p>
            </p:txBody>
          </p:sp>
        </mc:Choice>
        <mc:Fallback xmlns="">
          <p:sp>
            <p:nvSpPr>
              <p:cNvPr id="19" name="Rettangolo 1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6166" y="1200329"/>
                <a:ext cx="3034036" cy="629852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CasellaDiTesto 7"/>
              <p:cNvSpPr txBox="1"/>
              <p:nvPr/>
            </p:nvSpPr>
            <p:spPr>
              <a:xfrm>
                <a:off x="566166" y="2573183"/>
                <a:ext cx="3828099" cy="28751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̇"/>
                          <m:ctrlPr>
                            <a:rPr lang="it-IT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it-IT" b="0" i="1" smtClean="0">
                              <a:latin typeface="Cambria Math" panose="02040503050406030204" pitchFamily="18" charset="0"/>
                            </a:rPr>
                            <m:t>𝑄</m:t>
                          </m:r>
                        </m:e>
                      </m:acc>
                      <m:d>
                        <m:dPr>
                          <m:ctrlPr>
                            <a:rPr lang="it-IT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it-IT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e>
                      </m:d>
                      <m:r>
                        <a:rPr lang="it-IT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it-IT" b="0" i="1" smtClean="0">
                          <a:latin typeface="Cambria Math" panose="02040503050406030204" pitchFamily="18" charset="0"/>
                        </a:rPr>
                        <m:t>h</m:t>
                      </m:r>
                      <m:d>
                        <m:dPr>
                          <m:ctrlPr>
                            <a:rPr lang="it-IT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it-IT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e>
                      </m:d>
                      <m:r>
                        <a:rPr lang="it-IT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r>
                        <a:rPr lang="it-IT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𝐴</m:t>
                      </m:r>
                      <m:r>
                        <a:rPr lang="it-IT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d>
                        <m:dPr>
                          <m:ctrlPr>
                            <a:rPr lang="it-IT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it-IT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it-IT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𝑇</m:t>
                              </m:r>
                            </m:e>
                            <m:sub>
                              <m:r>
                                <a:rPr lang="it-IT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𝑊</m:t>
                              </m:r>
                            </m:sub>
                          </m:sSub>
                          <m:r>
                            <a:rPr lang="it-IT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it-IT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it-IT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𝑇</m:t>
                              </m:r>
                            </m:e>
                            <m:sub>
                              <m:r>
                                <a:rPr lang="it-IT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∞</m:t>
                              </m:r>
                            </m:sub>
                          </m:sSub>
                        </m:e>
                      </m:d>
                      <m:r>
                        <a:rPr lang="it-IT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=87.2 </m:t>
                      </m:r>
                      <m:r>
                        <a:rPr lang="it-IT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𝑊</m:t>
                      </m:r>
                    </m:oMath>
                  </m:oMathPara>
                </a14:m>
                <a:endParaRPr lang="it-IT" dirty="0"/>
              </a:p>
            </p:txBody>
          </p:sp>
        </mc:Choice>
        <mc:Fallback xmlns="">
          <p:sp>
            <p:nvSpPr>
              <p:cNvPr id="8" name="CasellaDiTesto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6166" y="2573183"/>
                <a:ext cx="3828099" cy="287515"/>
              </a:xfrm>
              <a:prstGeom prst="rect">
                <a:avLst/>
              </a:prstGeom>
              <a:blipFill>
                <a:blip r:embed="rId5"/>
                <a:stretch>
                  <a:fillRect l="-1433" t="-10638" r="-637" b="-31915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CasellaDiTesto 20"/>
              <p:cNvSpPr txBox="1"/>
              <p:nvPr/>
            </p:nvSpPr>
            <p:spPr>
              <a:xfrm>
                <a:off x="566166" y="3519278"/>
                <a:ext cx="3455241" cy="74212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it-IT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𝜀</m:t>
                      </m:r>
                      <m:d>
                        <m:dPr>
                          <m:ctrlPr>
                            <a:rPr lang="it-IT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it-IT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e>
                      </m:d>
                      <m:r>
                        <a:rPr lang="it-IT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it-IT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it-IT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87.2−47.1</m:t>
                          </m:r>
                        </m:num>
                        <m:den>
                          <m:f>
                            <m:fPr>
                              <m:ctrlPr>
                                <a:rPr lang="it-IT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it-IT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87.2+47.1</m:t>
                              </m:r>
                            </m:num>
                            <m:den>
                              <m:r>
                                <a:rPr lang="it-IT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</m:den>
                      </m:f>
                      <m:r>
                        <a:rPr lang="it-IT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∙100=59.7%</m:t>
                      </m:r>
                    </m:oMath>
                  </m:oMathPara>
                </a14:m>
                <a:endParaRPr lang="it-IT" dirty="0"/>
              </a:p>
            </p:txBody>
          </p:sp>
        </mc:Choice>
        <mc:Fallback xmlns="">
          <p:sp>
            <p:nvSpPr>
              <p:cNvPr id="21" name="CasellaDiTesto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6166" y="3519278"/>
                <a:ext cx="3455241" cy="742126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46781705"/>
      </p:ext>
    </p:extLst>
  </p:cSld>
  <p:clrMapOvr>
    <a:masterClrMapping/>
  </p:clrMapOvr>
  <p:transition spd="med">
    <p:pull/>
  </p:transition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Rectangle 76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it-IT"/>
          </a:p>
        </p:txBody>
      </p:sp>
      <p:grpSp>
        <p:nvGrpSpPr>
          <p:cNvPr id="20586" name="Group 2154"/>
          <p:cNvGrpSpPr>
            <a:grpSpLocks/>
          </p:cNvGrpSpPr>
          <p:nvPr/>
        </p:nvGrpSpPr>
        <p:grpSpPr bwMode="auto">
          <a:xfrm>
            <a:off x="4760913" y="1539875"/>
            <a:ext cx="1362075" cy="1660525"/>
            <a:chOff x="7497" y="2426"/>
            <a:chExt cx="2145" cy="2613"/>
          </a:xfrm>
        </p:grpSpPr>
        <p:grpSp>
          <p:nvGrpSpPr>
            <p:cNvPr id="20590" name="Group 2158"/>
            <p:cNvGrpSpPr>
              <a:grpSpLocks/>
            </p:cNvGrpSpPr>
            <p:nvPr/>
          </p:nvGrpSpPr>
          <p:grpSpPr bwMode="auto">
            <a:xfrm>
              <a:off x="7685" y="2613"/>
              <a:ext cx="989" cy="2239"/>
              <a:chOff x="9450" y="3578"/>
              <a:chExt cx="1815" cy="2845"/>
            </a:xfrm>
          </p:grpSpPr>
        </p:grpSp>
      </p:grpSp>
      <p:sp>
        <p:nvSpPr>
          <p:cNvPr id="86" name="CasellaDiTesto 85"/>
          <p:cNvSpPr txBox="1"/>
          <p:nvPr/>
        </p:nvSpPr>
        <p:spPr>
          <a:xfrm>
            <a:off x="0" y="6404236"/>
            <a:ext cx="8775513" cy="2616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it-IT" sz="1100">
                <a:solidFill>
                  <a:schemeClr val="bg1">
                    <a:lumMod val="65000"/>
                  </a:schemeClr>
                </a:solidFill>
              </a:rPr>
              <a:t>ESERCITAZIONE                                                                                          TRASMISSIONE DEL CALORE</a:t>
            </a:r>
          </a:p>
        </p:txBody>
      </p:sp>
      <p:sp>
        <p:nvSpPr>
          <p:cNvPr id="131" name="CasellaDiTesto 130"/>
          <p:cNvSpPr txBox="1"/>
          <p:nvPr/>
        </p:nvSpPr>
        <p:spPr>
          <a:xfrm>
            <a:off x="391884" y="-91439"/>
            <a:ext cx="673685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i="1" dirty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Esercizio 3</a:t>
            </a:r>
          </a:p>
          <a:p>
            <a:r>
              <a:rPr lang="it-IT" sz="2400" i="1" dirty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Convezione </a:t>
            </a:r>
          </a:p>
          <a:p>
            <a:endParaRPr lang="it-IT" sz="2400" i="1" dirty="0">
              <a:solidFill>
                <a:schemeClr val="bg1"/>
              </a:solidFill>
              <a:latin typeface="Calibri" pitchFamily="34" charset="0"/>
              <a:cs typeface="Calibri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CasellaDiTesto 15"/>
              <p:cNvSpPr txBox="1"/>
              <p:nvPr/>
            </p:nvSpPr>
            <p:spPr>
              <a:xfrm>
                <a:off x="9696074" y="1031062"/>
                <a:ext cx="989565" cy="60401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it-IT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h</m:t>
                      </m:r>
                      <m:r>
                        <a:rPr lang="it-IT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it-IT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it-IT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𝑁𝑢</m:t>
                          </m:r>
                          <m:r>
                            <a:rPr lang="it-IT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it-IT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𝑘</m:t>
                          </m:r>
                        </m:num>
                        <m:den>
                          <m:sSub>
                            <m:sSubPr>
                              <m:ctrlPr>
                                <a:rPr lang="it-IT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it-IT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𝐿</m:t>
                              </m:r>
                            </m:e>
                            <m:sub>
                              <m:r>
                                <a:rPr lang="it-IT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𝑟𝑖𝑓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it-IT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16" name="CasellaDiTesto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96074" y="1031062"/>
                <a:ext cx="989565" cy="604012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Rettangolo 12"/>
              <p:cNvSpPr/>
              <p:nvPr/>
            </p:nvSpPr>
            <p:spPr>
              <a:xfrm>
                <a:off x="391884" y="1108890"/>
                <a:ext cx="10168380" cy="95333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it-IT" dirty="0"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In tabella troviamo che a 37°C:</a:t>
                </a:r>
                <a:endParaRPr lang="it-IT" sz="16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14:m>
                  <m:oMath xmlns:m="http://schemas.openxmlformats.org/officeDocument/2006/math">
                    <m:r>
                      <a:rPr lang="it-IT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𝑘</m:t>
                    </m:r>
                    <m:r>
                      <a:rPr lang="it-IT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=0.0268 </m:t>
                    </m:r>
                    <m:f>
                      <m:fPr>
                        <m:ctrlPr>
                          <a:rPr lang="it-IT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it-IT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𝑊</m:t>
                        </m:r>
                      </m:num>
                      <m:den>
                        <m:r>
                          <a:rPr lang="it-IT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𝑚𝐾</m:t>
                        </m:r>
                      </m:den>
                    </m:f>
                  </m:oMath>
                </a14:m>
                <a:r>
                  <a:rPr lang="it-IT" dirty="0"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                                           </a:t>
                </a:r>
                <a14:m>
                  <m:oMath xmlns:m="http://schemas.openxmlformats.org/officeDocument/2006/math">
                    <m:r>
                      <a:rPr lang="it-IT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𝜈</m:t>
                    </m:r>
                    <m:r>
                      <a:rPr lang="it-IT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=1.67∙</m:t>
                    </m:r>
                    <m:sSup>
                      <m:sSupPr>
                        <m:ctrlPr>
                          <a:rPr lang="it-IT" b="1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it-IT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10</m:t>
                        </m:r>
                      </m:e>
                      <m:sup>
                        <m:r>
                          <a:rPr lang="it-IT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−5</m:t>
                        </m:r>
                      </m:sup>
                    </m:sSup>
                    <m:r>
                      <a:rPr lang="it-IT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 </m:t>
                    </m:r>
                    <m:f>
                      <m:fPr>
                        <m:ctrlPr>
                          <a:rPr lang="it-IT" b="1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it-IT" b="1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it-IT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𝑚</m:t>
                            </m:r>
                          </m:e>
                          <m:sup>
                            <m:r>
                              <a:rPr lang="it-IT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sup>
                        </m:sSup>
                      </m:num>
                      <m:den>
                        <m:r>
                          <a:rPr lang="it-IT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𝑠</m:t>
                        </m:r>
                      </m:den>
                    </m:f>
                  </m:oMath>
                </a14:m>
                <a:r>
                  <a:rPr lang="it-IT" dirty="0"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                                </a:t>
                </a:r>
                <a14:m>
                  <m:oMath xmlns:m="http://schemas.openxmlformats.org/officeDocument/2006/math">
                    <m:r>
                      <a:rPr lang="it-IT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𝑃𝑟</m:t>
                    </m:r>
                    <m:r>
                      <a:rPr lang="it-IT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=0.711</m:t>
                    </m:r>
                  </m:oMath>
                </a14:m>
                <a:endParaRPr lang="it-IT" sz="16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3" name="Rettangolo 1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1884" y="1108890"/>
                <a:ext cx="10168380" cy="953338"/>
              </a:xfrm>
              <a:prstGeom prst="rect">
                <a:avLst/>
              </a:prstGeom>
              <a:blipFill>
                <a:blip r:embed="rId4"/>
                <a:stretch>
                  <a:fillRect l="-480" t="-3846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CasellaDiTesto 4"/>
              <p:cNvSpPr txBox="1"/>
              <p:nvPr/>
            </p:nvSpPr>
            <p:spPr>
              <a:xfrm>
                <a:off x="127933" y="2432547"/>
                <a:ext cx="2021378" cy="56489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it-IT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𝑈</m:t>
                      </m:r>
                      <m:d>
                        <m:dPr>
                          <m:ctrlPr>
                            <a:rPr lang="it-IT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it-IT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e>
                      </m:d>
                      <m:r>
                        <a:rPr lang="it-IT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=1</m:t>
                      </m:r>
                      <m:f>
                        <m:fPr>
                          <m:ctrlPr>
                            <a:rPr lang="it-IT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it-IT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𝑚</m:t>
                          </m:r>
                        </m:num>
                        <m:den>
                          <m:r>
                            <a:rPr lang="it-IT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𝑠</m:t>
                          </m:r>
                        </m:den>
                      </m:f>
                    </m:oMath>
                  </m:oMathPara>
                </a14:m>
                <a:endParaRPr lang="it-IT" dirty="0"/>
              </a:p>
            </p:txBody>
          </p:sp>
        </mc:Choice>
        <mc:Fallback xmlns="">
          <p:sp>
            <p:nvSpPr>
              <p:cNvPr id="5" name="CasellaDiTesto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7933" y="2432547"/>
                <a:ext cx="2021378" cy="564898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CasellaDiTesto 5"/>
              <p:cNvSpPr txBox="1"/>
              <p:nvPr/>
            </p:nvSpPr>
            <p:spPr>
              <a:xfrm>
                <a:off x="2631256" y="2431455"/>
                <a:ext cx="2844818" cy="54348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it-IT" b="0" i="1" smtClean="0">
                          <a:latin typeface="Cambria Math" panose="02040503050406030204" pitchFamily="18" charset="0"/>
                        </a:rPr>
                        <m:t>𝑅𝑒</m:t>
                      </m:r>
                      <m:r>
                        <a:rPr lang="it-IT" b="0" i="1" smtClean="0">
                          <a:latin typeface="Cambria Math" panose="02040503050406030204" pitchFamily="18" charset="0"/>
                        </a:rPr>
                        <m:t>(2)=</m:t>
                      </m:r>
                      <m:f>
                        <m:fPr>
                          <m:ctrlPr>
                            <a:rPr lang="it-IT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it-IT" b="0" i="1" smtClean="0">
                              <a:latin typeface="Cambria Math" panose="02040503050406030204" pitchFamily="18" charset="0"/>
                            </a:rPr>
                            <m:t>𝑈</m:t>
                          </m:r>
                          <m:d>
                            <m:dPr>
                              <m:ctrlPr>
                                <a:rPr lang="it-IT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it-IT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</m:d>
                          <m:r>
                            <a:rPr lang="it-IT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∙</m:t>
                          </m:r>
                          <m:r>
                            <a:rPr lang="it-IT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𝐷</m:t>
                          </m:r>
                        </m:num>
                        <m:den>
                          <m:r>
                            <m:rPr>
                              <m:sty m:val="p"/>
                            </m:rPr>
                            <a:rPr lang="el-G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ν</m:t>
                          </m:r>
                        </m:den>
                      </m:f>
                      <m:r>
                        <a:rPr lang="it-IT" b="0" i="1" smtClean="0">
                          <a:latin typeface="Cambria Math" panose="02040503050406030204" pitchFamily="18" charset="0"/>
                        </a:rPr>
                        <m:t>=1197.6</m:t>
                      </m:r>
                    </m:oMath>
                  </m:oMathPara>
                </a14:m>
                <a:endParaRPr lang="it-IT" dirty="0"/>
              </a:p>
            </p:txBody>
          </p:sp>
        </mc:Choice>
        <mc:Fallback xmlns="">
          <p:sp>
            <p:nvSpPr>
              <p:cNvPr id="6" name="CasellaDiTesto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31256" y="2431455"/>
                <a:ext cx="2844818" cy="543482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Rettangolo 16"/>
              <p:cNvSpPr/>
              <p:nvPr/>
            </p:nvSpPr>
            <p:spPr>
              <a:xfrm>
                <a:off x="6718196" y="2530330"/>
                <a:ext cx="3149132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it-IT" i="1" smtClean="0">
                          <a:latin typeface="Cambria Math" panose="02040503050406030204" pitchFamily="18" charset="0"/>
                        </a:rPr>
                        <m:t>𝑅𝑒</m:t>
                      </m:r>
                      <m:r>
                        <a:rPr lang="it-IT" i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it-IT" i="1">
                          <a:latin typeface="Cambria Math" panose="02040503050406030204" pitchFamily="18" charset="0"/>
                        </a:rPr>
                        <m:t>𝑃𝑟</m:t>
                      </m:r>
                      <m:r>
                        <a:rPr lang="it-IT" i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it-IT" b="0" i="0" smtClean="0">
                          <a:latin typeface="Cambria Math" panose="02040503050406030204" pitchFamily="18" charset="0"/>
                        </a:rPr>
                        <m:t>1197.6</m:t>
                      </m:r>
                      <m:r>
                        <a:rPr lang="it-IT" i="0">
                          <a:latin typeface="Cambria Math" panose="02040503050406030204" pitchFamily="18" charset="0"/>
                        </a:rPr>
                        <m:t>∙0.71</m:t>
                      </m:r>
                      <m:r>
                        <a:rPr lang="it-IT" b="0" i="0" smtClean="0">
                          <a:latin typeface="Cambria Math" panose="02040503050406030204" pitchFamily="18" charset="0"/>
                        </a:rPr>
                        <m:t>1</m:t>
                      </m:r>
                      <m:r>
                        <a:rPr lang="it-IT" i="0">
                          <a:latin typeface="Cambria Math" panose="02040503050406030204" pitchFamily="18" charset="0"/>
                        </a:rPr>
                        <m:t>&gt;0.2</m:t>
                      </m:r>
                    </m:oMath>
                  </m:oMathPara>
                </a14:m>
                <a:endParaRPr lang="it-IT" dirty="0"/>
              </a:p>
            </p:txBody>
          </p:sp>
        </mc:Choice>
        <mc:Fallback xmlns="">
          <p:sp>
            <p:nvSpPr>
              <p:cNvPr id="17" name="Rettangolo 1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18196" y="2530330"/>
                <a:ext cx="3149132" cy="369332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ttangolo 6"/>
              <p:cNvSpPr/>
              <p:nvPr/>
            </p:nvSpPr>
            <p:spPr>
              <a:xfrm>
                <a:off x="23146" y="2997445"/>
                <a:ext cx="11053378" cy="196573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it-IT" i="1" smtClean="0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it-IT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𝑁𝑢</m:t>
                          </m:r>
                        </m:e>
                        <m:sub>
                          <m:r>
                            <a:rPr lang="it-IT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𝑚</m:t>
                          </m:r>
                        </m:sub>
                      </m:sSub>
                      <m:r>
                        <a:rPr lang="it-IT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=0.3+</m:t>
                      </m:r>
                      <m:f>
                        <m:fPr>
                          <m:ctrlPr>
                            <a:rPr lang="it-IT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it-IT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0.62 </m:t>
                          </m:r>
                          <m:sSup>
                            <m:sSupPr>
                              <m:ctrlPr>
                                <a:rPr lang="it-IT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it-IT" i="1"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it-IT" i="1"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𝑅𝑒</m:t>
                                  </m:r>
                                  <m:r>
                                    <a:rPr lang="it-IT" b="0" i="1" smtClean="0"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(2)</m:t>
                                  </m:r>
                                </m:e>
                              </m:d>
                            </m:e>
                            <m:sup>
                              <m:f>
                                <m:fPr>
                                  <m:ctrlPr>
                                    <a:rPr lang="it-IT" i="1"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it-IT" i="1"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it-IT" i="1"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2</m:t>
                                  </m:r>
                                </m:den>
                              </m:f>
                            </m:sup>
                          </m:sSup>
                          <m:sSup>
                            <m:sSupPr>
                              <m:ctrlPr>
                                <a:rPr lang="it-IT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begChr m:val="["/>
                                  <m:endChr m:val="]"/>
                                  <m:ctrlPr>
                                    <a:rPr lang="it-IT" i="1"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it-IT" i="1"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1+</m:t>
                                  </m:r>
                                  <m:sSup>
                                    <m:sSupPr>
                                      <m:ctrlPr>
                                        <a:rPr lang="it-IT" i="1">
                                          <a:latin typeface="Cambria Math" panose="02040503050406030204" pitchFamily="18" charset="0"/>
                                          <a:ea typeface="Calibri" panose="020F0502020204030204" pitchFamily="34" charset="0"/>
                                          <a:cs typeface="Times New Roman" panose="02020603050405020304" pitchFamily="18" charset="0"/>
                                        </a:rPr>
                                      </m:ctrlPr>
                                    </m:sSupPr>
                                    <m:e>
                                      <m:d>
                                        <m:dPr>
                                          <m:ctrlPr>
                                            <a:rPr lang="it-IT" i="1">
                                              <a:latin typeface="Cambria Math" panose="02040503050406030204" pitchFamily="18" charset="0"/>
                                              <a:ea typeface="Calibri" panose="020F0502020204030204" pitchFamily="34" charset="0"/>
                                              <a:cs typeface="Times New Roman" panose="020206030504050203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f>
                                            <m:fPr>
                                              <m:ctrlPr>
                                                <a:rPr lang="it-IT" i="1">
                                                  <a:latin typeface="Cambria Math" panose="02040503050406030204" pitchFamily="18" charset="0"/>
                                                  <a:ea typeface="Calibri" panose="020F0502020204030204" pitchFamily="34" charset="0"/>
                                                  <a:cs typeface="Times New Roman" panose="02020603050405020304" pitchFamily="18" charset="0"/>
                                                </a:rPr>
                                              </m:ctrlPr>
                                            </m:fPr>
                                            <m:num>
                                              <m:r>
                                                <a:rPr lang="it-IT" i="1">
                                                  <a:latin typeface="Cambria Math" panose="02040503050406030204" pitchFamily="18" charset="0"/>
                                                  <a:ea typeface="Calibri" panose="020F0502020204030204" pitchFamily="34" charset="0"/>
                                                  <a:cs typeface="Times New Roman" panose="02020603050405020304" pitchFamily="18" charset="0"/>
                                                </a:rPr>
                                                <m:t>𝑅𝑒</m:t>
                                              </m:r>
                                              <m:r>
                                                <a:rPr lang="it-IT" b="0" i="1" smtClean="0">
                                                  <a:latin typeface="Cambria Math" panose="02040503050406030204" pitchFamily="18" charset="0"/>
                                                  <a:ea typeface="Calibri" panose="020F0502020204030204" pitchFamily="34" charset="0"/>
                                                  <a:cs typeface="Times New Roman" panose="02020603050405020304" pitchFamily="18" charset="0"/>
                                                </a:rPr>
                                                <m:t>(2)</m:t>
                                              </m:r>
                                            </m:num>
                                            <m:den>
                                              <m:r>
                                                <a:rPr lang="it-IT" i="1">
                                                  <a:latin typeface="Cambria Math" panose="02040503050406030204" pitchFamily="18" charset="0"/>
                                                  <a:ea typeface="Calibri" panose="020F0502020204030204" pitchFamily="34" charset="0"/>
                                                  <a:cs typeface="Times New Roman" panose="02020603050405020304" pitchFamily="18" charset="0"/>
                                                </a:rPr>
                                                <m:t>2.82∙</m:t>
                                              </m:r>
                                              <m:sSup>
                                                <m:sSupPr>
                                                  <m:ctrlPr>
                                                    <a:rPr lang="it-IT" i="1">
                                                      <a:latin typeface="Cambria Math" panose="02040503050406030204" pitchFamily="18" charset="0"/>
                                                      <a:ea typeface="Calibri" panose="020F0502020204030204" pitchFamily="34" charset="0"/>
                                                      <a:cs typeface="Times New Roman" panose="02020603050405020304" pitchFamily="18" charset="0"/>
                                                    </a:rPr>
                                                  </m:ctrlPr>
                                                </m:sSupPr>
                                                <m:e>
                                                  <m:r>
                                                    <a:rPr lang="it-IT" i="1">
                                                      <a:latin typeface="Cambria Math" panose="02040503050406030204" pitchFamily="18" charset="0"/>
                                                      <a:ea typeface="Calibri" panose="020F0502020204030204" pitchFamily="34" charset="0"/>
                                                      <a:cs typeface="Times New Roman" panose="02020603050405020304" pitchFamily="18" charset="0"/>
                                                    </a:rPr>
                                                    <m:t>10</m:t>
                                                  </m:r>
                                                </m:e>
                                                <m:sup>
                                                  <m:r>
                                                    <a:rPr lang="it-IT" i="1">
                                                      <a:latin typeface="Cambria Math" panose="02040503050406030204" pitchFamily="18" charset="0"/>
                                                      <a:ea typeface="Calibri" panose="020F0502020204030204" pitchFamily="34" charset="0"/>
                                                      <a:cs typeface="Times New Roman" panose="02020603050405020304" pitchFamily="18" charset="0"/>
                                                    </a:rPr>
                                                    <m:t>5</m:t>
                                                  </m:r>
                                                </m:sup>
                                              </m:sSup>
                                            </m:den>
                                          </m:f>
                                        </m:e>
                                      </m:d>
                                    </m:e>
                                    <m:sup>
                                      <m:f>
                                        <m:fPr>
                                          <m:ctrlPr>
                                            <a:rPr lang="it-IT" i="1">
                                              <a:latin typeface="Cambria Math" panose="02040503050406030204" pitchFamily="18" charset="0"/>
                                              <a:ea typeface="Calibri" panose="020F0502020204030204" pitchFamily="34" charset="0"/>
                                              <a:cs typeface="Times New Roman" panose="02020603050405020304" pitchFamily="18" charset="0"/>
                                            </a:rPr>
                                          </m:ctrlPr>
                                        </m:fPr>
                                        <m:num>
                                          <m:r>
                                            <a:rPr lang="it-IT" i="1">
                                              <a:latin typeface="Cambria Math" panose="02040503050406030204" pitchFamily="18" charset="0"/>
                                              <a:ea typeface="Calibri" panose="020F0502020204030204" pitchFamily="34" charset="0"/>
                                              <a:cs typeface="Times New Roman" panose="02020603050405020304" pitchFamily="18" charset="0"/>
                                            </a:rPr>
                                            <m:t>5</m:t>
                                          </m:r>
                                        </m:num>
                                        <m:den>
                                          <m:r>
                                            <a:rPr lang="it-IT" i="1">
                                              <a:latin typeface="Cambria Math" panose="02040503050406030204" pitchFamily="18" charset="0"/>
                                              <a:ea typeface="Calibri" panose="020F0502020204030204" pitchFamily="34" charset="0"/>
                                              <a:cs typeface="Times New Roman" panose="02020603050405020304" pitchFamily="18" charset="0"/>
                                            </a:rPr>
                                            <m:t>8</m:t>
                                          </m:r>
                                        </m:den>
                                      </m:f>
                                    </m:sup>
                                  </m:sSup>
                                </m:e>
                              </m:d>
                            </m:e>
                            <m:sup>
                              <m:f>
                                <m:fPr>
                                  <m:ctrlPr>
                                    <a:rPr lang="it-IT" i="1"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it-IT" i="1"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4</m:t>
                                  </m:r>
                                </m:num>
                                <m:den>
                                  <m:r>
                                    <a:rPr lang="it-IT" i="1"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5</m:t>
                                  </m:r>
                                </m:den>
                              </m:f>
                            </m:sup>
                          </m:sSup>
                        </m:num>
                        <m:den>
                          <m:sSup>
                            <m:sSupPr>
                              <m:ctrlPr>
                                <a:rPr lang="it-IT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begChr m:val="["/>
                                  <m:endChr m:val="]"/>
                                  <m:ctrlPr>
                                    <a:rPr lang="it-IT" i="1"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it-IT" i="1"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1+</m:t>
                                  </m:r>
                                  <m:sSup>
                                    <m:sSupPr>
                                      <m:ctrlPr>
                                        <a:rPr lang="it-IT" i="1">
                                          <a:latin typeface="Cambria Math" panose="02040503050406030204" pitchFamily="18" charset="0"/>
                                          <a:ea typeface="Calibri" panose="020F0502020204030204" pitchFamily="34" charset="0"/>
                                          <a:cs typeface="Times New Roman" panose="02020603050405020304" pitchFamily="18" charset="0"/>
                                        </a:rPr>
                                      </m:ctrlPr>
                                    </m:sSupPr>
                                    <m:e>
                                      <m:d>
                                        <m:dPr>
                                          <m:ctrlPr>
                                            <a:rPr lang="it-IT" i="1">
                                              <a:latin typeface="Cambria Math" panose="02040503050406030204" pitchFamily="18" charset="0"/>
                                              <a:ea typeface="Calibri" panose="020F0502020204030204" pitchFamily="34" charset="0"/>
                                              <a:cs typeface="Times New Roman" panose="020206030504050203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f>
                                            <m:fPr>
                                              <m:ctrlPr>
                                                <a:rPr lang="it-IT" i="1">
                                                  <a:latin typeface="Cambria Math" panose="02040503050406030204" pitchFamily="18" charset="0"/>
                                                  <a:ea typeface="Calibri" panose="020F0502020204030204" pitchFamily="34" charset="0"/>
                                                  <a:cs typeface="Times New Roman" panose="02020603050405020304" pitchFamily="18" charset="0"/>
                                                </a:rPr>
                                              </m:ctrlPr>
                                            </m:fPr>
                                            <m:num>
                                              <m:r>
                                                <a:rPr lang="it-IT" i="1">
                                                  <a:latin typeface="Cambria Math" panose="02040503050406030204" pitchFamily="18" charset="0"/>
                                                  <a:ea typeface="Calibri" panose="020F0502020204030204" pitchFamily="34" charset="0"/>
                                                  <a:cs typeface="Times New Roman" panose="02020603050405020304" pitchFamily="18" charset="0"/>
                                                </a:rPr>
                                                <m:t>0.4</m:t>
                                              </m:r>
                                            </m:num>
                                            <m:den>
                                              <m:r>
                                                <a:rPr lang="it-IT" i="1">
                                                  <a:latin typeface="Cambria Math" panose="02040503050406030204" pitchFamily="18" charset="0"/>
                                                  <a:ea typeface="Calibri" panose="020F0502020204030204" pitchFamily="34" charset="0"/>
                                                  <a:cs typeface="Times New Roman" panose="02020603050405020304" pitchFamily="18" charset="0"/>
                                                </a:rPr>
                                                <m:t>𝑃𝑟</m:t>
                                              </m:r>
                                            </m:den>
                                          </m:f>
                                        </m:e>
                                      </m:d>
                                    </m:e>
                                    <m:sup>
                                      <m:f>
                                        <m:fPr>
                                          <m:ctrlPr>
                                            <a:rPr lang="it-IT" i="1">
                                              <a:latin typeface="Cambria Math" panose="02040503050406030204" pitchFamily="18" charset="0"/>
                                              <a:ea typeface="Calibri" panose="020F0502020204030204" pitchFamily="34" charset="0"/>
                                              <a:cs typeface="Times New Roman" panose="02020603050405020304" pitchFamily="18" charset="0"/>
                                            </a:rPr>
                                          </m:ctrlPr>
                                        </m:fPr>
                                        <m:num>
                                          <m:r>
                                            <a:rPr lang="it-IT" i="1">
                                              <a:latin typeface="Cambria Math" panose="02040503050406030204" pitchFamily="18" charset="0"/>
                                              <a:ea typeface="Calibri" panose="020F0502020204030204" pitchFamily="34" charset="0"/>
                                              <a:cs typeface="Times New Roman" panose="02020603050405020304" pitchFamily="18" charset="0"/>
                                            </a:rPr>
                                            <m:t>2</m:t>
                                          </m:r>
                                        </m:num>
                                        <m:den>
                                          <m:r>
                                            <a:rPr lang="it-IT" i="1">
                                              <a:latin typeface="Cambria Math" panose="02040503050406030204" pitchFamily="18" charset="0"/>
                                              <a:ea typeface="Calibri" panose="020F0502020204030204" pitchFamily="34" charset="0"/>
                                              <a:cs typeface="Times New Roman" panose="02020603050405020304" pitchFamily="18" charset="0"/>
                                            </a:rPr>
                                            <m:t>3</m:t>
                                          </m:r>
                                        </m:den>
                                      </m:f>
                                    </m:sup>
                                  </m:sSup>
                                </m:e>
                              </m:d>
                            </m:e>
                            <m:sup>
                              <m:f>
                                <m:fPr>
                                  <m:ctrlPr>
                                    <a:rPr lang="it-IT" i="1"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it-IT" i="1"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it-IT" i="1"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4</m:t>
                                  </m:r>
                                </m:den>
                              </m:f>
                            </m:sup>
                          </m:sSup>
                        </m:den>
                      </m:f>
                      <m:r>
                        <a:rPr lang="it-IT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=0.3+</m:t>
                      </m:r>
                      <m:f>
                        <m:fPr>
                          <m:ctrlPr>
                            <a:rPr lang="it-IT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it-IT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0.62 </m:t>
                          </m:r>
                          <m:sSup>
                            <m:sSupPr>
                              <m:ctrlPr>
                                <a:rPr lang="it-IT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r>
                                <a:rPr lang="it-IT" b="0" i="1" smtClean="0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1197.6</m:t>
                              </m:r>
                            </m:e>
                            <m:sup>
                              <m:f>
                                <m:fPr>
                                  <m:ctrlPr>
                                    <a:rPr lang="it-IT" i="1"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it-IT" i="1"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it-IT" i="1"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2</m:t>
                                  </m:r>
                                </m:den>
                              </m:f>
                            </m:sup>
                          </m:sSup>
                          <m:sSup>
                            <m:sSupPr>
                              <m:ctrlPr>
                                <a:rPr lang="it-IT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begChr m:val="["/>
                                  <m:endChr m:val="]"/>
                                  <m:ctrlPr>
                                    <a:rPr lang="it-IT" i="1"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it-IT" i="1"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1+</m:t>
                                  </m:r>
                                  <m:sSup>
                                    <m:sSupPr>
                                      <m:ctrlPr>
                                        <a:rPr lang="it-IT" i="1">
                                          <a:latin typeface="Cambria Math" panose="02040503050406030204" pitchFamily="18" charset="0"/>
                                          <a:ea typeface="Calibri" panose="020F0502020204030204" pitchFamily="34" charset="0"/>
                                          <a:cs typeface="Times New Roman" panose="02020603050405020304" pitchFamily="18" charset="0"/>
                                        </a:rPr>
                                      </m:ctrlPr>
                                    </m:sSupPr>
                                    <m:e>
                                      <m:d>
                                        <m:dPr>
                                          <m:ctrlPr>
                                            <a:rPr lang="it-IT" i="1">
                                              <a:latin typeface="Cambria Math" panose="02040503050406030204" pitchFamily="18" charset="0"/>
                                              <a:ea typeface="Calibri" panose="020F0502020204030204" pitchFamily="34" charset="0"/>
                                              <a:cs typeface="Times New Roman" panose="020206030504050203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f>
                                            <m:fPr>
                                              <m:ctrlPr>
                                                <a:rPr lang="it-IT" i="1">
                                                  <a:latin typeface="Cambria Math" panose="02040503050406030204" pitchFamily="18" charset="0"/>
                                                  <a:ea typeface="Calibri" panose="020F0502020204030204" pitchFamily="34" charset="0"/>
                                                  <a:cs typeface="Times New Roman" panose="02020603050405020304" pitchFamily="18" charset="0"/>
                                                </a:rPr>
                                              </m:ctrlPr>
                                            </m:fPr>
                                            <m:num>
                                              <m:r>
                                                <a:rPr lang="it-IT" b="0" i="1" smtClean="0">
                                                  <a:latin typeface="Cambria Math" panose="02040503050406030204" pitchFamily="18" charset="0"/>
                                                  <a:ea typeface="Calibri" panose="020F0502020204030204" pitchFamily="34" charset="0"/>
                                                  <a:cs typeface="Times New Roman" panose="02020603050405020304" pitchFamily="18" charset="0"/>
                                                </a:rPr>
                                                <m:t>1197.6</m:t>
                                              </m:r>
                                            </m:num>
                                            <m:den>
                                              <m:r>
                                                <a:rPr lang="it-IT" i="1">
                                                  <a:latin typeface="Cambria Math" panose="02040503050406030204" pitchFamily="18" charset="0"/>
                                                  <a:ea typeface="Calibri" panose="020F0502020204030204" pitchFamily="34" charset="0"/>
                                                  <a:cs typeface="Times New Roman" panose="02020603050405020304" pitchFamily="18" charset="0"/>
                                                </a:rPr>
                                                <m:t>2.82∙</m:t>
                                              </m:r>
                                              <m:sSup>
                                                <m:sSupPr>
                                                  <m:ctrlPr>
                                                    <a:rPr lang="it-IT" i="1">
                                                      <a:latin typeface="Cambria Math" panose="02040503050406030204" pitchFamily="18" charset="0"/>
                                                      <a:ea typeface="Calibri" panose="020F0502020204030204" pitchFamily="34" charset="0"/>
                                                      <a:cs typeface="Times New Roman" panose="02020603050405020304" pitchFamily="18" charset="0"/>
                                                    </a:rPr>
                                                  </m:ctrlPr>
                                                </m:sSupPr>
                                                <m:e>
                                                  <m:r>
                                                    <a:rPr lang="it-IT" i="1">
                                                      <a:latin typeface="Cambria Math" panose="02040503050406030204" pitchFamily="18" charset="0"/>
                                                      <a:ea typeface="Calibri" panose="020F0502020204030204" pitchFamily="34" charset="0"/>
                                                      <a:cs typeface="Times New Roman" panose="02020603050405020304" pitchFamily="18" charset="0"/>
                                                    </a:rPr>
                                                    <m:t>10</m:t>
                                                  </m:r>
                                                </m:e>
                                                <m:sup>
                                                  <m:r>
                                                    <a:rPr lang="it-IT" i="1">
                                                      <a:latin typeface="Cambria Math" panose="02040503050406030204" pitchFamily="18" charset="0"/>
                                                      <a:ea typeface="Calibri" panose="020F0502020204030204" pitchFamily="34" charset="0"/>
                                                      <a:cs typeface="Times New Roman" panose="02020603050405020304" pitchFamily="18" charset="0"/>
                                                    </a:rPr>
                                                    <m:t>5</m:t>
                                                  </m:r>
                                                </m:sup>
                                              </m:sSup>
                                            </m:den>
                                          </m:f>
                                        </m:e>
                                      </m:d>
                                    </m:e>
                                    <m:sup>
                                      <m:f>
                                        <m:fPr>
                                          <m:ctrlPr>
                                            <a:rPr lang="it-IT" i="1">
                                              <a:latin typeface="Cambria Math" panose="02040503050406030204" pitchFamily="18" charset="0"/>
                                              <a:ea typeface="Calibri" panose="020F0502020204030204" pitchFamily="34" charset="0"/>
                                              <a:cs typeface="Times New Roman" panose="02020603050405020304" pitchFamily="18" charset="0"/>
                                            </a:rPr>
                                          </m:ctrlPr>
                                        </m:fPr>
                                        <m:num>
                                          <m:r>
                                            <a:rPr lang="it-IT" i="1">
                                              <a:latin typeface="Cambria Math" panose="02040503050406030204" pitchFamily="18" charset="0"/>
                                              <a:ea typeface="Calibri" panose="020F0502020204030204" pitchFamily="34" charset="0"/>
                                              <a:cs typeface="Times New Roman" panose="02020603050405020304" pitchFamily="18" charset="0"/>
                                            </a:rPr>
                                            <m:t>5</m:t>
                                          </m:r>
                                        </m:num>
                                        <m:den>
                                          <m:r>
                                            <a:rPr lang="it-IT" i="1">
                                              <a:latin typeface="Cambria Math" panose="02040503050406030204" pitchFamily="18" charset="0"/>
                                              <a:ea typeface="Calibri" panose="020F0502020204030204" pitchFamily="34" charset="0"/>
                                              <a:cs typeface="Times New Roman" panose="02020603050405020304" pitchFamily="18" charset="0"/>
                                            </a:rPr>
                                            <m:t>8</m:t>
                                          </m:r>
                                        </m:den>
                                      </m:f>
                                    </m:sup>
                                  </m:sSup>
                                </m:e>
                              </m:d>
                            </m:e>
                            <m:sup>
                              <m:f>
                                <m:fPr>
                                  <m:ctrlPr>
                                    <a:rPr lang="it-IT" i="1"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it-IT" i="1"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4</m:t>
                                  </m:r>
                                </m:num>
                                <m:den>
                                  <m:r>
                                    <a:rPr lang="it-IT" i="1"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5</m:t>
                                  </m:r>
                                </m:den>
                              </m:f>
                            </m:sup>
                          </m:sSup>
                        </m:num>
                        <m:den>
                          <m:sSup>
                            <m:sSupPr>
                              <m:ctrlPr>
                                <a:rPr lang="it-IT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begChr m:val="["/>
                                  <m:endChr m:val="]"/>
                                  <m:ctrlPr>
                                    <a:rPr lang="it-IT" i="1"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it-IT" i="1"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1+</m:t>
                                  </m:r>
                                  <m:sSup>
                                    <m:sSupPr>
                                      <m:ctrlPr>
                                        <a:rPr lang="it-IT" i="1">
                                          <a:latin typeface="Cambria Math" panose="02040503050406030204" pitchFamily="18" charset="0"/>
                                          <a:ea typeface="Calibri" panose="020F0502020204030204" pitchFamily="34" charset="0"/>
                                          <a:cs typeface="Times New Roman" panose="02020603050405020304" pitchFamily="18" charset="0"/>
                                        </a:rPr>
                                      </m:ctrlPr>
                                    </m:sSupPr>
                                    <m:e>
                                      <m:d>
                                        <m:dPr>
                                          <m:ctrlPr>
                                            <a:rPr lang="it-IT" i="1">
                                              <a:latin typeface="Cambria Math" panose="02040503050406030204" pitchFamily="18" charset="0"/>
                                              <a:ea typeface="Calibri" panose="020F0502020204030204" pitchFamily="34" charset="0"/>
                                              <a:cs typeface="Times New Roman" panose="020206030504050203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f>
                                            <m:fPr>
                                              <m:ctrlPr>
                                                <a:rPr lang="it-IT" i="1">
                                                  <a:latin typeface="Cambria Math" panose="02040503050406030204" pitchFamily="18" charset="0"/>
                                                  <a:ea typeface="Calibri" panose="020F0502020204030204" pitchFamily="34" charset="0"/>
                                                  <a:cs typeface="Times New Roman" panose="02020603050405020304" pitchFamily="18" charset="0"/>
                                                </a:rPr>
                                              </m:ctrlPr>
                                            </m:fPr>
                                            <m:num>
                                              <m:r>
                                                <a:rPr lang="it-IT" i="1">
                                                  <a:latin typeface="Cambria Math" panose="02040503050406030204" pitchFamily="18" charset="0"/>
                                                  <a:ea typeface="Calibri" panose="020F0502020204030204" pitchFamily="34" charset="0"/>
                                                  <a:cs typeface="Times New Roman" panose="02020603050405020304" pitchFamily="18" charset="0"/>
                                                </a:rPr>
                                                <m:t>0.4</m:t>
                                              </m:r>
                                            </m:num>
                                            <m:den>
                                              <m:r>
                                                <a:rPr lang="it-IT" i="1">
                                                  <a:latin typeface="Cambria Math" panose="02040503050406030204" pitchFamily="18" charset="0"/>
                                                  <a:ea typeface="Calibri" panose="020F0502020204030204" pitchFamily="34" charset="0"/>
                                                  <a:cs typeface="Times New Roman" panose="02020603050405020304" pitchFamily="18" charset="0"/>
                                                </a:rPr>
                                                <m:t>0.71</m:t>
                                              </m:r>
                                              <m:r>
                                                <a:rPr lang="it-IT" b="0" i="1" smtClean="0">
                                                  <a:latin typeface="Cambria Math" panose="02040503050406030204" pitchFamily="18" charset="0"/>
                                                  <a:ea typeface="Calibri" panose="020F0502020204030204" pitchFamily="34" charset="0"/>
                                                  <a:cs typeface="Times New Roman" panose="02020603050405020304" pitchFamily="18" charset="0"/>
                                                </a:rPr>
                                                <m:t>1</m:t>
                                              </m:r>
                                            </m:den>
                                          </m:f>
                                        </m:e>
                                      </m:d>
                                    </m:e>
                                    <m:sup>
                                      <m:f>
                                        <m:fPr>
                                          <m:ctrlPr>
                                            <a:rPr lang="it-IT" i="1">
                                              <a:latin typeface="Cambria Math" panose="02040503050406030204" pitchFamily="18" charset="0"/>
                                              <a:ea typeface="Calibri" panose="020F0502020204030204" pitchFamily="34" charset="0"/>
                                              <a:cs typeface="Times New Roman" panose="02020603050405020304" pitchFamily="18" charset="0"/>
                                            </a:rPr>
                                          </m:ctrlPr>
                                        </m:fPr>
                                        <m:num>
                                          <m:r>
                                            <a:rPr lang="it-IT" i="1">
                                              <a:latin typeface="Cambria Math" panose="02040503050406030204" pitchFamily="18" charset="0"/>
                                              <a:ea typeface="Calibri" panose="020F0502020204030204" pitchFamily="34" charset="0"/>
                                              <a:cs typeface="Times New Roman" panose="02020603050405020304" pitchFamily="18" charset="0"/>
                                            </a:rPr>
                                            <m:t>2</m:t>
                                          </m:r>
                                        </m:num>
                                        <m:den>
                                          <m:r>
                                            <a:rPr lang="it-IT" i="1">
                                              <a:latin typeface="Cambria Math" panose="02040503050406030204" pitchFamily="18" charset="0"/>
                                              <a:ea typeface="Calibri" panose="020F0502020204030204" pitchFamily="34" charset="0"/>
                                              <a:cs typeface="Times New Roman" panose="02020603050405020304" pitchFamily="18" charset="0"/>
                                            </a:rPr>
                                            <m:t>3</m:t>
                                          </m:r>
                                        </m:den>
                                      </m:f>
                                    </m:sup>
                                  </m:sSup>
                                </m:e>
                              </m:d>
                            </m:e>
                            <m:sup>
                              <m:f>
                                <m:fPr>
                                  <m:ctrlPr>
                                    <a:rPr lang="it-IT" i="1"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it-IT" i="1"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it-IT" i="1"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4</m:t>
                                  </m:r>
                                </m:den>
                              </m:f>
                            </m:sup>
                          </m:sSup>
                        </m:den>
                      </m:f>
                      <m:r>
                        <a:rPr lang="it-IT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it-IT" b="0" i="1" smtClean="0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19.6</m:t>
                      </m:r>
                    </m:oMath>
                  </m:oMathPara>
                </a14:m>
                <a:endParaRPr lang="it-IT" dirty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7" name="Rettangolo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146" y="2997445"/>
                <a:ext cx="11053378" cy="1965731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CasellaDiTesto 1"/>
          <p:cNvSpPr txBox="1"/>
          <p:nvPr/>
        </p:nvSpPr>
        <p:spPr>
          <a:xfrm>
            <a:off x="4817097" y="1031062"/>
            <a:ext cx="17345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>
                <a:solidFill>
                  <a:srgbClr val="FF0000"/>
                </a:solidFill>
              </a:rPr>
              <a:t>II TENTATIVO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Rettangolo 17"/>
              <p:cNvSpPr/>
              <p:nvPr/>
            </p:nvSpPr>
            <p:spPr>
              <a:xfrm>
                <a:off x="726273" y="5059672"/>
                <a:ext cx="3034036" cy="629852"/>
              </a:xfrm>
              <a:prstGeom prst="rect">
                <a:avLst/>
              </a:prstGeom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it-IT" b="0" i="0" smtClean="0">
                          <a:latin typeface="Cambria Math" panose="02040503050406030204" pitchFamily="18" charset="0"/>
                        </a:rPr>
                        <m:t>h</m:t>
                      </m:r>
                      <m:r>
                        <a:rPr lang="it-IT" b="0" i="0" smtClean="0">
                          <a:latin typeface="Cambria Math" panose="02040503050406030204" pitchFamily="18" charset="0"/>
                        </a:rPr>
                        <m:t>(2)=</m:t>
                      </m:r>
                      <m:f>
                        <m:fPr>
                          <m:ctrlPr>
                            <a:rPr lang="it-IT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sty m:val="p"/>
                            </m:rPr>
                            <a:rPr lang="it-IT" b="0" i="0" smtClean="0">
                              <a:latin typeface="Cambria Math" panose="02040503050406030204" pitchFamily="18" charset="0"/>
                            </a:rPr>
                            <m:t>Nu</m:t>
                          </m:r>
                          <m:d>
                            <m:dPr>
                              <m:ctrlPr>
                                <a:rPr lang="it-IT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it-IT" b="0" i="0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</m:d>
                          <m:r>
                            <a:rPr lang="it-IT" i="1">
                              <a:latin typeface="Cambria Math" panose="02040503050406030204" pitchFamily="18" charset="0"/>
                            </a:rPr>
                            <m:t>𝑘</m:t>
                          </m:r>
                        </m:num>
                        <m:den>
                          <m:r>
                            <a:rPr lang="it-IT" i="1">
                              <a:latin typeface="Cambria Math" panose="02040503050406030204" pitchFamily="18" charset="0"/>
                            </a:rPr>
                            <m:t>𝐷</m:t>
                          </m:r>
                        </m:den>
                      </m:f>
                      <m:r>
                        <a:rPr lang="it-IT" i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it-IT" b="0" i="0" smtClean="0">
                          <a:latin typeface="Cambria Math" panose="02040503050406030204" pitchFamily="18" charset="0"/>
                        </a:rPr>
                        <m:t>26.3</m:t>
                      </m:r>
                      <m:r>
                        <a:rPr lang="it-IT" i="0">
                          <a:latin typeface="Cambria Math" panose="02040503050406030204" pitchFamily="18" charset="0"/>
                        </a:rPr>
                        <m:t> </m:t>
                      </m:r>
                      <m:f>
                        <m:fPr>
                          <m:ctrlPr>
                            <a:rPr lang="it-IT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it-IT" i="1">
                              <a:latin typeface="Cambria Math" panose="02040503050406030204" pitchFamily="18" charset="0"/>
                            </a:rPr>
                            <m:t>𝑊</m:t>
                          </m:r>
                        </m:num>
                        <m:den>
                          <m:sSup>
                            <m:sSupPr>
                              <m:ctrlPr>
                                <a:rPr lang="it-IT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it-IT" i="1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e>
                            <m:sup>
                              <m:r>
                                <a:rPr lang="it-IT" i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it-IT" i="1">
                              <a:latin typeface="Cambria Math" panose="02040503050406030204" pitchFamily="18" charset="0"/>
                            </a:rPr>
                            <m:t>𝐾</m:t>
                          </m:r>
                        </m:den>
                      </m:f>
                    </m:oMath>
                  </m:oMathPara>
                </a14:m>
                <a:endParaRPr lang="it-IT" dirty="0"/>
              </a:p>
            </p:txBody>
          </p:sp>
        </mc:Choice>
        <mc:Fallback xmlns="">
          <p:sp>
            <p:nvSpPr>
              <p:cNvPr id="18" name="Rettangolo 1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6273" y="5059672"/>
                <a:ext cx="3034036" cy="629852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CasellaDiTesto 18"/>
              <p:cNvSpPr txBox="1"/>
              <p:nvPr/>
            </p:nvSpPr>
            <p:spPr>
              <a:xfrm>
                <a:off x="4387756" y="5252433"/>
                <a:ext cx="3828099" cy="28751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̇"/>
                          <m:ctrlPr>
                            <a:rPr lang="it-IT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it-IT" b="0" i="1" smtClean="0">
                              <a:latin typeface="Cambria Math" panose="02040503050406030204" pitchFamily="18" charset="0"/>
                            </a:rPr>
                            <m:t>𝑄</m:t>
                          </m:r>
                        </m:e>
                      </m:acc>
                      <m:d>
                        <m:dPr>
                          <m:ctrlPr>
                            <a:rPr lang="it-IT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it-IT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e>
                      </m:d>
                      <m:r>
                        <a:rPr lang="it-IT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it-IT" b="0" i="1" smtClean="0">
                          <a:latin typeface="Cambria Math" panose="02040503050406030204" pitchFamily="18" charset="0"/>
                        </a:rPr>
                        <m:t>h</m:t>
                      </m:r>
                      <m:d>
                        <m:dPr>
                          <m:ctrlPr>
                            <a:rPr lang="it-IT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it-IT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e>
                      </m:d>
                      <m:r>
                        <a:rPr lang="it-IT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r>
                        <a:rPr lang="it-IT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𝐴</m:t>
                      </m:r>
                      <m:r>
                        <a:rPr lang="it-IT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d>
                        <m:dPr>
                          <m:ctrlPr>
                            <a:rPr lang="it-IT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it-IT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it-IT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𝑇</m:t>
                              </m:r>
                            </m:e>
                            <m:sub>
                              <m:r>
                                <a:rPr lang="it-IT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𝑊</m:t>
                              </m:r>
                            </m:sub>
                          </m:sSub>
                          <m:r>
                            <a:rPr lang="it-IT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it-IT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it-IT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𝑇</m:t>
                              </m:r>
                            </m:e>
                            <m:sub>
                              <m:r>
                                <a:rPr lang="it-IT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∞</m:t>
                              </m:r>
                            </m:sub>
                          </m:sSub>
                        </m:e>
                      </m:d>
                      <m:r>
                        <a:rPr lang="it-IT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=49.6 </m:t>
                      </m:r>
                      <m:r>
                        <a:rPr lang="it-IT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𝑊</m:t>
                      </m:r>
                    </m:oMath>
                  </m:oMathPara>
                </a14:m>
                <a:endParaRPr lang="it-IT" dirty="0"/>
              </a:p>
            </p:txBody>
          </p:sp>
        </mc:Choice>
        <mc:Fallback xmlns="">
          <p:sp>
            <p:nvSpPr>
              <p:cNvPr id="19" name="CasellaDiTesto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87756" y="5252433"/>
                <a:ext cx="3828099" cy="287515"/>
              </a:xfrm>
              <a:prstGeom prst="rect">
                <a:avLst/>
              </a:prstGeom>
              <a:blipFill>
                <a:blip r:embed="rId10"/>
                <a:stretch>
                  <a:fillRect l="-1433" t="-12766" r="-637" b="-31915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CasellaDiTesto 19"/>
              <p:cNvSpPr txBox="1"/>
              <p:nvPr/>
            </p:nvSpPr>
            <p:spPr>
              <a:xfrm>
                <a:off x="8626083" y="5085338"/>
                <a:ext cx="3410357" cy="74212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it-IT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𝜀</m:t>
                      </m:r>
                      <m:d>
                        <m:dPr>
                          <m:ctrlPr>
                            <a:rPr lang="it-IT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it-IT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e>
                      </m:d>
                      <m:r>
                        <a:rPr lang="it-IT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it-IT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it-IT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49.6−47.1</m:t>
                          </m:r>
                        </m:num>
                        <m:den>
                          <m:f>
                            <m:fPr>
                              <m:ctrlPr>
                                <a:rPr lang="it-IT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it-IT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49.6+47.1</m:t>
                              </m:r>
                            </m:num>
                            <m:den>
                              <m:r>
                                <a:rPr lang="it-IT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</m:den>
                      </m:f>
                      <m:r>
                        <a:rPr lang="it-IT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∙100=5.2%</m:t>
                      </m:r>
                    </m:oMath>
                  </m:oMathPara>
                </a14:m>
                <a:endParaRPr lang="it-IT" dirty="0"/>
              </a:p>
            </p:txBody>
          </p:sp>
        </mc:Choice>
        <mc:Fallback xmlns="">
          <p:sp>
            <p:nvSpPr>
              <p:cNvPr id="20" name="CasellaDiTesto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26083" y="5085338"/>
                <a:ext cx="3410357" cy="742126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627558669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2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5" grpId="0"/>
      <p:bldP spid="6" grpId="0"/>
      <p:bldP spid="17" grpId="0"/>
      <p:bldP spid="7" grpId="0"/>
      <p:bldP spid="18" grpId="0" animBg="1"/>
      <p:bldP spid="19" grpId="0"/>
      <p:bldP spid="20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Rectangle 76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it-IT"/>
          </a:p>
        </p:txBody>
      </p:sp>
      <p:grpSp>
        <p:nvGrpSpPr>
          <p:cNvPr id="20586" name="Group 2154"/>
          <p:cNvGrpSpPr>
            <a:grpSpLocks/>
          </p:cNvGrpSpPr>
          <p:nvPr/>
        </p:nvGrpSpPr>
        <p:grpSpPr bwMode="auto">
          <a:xfrm>
            <a:off x="4760913" y="1539875"/>
            <a:ext cx="1362075" cy="1660525"/>
            <a:chOff x="7497" y="2426"/>
            <a:chExt cx="2145" cy="2613"/>
          </a:xfrm>
        </p:grpSpPr>
        <p:grpSp>
          <p:nvGrpSpPr>
            <p:cNvPr id="20590" name="Group 2158"/>
            <p:cNvGrpSpPr>
              <a:grpSpLocks/>
            </p:cNvGrpSpPr>
            <p:nvPr/>
          </p:nvGrpSpPr>
          <p:grpSpPr bwMode="auto">
            <a:xfrm>
              <a:off x="7685" y="2613"/>
              <a:ext cx="989" cy="2239"/>
              <a:chOff x="9450" y="3578"/>
              <a:chExt cx="1815" cy="2845"/>
            </a:xfrm>
          </p:grpSpPr>
        </p:grpSp>
      </p:grpSp>
      <p:sp>
        <p:nvSpPr>
          <p:cNvPr id="86" name="CasellaDiTesto 85"/>
          <p:cNvSpPr txBox="1"/>
          <p:nvPr/>
        </p:nvSpPr>
        <p:spPr>
          <a:xfrm>
            <a:off x="0" y="6404236"/>
            <a:ext cx="8775513" cy="2616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it-IT" sz="1100">
                <a:solidFill>
                  <a:schemeClr val="bg1">
                    <a:lumMod val="65000"/>
                  </a:schemeClr>
                </a:solidFill>
              </a:rPr>
              <a:t>ESERCITAZIONE                                                                                          TRASMISSIONE DEL CALORE</a:t>
            </a:r>
          </a:p>
        </p:txBody>
      </p:sp>
      <p:sp>
        <p:nvSpPr>
          <p:cNvPr id="131" name="CasellaDiTesto 130"/>
          <p:cNvSpPr txBox="1"/>
          <p:nvPr/>
        </p:nvSpPr>
        <p:spPr>
          <a:xfrm>
            <a:off x="391884" y="-91439"/>
            <a:ext cx="673685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i="1" dirty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Esercizio 3</a:t>
            </a:r>
          </a:p>
          <a:p>
            <a:r>
              <a:rPr lang="it-IT" sz="2400" i="1" dirty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Convezione </a:t>
            </a:r>
          </a:p>
          <a:p>
            <a:endParaRPr lang="it-IT" sz="2400" i="1" dirty="0">
              <a:solidFill>
                <a:schemeClr val="bg1"/>
              </a:solidFill>
              <a:latin typeface="Calibri" pitchFamily="34" charset="0"/>
              <a:cs typeface="Calibri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CasellaDiTesto 15"/>
              <p:cNvSpPr txBox="1"/>
              <p:nvPr/>
            </p:nvSpPr>
            <p:spPr>
              <a:xfrm>
                <a:off x="9696074" y="1031062"/>
                <a:ext cx="989565" cy="60401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it-IT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h</m:t>
                      </m:r>
                      <m:r>
                        <a:rPr lang="it-IT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it-IT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it-IT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𝑁𝑢</m:t>
                          </m:r>
                          <m:r>
                            <a:rPr lang="it-IT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it-IT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𝑘</m:t>
                          </m:r>
                        </m:num>
                        <m:den>
                          <m:sSub>
                            <m:sSubPr>
                              <m:ctrlPr>
                                <a:rPr lang="it-IT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it-IT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𝐿</m:t>
                              </m:r>
                            </m:e>
                            <m:sub>
                              <m:r>
                                <a:rPr lang="it-IT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𝑟𝑖𝑓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it-IT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16" name="CasellaDiTesto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96074" y="1031062"/>
                <a:ext cx="989565" cy="604012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Rettangolo 12"/>
              <p:cNvSpPr/>
              <p:nvPr/>
            </p:nvSpPr>
            <p:spPr>
              <a:xfrm>
                <a:off x="391884" y="1108890"/>
                <a:ext cx="10168380" cy="95333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it-IT" dirty="0"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In tabella troviamo che a 37°C:</a:t>
                </a:r>
                <a:endParaRPr lang="it-IT" sz="16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14:m>
                  <m:oMath xmlns:m="http://schemas.openxmlformats.org/officeDocument/2006/math">
                    <m:r>
                      <a:rPr lang="it-IT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𝑘</m:t>
                    </m:r>
                    <m:r>
                      <a:rPr lang="it-IT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=0.0268 </m:t>
                    </m:r>
                    <m:f>
                      <m:fPr>
                        <m:ctrlPr>
                          <a:rPr lang="it-IT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it-IT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𝑊</m:t>
                        </m:r>
                      </m:num>
                      <m:den>
                        <m:r>
                          <a:rPr lang="it-IT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𝑚𝐾</m:t>
                        </m:r>
                      </m:den>
                    </m:f>
                  </m:oMath>
                </a14:m>
                <a:r>
                  <a:rPr lang="it-IT" dirty="0"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                                           </a:t>
                </a:r>
                <a14:m>
                  <m:oMath xmlns:m="http://schemas.openxmlformats.org/officeDocument/2006/math">
                    <m:r>
                      <a:rPr lang="it-IT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𝜈</m:t>
                    </m:r>
                    <m:r>
                      <a:rPr lang="it-IT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=1.67∙</m:t>
                    </m:r>
                    <m:sSup>
                      <m:sSupPr>
                        <m:ctrlPr>
                          <a:rPr lang="it-IT" b="1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it-IT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10</m:t>
                        </m:r>
                      </m:e>
                      <m:sup>
                        <m:r>
                          <a:rPr lang="it-IT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−5</m:t>
                        </m:r>
                      </m:sup>
                    </m:sSup>
                    <m:r>
                      <a:rPr lang="it-IT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 </m:t>
                    </m:r>
                    <m:f>
                      <m:fPr>
                        <m:ctrlPr>
                          <a:rPr lang="it-IT" b="1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it-IT" b="1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it-IT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𝑚</m:t>
                            </m:r>
                          </m:e>
                          <m:sup>
                            <m:r>
                              <a:rPr lang="it-IT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sup>
                        </m:sSup>
                      </m:num>
                      <m:den>
                        <m:r>
                          <a:rPr lang="it-IT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𝑠</m:t>
                        </m:r>
                      </m:den>
                    </m:f>
                  </m:oMath>
                </a14:m>
                <a:r>
                  <a:rPr lang="it-IT" dirty="0"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                                </a:t>
                </a:r>
                <a14:m>
                  <m:oMath xmlns:m="http://schemas.openxmlformats.org/officeDocument/2006/math">
                    <m:r>
                      <a:rPr lang="it-IT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𝑃𝑟</m:t>
                    </m:r>
                    <m:r>
                      <a:rPr lang="it-IT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=0.711</m:t>
                    </m:r>
                  </m:oMath>
                </a14:m>
                <a:endParaRPr lang="it-IT" sz="16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3" name="Rettangolo 1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1884" y="1108890"/>
                <a:ext cx="10168380" cy="953338"/>
              </a:xfrm>
              <a:prstGeom prst="rect">
                <a:avLst/>
              </a:prstGeom>
              <a:blipFill>
                <a:blip r:embed="rId4"/>
                <a:stretch>
                  <a:fillRect l="-480" t="-3846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CasellaDiTesto 4"/>
              <p:cNvSpPr txBox="1"/>
              <p:nvPr/>
            </p:nvSpPr>
            <p:spPr>
              <a:xfrm>
                <a:off x="127933" y="2432547"/>
                <a:ext cx="2021378" cy="56489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it-IT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𝑈</m:t>
                      </m:r>
                      <m:d>
                        <m:dPr>
                          <m:ctrlPr>
                            <a:rPr lang="it-IT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it-IT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e>
                      </m:d>
                      <m:r>
                        <a:rPr lang="it-IT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=0.9</m:t>
                      </m:r>
                      <m:f>
                        <m:fPr>
                          <m:ctrlPr>
                            <a:rPr lang="it-IT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it-IT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𝑚</m:t>
                          </m:r>
                        </m:num>
                        <m:den>
                          <m:r>
                            <a:rPr lang="it-IT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𝑠</m:t>
                          </m:r>
                        </m:den>
                      </m:f>
                    </m:oMath>
                  </m:oMathPara>
                </a14:m>
                <a:endParaRPr lang="it-IT" dirty="0"/>
              </a:p>
            </p:txBody>
          </p:sp>
        </mc:Choice>
        <mc:Fallback xmlns="">
          <p:sp>
            <p:nvSpPr>
              <p:cNvPr id="5" name="CasellaDiTesto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7933" y="2432547"/>
                <a:ext cx="2021378" cy="564898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CasellaDiTesto 5"/>
              <p:cNvSpPr txBox="1"/>
              <p:nvPr/>
            </p:nvSpPr>
            <p:spPr>
              <a:xfrm>
                <a:off x="2686638" y="2415271"/>
                <a:ext cx="2889702" cy="53675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it-IT" b="0" i="1" smtClean="0">
                          <a:latin typeface="Cambria Math" panose="02040503050406030204" pitchFamily="18" charset="0"/>
                        </a:rPr>
                        <m:t>𝑅𝑒</m:t>
                      </m:r>
                      <m:r>
                        <a:rPr lang="it-IT" b="0" i="1" smtClean="0">
                          <a:latin typeface="Cambria Math" panose="02040503050406030204" pitchFamily="18" charset="0"/>
                        </a:rPr>
                        <m:t>(3)=</m:t>
                      </m:r>
                      <m:f>
                        <m:fPr>
                          <m:ctrlPr>
                            <a:rPr lang="it-IT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it-IT" b="0" i="1" smtClean="0">
                              <a:latin typeface="Cambria Math" panose="02040503050406030204" pitchFamily="18" charset="0"/>
                            </a:rPr>
                            <m:t>𝑈</m:t>
                          </m:r>
                          <m:d>
                            <m:dPr>
                              <m:ctrlPr>
                                <a:rPr lang="it-IT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it-IT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e>
                          </m:d>
                          <m:r>
                            <a:rPr lang="it-IT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∙</m:t>
                          </m:r>
                          <m:r>
                            <a:rPr lang="it-IT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𝐷</m:t>
                          </m:r>
                        </m:num>
                        <m:den>
                          <m:r>
                            <m:rPr>
                              <m:sty m:val="p"/>
                            </m:rPr>
                            <a:rPr lang="el-G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ν</m:t>
                          </m:r>
                        </m:den>
                      </m:f>
                      <m:r>
                        <a:rPr lang="it-IT" b="0" i="1" smtClean="0">
                          <a:latin typeface="Cambria Math" panose="02040503050406030204" pitchFamily="18" charset="0"/>
                        </a:rPr>
                        <m:t>=1077.84</m:t>
                      </m:r>
                    </m:oMath>
                  </m:oMathPara>
                </a14:m>
                <a:endParaRPr lang="it-IT" dirty="0"/>
              </a:p>
            </p:txBody>
          </p:sp>
        </mc:Choice>
        <mc:Fallback xmlns="">
          <p:sp>
            <p:nvSpPr>
              <p:cNvPr id="6" name="CasellaDiTesto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86638" y="2415271"/>
                <a:ext cx="2889702" cy="536750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Rettangolo 16"/>
              <p:cNvSpPr/>
              <p:nvPr/>
            </p:nvSpPr>
            <p:spPr>
              <a:xfrm>
                <a:off x="6275136" y="2502288"/>
                <a:ext cx="3277372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it-IT" i="1" smtClean="0">
                          <a:latin typeface="Cambria Math" panose="02040503050406030204" pitchFamily="18" charset="0"/>
                        </a:rPr>
                        <m:t>𝑅𝑒</m:t>
                      </m:r>
                      <m:r>
                        <a:rPr lang="it-IT" i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it-IT" i="1">
                          <a:latin typeface="Cambria Math" panose="02040503050406030204" pitchFamily="18" charset="0"/>
                        </a:rPr>
                        <m:t>𝑃𝑟</m:t>
                      </m:r>
                      <m:r>
                        <a:rPr lang="it-IT" i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it-IT" b="0" i="0" smtClean="0">
                          <a:latin typeface="Cambria Math" panose="02040503050406030204" pitchFamily="18" charset="0"/>
                        </a:rPr>
                        <m:t>1077.84</m:t>
                      </m:r>
                      <m:r>
                        <a:rPr lang="it-IT" i="0">
                          <a:latin typeface="Cambria Math" panose="02040503050406030204" pitchFamily="18" charset="0"/>
                        </a:rPr>
                        <m:t>∙0.71</m:t>
                      </m:r>
                      <m:r>
                        <a:rPr lang="it-IT" b="0" i="0" smtClean="0">
                          <a:latin typeface="Cambria Math" panose="02040503050406030204" pitchFamily="18" charset="0"/>
                        </a:rPr>
                        <m:t>1</m:t>
                      </m:r>
                      <m:r>
                        <a:rPr lang="it-IT" i="0">
                          <a:latin typeface="Cambria Math" panose="02040503050406030204" pitchFamily="18" charset="0"/>
                        </a:rPr>
                        <m:t>&gt;0.2</m:t>
                      </m:r>
                    </m:oMath>
                  </m:oMathPara>
                </a14:m>
                <a:endParaRPr lang="it-IT" dirty="0"/>
              </a:p>
            </p:txBody>
          </p:sp>
        </mc:Choice>
        <mc:Fallback xmlns="">
          <p:sp>
            <p:nvSpPr>
              <p:cNvPr id="17" name="Rettangolo 1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75136" y="2502288"/>
                <a:ext cx="3277372" cy="369332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ttangolo 6"/>
              <p:cNvSpPr/>
              <p:nvPr/>
            </p:nvSpPr>
            <p:spPr>
              <a:xfrm>
                <a:off x="49651" y="3076134"/>
                <a:ext cx="11053378" cy="196573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it-IT" b="0" i="1" smtClean="0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𝑁𝑢</m:t>
                      </m:r>
                      <m:r>
                        <a:rPr lang="it-IT" b="0" i="1" smtClean="0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(3)=0.3+</m:t>
                      </m:r>
                      <m:f>
                        <m:fPr>
                          <m:ctrlPr>
                            <a:rPr lang="it-IT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it-IT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0.62 </m:t>
                          </m:r>
                          <m:sSup>
                            <m:sSupPr>
                              <m:ctrlPr>
                                <a:rPr lang="it-IT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it-IT" i="1"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it-IT" i="1"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𝑅𝑒</m:t>
                                  </m:r>
                                  <m:r>
                                    <a:rPr lang="it-IT" b="0" i="1" smtClean="0"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(3)</m:t>
                                  </m:r>
                                </m:e>
                              </m:d>
                            </m:e>
                            <m:sup>
                              <m:f>
                                <m:fPr>
                                  <m:ctrlPr>
                                    <a:rPr lang="it-IT" i="1"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it-IT" i="1"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it-IT" i="1"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2</m:t>
                                  </m:r>
                                </m:den>
                              </m:f>
                            </m:sup>
                          </m:sSup>
                          <m:sSup>
                            <m:sSupPr>
                              <m:ctrlPr>
                                <a:rPr lang="it-IT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begChr m:val="["/>
                                  <m:endChr m:val="]"/>
                                  <m:ctrlPr>
                                    <a:rPr lang="it-IT" i="1"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it-IT" i="1"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1+</m:t>
                                  </m:r>
                                  <m:sSup>
                                    <m:sSupPr>
                                      <m:ctrlPr>
                                        <a:rPr lang="it-IT" i="1">
                                          <a:latin typeface="Cambria Math" panose="02040503050406030204" pitchFamily="18" charset="0"/>
                                          <a:ea typeface="Calibri" panose="020F0502020204030204" pitchFamily="34" charset="0"/>
                                          <a:cs typeface="Times New Roman" panose="02020603050405020304" pitchFamily="18" charset="0"/>
                                        </a:rPr>
                                      </m:ctrlPr>
                                    </m:sSupPr>
                                    <m:e>
                                      <m:d>
                                        <m:dPr>
                                          <m:ctrlPr>
                                            <a:rPr lang="it-IT" i="1">
                                              <a:latin typeface="Cambria Math" panose="02040503050406030204" pitchFamily="18" charset="0"/>
                                              <a:ea typeface="Calibri" panose="020F0502020204030204" pitchFamily="34" charset="0"/>
                                              <a:cs typeface="Times New Roman" panose="020206030504050203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f>
                                            <m:fPr>
                                              <m:ctrlPr>
                                                <a:rPr lang="it-IT" i="1">
                                                  <a:latin typeface="Cambria Math" panose="02040503050406030204" pitchFamily="18" charset="0"/>
                                                  <a:ea typeface="Calibri" panose="020F0502020204030204" pitchFamily="34" charset="0"/>
                                                  <a:cs typeface="Times New Roman" panose="02020603050405020304" pitchFamily="18" charset="0"/>
                                                </a:rPr>
                                              </m:ctrlPr>
                                            </m:fPr>
                                            <m:num>
                                              <m:r>
                                                <a:rPr lang="it-IT" i="1">
                                                  <a:latin typeface="Cambria Math" panose="02040503050406030204" pitchFamily="18" charset="0"/>
                                                  <a:ea typeface="Calibri" panose="020F0502020204030204" pitchFamily="34" charset="0"/>
                                                  <a:cs typeface="Times New Roman" panose="02020603050405020304" pitchFamily="18" charset="0"/>
                                                </a:rPr>
                                                <m:t>𝑅𝑒</m:t>
                                              </m:r>
                                              <m:r>
                                                <a:rPr lang="it-IT" b="0" i="1" smtClean="0">
                                                  <a:latin typeface="Cambria Math" panose="02040503050406030204" pitchFamily="18" charset="0"/>
                                                  <a:ea typeface="Calibri" panose="020F0502020204030204" pitchFamily="34" charset="0"/>
                                                  <a:cs typeface="Times New Roman" panose="02020603050405020304" pitchFamily="18" charset="0"/>
                                                </a:rPr>
                                                <m:t>(3)</m:t>
                                              </m:r>
                                            </m:num>
                                            <m:den>
                                              <m:r>
                                                <a:rPr lang="it-IT" i="1">
                                                  <a:latin typeface="Cambria Math" panose="02040503050406030204" pitchFamily="18" charset="0"/>
                                                  <a:ea typeface="Calibri" panose="020F0502020204030204" pitchFamily="34" charset="0"/>
                                                  <a:cs typeface="Times New Roman" panose="02020603050405020304" pitchFamily="18" charset="0"/>
                                                </a:rPr>
                                                <m:t>2.82∙</m:t>
                                              </m:r>
                                              <m:sSup>
                                                <m:sSupPr>
                                                  <m:ctrlPr>
                                                    <a:rPr lang="it-IT" i="1">
                                                      <a:latin typeface="Cambria Math" panose="02040503050406030204" pitchFamily="18" charset="0"/>
                                                      <a:ea typeface="Calibri" panose="020F0502020204030204" pitchFamily="34" charset="0"/>
                                                      <a:cs typeface="Times New Roman" panose="02020603050405020304" pitchFamily="18" charset="0"/>
                                                    </a:rPr>
                                                  </m:ctrlPr>
                                                </m:sSupPr>
                                                <m:e>
                                                  <m:r>
                                                    <a:rPr lang="it-IT" i="1">
                                                      <a:latin typeface="Cambria Math" panose="02040503050406030204" pitchFamily="18" charset="0"/>
                                                      <a:ea typeface="Calibri" panose="020F0502020204030204" pitchFamily="34" charset="0"/>
                                                      <a:cs typeface="Times New Roman" panose="02020603050405020304" pitchFamily="18" charset="0"/>
                                                    </a:rPr>
                                                    <m:t>10</m:t>
                                                  </m:r>
                                                </m:e>
                                                <m:sup>
                                                  <m:r>
                                                    <a:rPr lang="it-IT" i="1">
                                                      <a:latin typeface="Cambria Math" panose="02040503050406030204" pitchFamily="18" charset="0"/>
                                                      <a:ea typeface="Calibri" panose="020F0502020204030204" pitchFamily="34" charset="0"/>
                                                      <a:cs typeface="Times New Roman" panose="02020603050405020304" pitchFamily="18" charset="0"/>
                                                    </a:rPr>
                                                    <m:t>5</m:t>
                                                  </m:r>
                                                </m:sup>
                                              </m:sSup>
                                            </m:den>
                                          </m:f>
                                        </m:e>
                                      </m:d>
                                    </m:e>
                                    <m:sup>
                                      <m:f>
                                        <m:fPr>
                                          <m:ctrlPr>
                                            <a:rPr lang="it-IT" i="1">
                                              <a:latin typeface="Cambria Math" panose="02040503050406030204" pitchFamily="18" charset="0"/>
                                              <a:ea typeface="Calibri" panose="020F0502020204030204" pitchFamily="34" charset="0"/>
                                              <a:cs typeface="Times New Roman" panose="02020603050405020304" pitchFamily="18" charset="0"/>
                                            </a:rPr>
                                          </m:ctrlPr>
                                        </m:fPr>
                                        <m:num>
                                          <m:r>
                                            <a:rPr lang="it-IT" i="1">
                                              <a:latin typeface="Cambria Math" panose="02040503050406030204" pitchFamily="18" charset="0"/>
                                              <a:ea typeface="Calibri" panose="020F0502020204030204" pitchFamily="34" charset="0"/>
                                              <a:cs typeface="Times New Roman" panose="02020603050405020304" pitchFamily="18" charset="0"/>
                                            </a:rPr>
                                            <m:t>5</m:t>
                                          </m:r>
                                        </m:num>
                                        <m:den>
                                          <m:r>
                                            <a:rPr lang="it-IT" i="1">
                                              <a:latin typeface="Cambria Math" panose="02040503050406030204" pitchFamily="18" charset="0"/>
                                              <a:ea typeface="Calibri" panose="020F0502020204030204" pitchFamily="34" charset="0"/>
                                              <a:cs typeface="Times New Roman" panose="02020603050405020304" pitchFamily="18" charset="0"/>
                                            </a:rPr>
                                            <m:t>8</m:t>
                                          </m:r>
                                        </m:den>
                                      </m:f>
                                    </m:sup>
                                  </m:sSup>
                                </m:e>
                              </m:d>
                            </m:e>
                            <m:sup>
                              <m:f>
                                <m:fPr>
                                  <m:ctrlPr>
                                    <a:rPr lang="it-IT" i="1"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it-IT" i="1"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4</m:t>
                                  </m:r>
                                </m:num>
                                <m:den>
                                  <m:r>
                                    <a:rPr lang="it-IT" i="1"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5</m:t>
                                  </m:r>
                                </m:den>
                              </m:f>
                            </m:sup>
                          </m:sSup>
                        </m:num>
                        <m:den>
                          <m:sSup>
                            <m:sSupPr>
                              <m:ctrlPr>
                                <a:rPr lang="it-IT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begChr m:val="["/>
                                  <m:endChr m:val="]"/>
                                  <m:ctrlPr>
                                    <a:rPr lang="it-IT" i="1"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it-IT" i="1"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1+</m:t>
                                  </m:r>
                                  <m:sSup>
                                    <m:sSupPr>
                                      <m:ctrlPr>
                                        <a:rPr lang="it-IT" i="1">
                                          <a:latin typeface="Cambria Math" panose="02040503050406030204" pitchFamily="18" charset="0"/>
                                          <a:ea typeface="Calibri" panose="020F0502020204030204" pitchFamily="34" charset="0"/>
                                          <a:cs typeface="Times New Roman" panose="02020603050405020304" pitchFamily="18" charset="0"/>
                                        </a:rPr>
                                      </m:ctrlPr>
                                    </m:sSupPr>
                                    <m:e>
                                      <m:d>
                                        <m:dPr>
                                          <m:ctrlPr>
                                            <a:rPr lang="it-IT" i="1">
                                              <a:latin typeface="Cambria Math" panose="02040503050406030204" pitchFamily="18" charset="0"/>
                                              <a:ea typeface="Calibri" panose="020F0502020204030204" pitchFamily="34" charset="0"/>
                                              <a:cs typeface="Times New Roman" panose="020206030504050203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f>
                                            <m:fPr>
                                              <m:ctrlPr>
                                                <a:rPr lang="it-IT" i="1">
                                                  <a:latin typeface="Cambria Math" panose="02040503050406030204" pitchFamily="18" charset="0"/>
                                                  <a:ea typeface="Calibri" panose="020F0502020204030204" pitchFamily="34" charset="0"/>
                                                  <a:cs typeface="Times New Roman" panose="02020603050405020304" pitchFamily="18" charset="0"/>
                                                </a:rPr>
                                              </m:ctrlPr>
                                            </m:fPr>
                                            <m:num>
                                              <m:r>
                                                <a:rPr lang="it-IT" i="1">
                                                  <a:latin typeface="Cambria Math" panose="02040503050406030204" pitchFamily="18" charset="0"/>
                                                  <a:ea typeface="Calibri" panose="020F0502020204030204" pitchFamily="34" charset="0"/>
                                                  <a:cs typeface="Times New Roman" panose="02020603050405020304" pitchFamily="18" charset="0"/>
                                                </a:rPr>
                                                <m:t>0.4</m:t>
                                              </m:r>
                                            </m:num>
                                            <m:den>
                                              <m:r>
                                                <a:rPr lang="it-IT" i="1">
                                                  <a:latin typeface="Cambria Math" panose="02040503050406030204" pitchFamily="18" charset="0"/>
                                                  <a:ea typeface="Calibri" panose="020F0502020204030204" pitchFamily="34" charset="0"/>
                                                  <a:cs typeface="Times New Roman" panose="02020603050405020304" pitchFamily="18" charset="0"/>
                                                </a:rPr>
                                                <m:t>𝑃𝑟</m:t>
                                              </m:r>
                                            </m:den>
                                          </m:f>
                                        </m:e>
                                      </m:d>
                                    </m:e>
                                    <m:sup>
                                      <m:f>
                                        <m:fPr>
                                          <m:ctrlPr>
                                            <a:rPr lang="it-IT" i="1">
                                              <a:latin typeface="Cambria Math" panose="02040503050406030204" pitchFamily="18" charset="0"/>
                                              <a:ea typeface="Calibri" panose="020F0502020204030204" pitchFamily="34" charset="0"/>
                                              <a:cs typeface="Times New Roman" panose="02020603050405020304" pitchFamily="18" charset="0"/>
                                            </a:rPr>
                                          </m:ctrlPr>
                                        </m:fPr>
                                        <m:num>
                                          <m:r>
                                            <a:rPr lang="it-IT" i="1">
                                              <a:latin typeface="Cambria Math" panose="02040503050406030204" pitchFamily="18" charset="0"/>
                                              <a:ea typeface="Calibri" panose="020F0502020204030204" pitchFamily="34" charset="0"/>
                                              <a:cs typeface="Times New Roman" panose="02020603050405020304" pitchFamily="18" charset="0"/>
                                            </a:rPr>
                                            <m:t>2</m:t>
                                          </m:r>
                                        </m:num>
                                        <m:den>
                                          <m:r>
                                            <a:rPr lang="it-IT" i="1">
                                              <a:latin typeface="Cambria Math" panose="02040503050406030204" pitchFamily="18" charset="0"/>
                                              <a:ea typeface="Calibri" panose="020F0502020204030204" pitchFamily="34" charset="0"/>
                                              <a:cs typeface="Times New Roman" panose="02020603050405020304" pitchFamily="18" charset="0"/>
                                            </a:rPr>
                                            <m:t>3</m:t>
                                          </m:r>
                                        </m:den>
                                      </m:f>
                                    </m:sup>
                                  </m:sSup>
                                </m:e>
                              </m:d>
                            </m:e>
                            <m:sup>
                              <m:f>
                                <m:fPr>
                                  <m:ctrlPr>
                                    <a:rPr lang="it-IT" i="1"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it-IT" i="1"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it-IT" i="1"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4</m:t>
                                  </m:r>
                                </m:den>
                              </m:f>
                            </m:sup>
                          </m:sSup>
                        </m:den>
                      </m:f>
                      <m:r>
                        <a:rPr lang="it-IT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=0.3+</m:t>
                      </m:r>
                      <m:f>
                        <m:fPr>
                          <m:ctrlPr>
                            <a:rPr lang="it-IT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it-IT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0.62 </m:t>
                          </m:r>
                          <m:sSup>
                            <m:sSupPr>
                              <m:ctrlPr>
                                <a:rPr lang="it-IT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it-IT" i="1" smtClean="0"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it-IT" b="0" i="1" smtClean="0"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1077.84</m:t>
                                  </m:r>
                                </m:e>
                              </m:d>
                            </m:e>
                            <m:sup>
                              <m:f>
                                <m:fPr>
                                  <m:ctrlPr>
                                    <a:rPr lang="it-IT" i="1"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it-IT" i="1"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it-IT" i="1"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2</m:t>
                                  </m:r>
                                </m:den>
                              </m:f>
                            </m:sup>
                          </m:sSup>
                          <m:sSup>
                            <m:sSupPr>
                              <m:ctrlPr>
                                <a:rPr lang="it-IT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begChr m:val="["/>
                                  <m:endChr m:val="]"/>
                                  <m:ctrlPr>
                                    <a:rPr lang="it-IT" i="1"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it-IT" i="1"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1+</m:t>
                                  </m:r>
                                  <m:sSup>
                                    <m:sSupPr>
                                      <m:ctrlPr>
                                        <a:rPr lang="it-IT" i="1">
                                          <a:latin typeface="Cambria Math" panose="02040503050406030204" pitchFamily="18" charset="0"/>
                                          <a:ea typeface="Calibri" panose="020F0502020204030204" pitchFamily="34" charset="0"/>
                                          <a:cs typeface="Times New Roman" panose="02020603050405020304" pitchFamily="18" charset="0"/>
                                        </a:rPr>
                                      </m:ctrlPr>
                                    </m:sSupPr>
                                    <m:e>
                                      <m:d>
                                        <m:dPr>
                                          <m:ctrlPr>
                                            <a:rPr lang="it-IT" i="1">
                                              <a:latin typeface="Cambria Math" panose="02040503050406030204" pitchFamily="18" charset="0"/>
                                              <a:ea typeface="Calibri" panose="020F0502020204030204" pitchFamily="34" charset="0"/>
                                              <a:cs typeface="Times New Roman" panose="020206030504050203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f>
                                            <m:fPr>
                                              <m:ctrlPr>
                                                <a:rPr lang="it-IT" i="1">
                                                  <a:latin typeface="Cambria Math" panose="02040503050406030204" pitchFamily="18" charset="0"/>
                                                  <a:ea typeface="Calibri" panose="020F0502020204030204" pitchFamily="34" charset="0"/>
                                                  <a:cs typeface="Times New Roman" panose="02020603050405020304" pitchFamily="18" charset="0"/>
                                                </a:rPr>
                                              </m:ctrlPr>
                                            </m:fPr>
                                            <m:num>
                                              <m:r>
                                                <a:rPr lang="it-IT" b="0" i="1" smtClean="0">
                                                  <a:latin typeface="Cambria Math" panose="02040503050406030204" pitchFamily="18" charset="0"/>
                                                  <a:ea typeface="Calibri" panose="020F0502020204030204" pitchFamily="34" charset="0"/>
                                                  <a:cs typeface="Times New Roman" panose="02020603050405020304" pitchFamily="18" charset="0"/>
                                                </a:rPr>
                                                <m:t>1077.84</m:t>
                                              </m:r>
                                            </m:num>
                                            <m:den>
                                              <m:r>
                                                <a:rPr lang="it-IT" i="1">
                                                  <a:latin typeface="Cambria Math" panose="02040503050406030204" pitchFamily="18" charset="0"/>
                                                  <a:ea typeface="Calibri" panose="020F0502020204030204" pitchFamily="34" charset="0"/>
                                                  <a:cs typeface="Times New Roman" panose="02020603050405020304" pitchFamily="18" charset="0"/>
                                                </a:rPr>
                                                <m:t>2.82∙</m:t>
                                              </m:r>
                                              <m:sSup>
                                                <m:sSupPr>
                                                  <m:ctrlPr>
                                                    <a:rPr lang="it-IT" i="1">
                                                      <a:latin typeface="Cambria Math" panose="02040503050406030204" pitchFamily="18" charset="0"/>
                                                      <a:ea typeface="Calibri" panose="020F0502020204030204" pitchFamily="34" charset="0"/>
                                                      <a:cs typeface="Times New Roman" panose="02020603050405020304" pitchFamily="18" charset="0"/>
                                                    </a:rPr>
                                                  </m:ctrlPr>
                                                </m:sSupPr>
                                                <m:e>
                                                  <m:r>
                                                    <a:rPr lang="it-IT" i="1">
                                                      <a:latin typeface="Cambria Math" panose="02040503050406030204" pitchFamily="18" charset="0"/>
                                                      <a:ea typeface="Calibri" panose="020F0502020204030204" pitchFamily="34" charset="0"/>
                                                      <a:cs typeface="Times New Roman" panose="02020603050405020304" pitchFamily="18" charset="0"/>
                                                    </a:rPr>
                                                    <m:t>10</m:t>
                                                  </m:r>
                                                </m:e>
                                                <m:sup>
                                                  <m:r>
                                                    <a:rPr lang="it-IT" i="1">
                                                      <a:latin typeface="Cambria Math" panose="02040503050406030204" pitchFamily="18" charset="0"/>
                                                      <a:ea typeface="Calibri" panose="020F0502020204030204" pitchFamily="34" charset="0"/>
                                                      <a:cs typeface="Times New Roman" panose="02020603050405020304" pitchFamily="18" charset="0"/>
                                                    </a:rPr>
                                                    <m:t>5</m:t>
                                                  </m:r>
                                                </m:sup>
                                              </m:sSup>
                                            </m:den>
                                          </m:f>
                                        </m:e>
                                      </m:d>
                                    </m:e>
                                    <m:sup>
                                      <m:f>
                                        <m:fPr>
                                          <m:ctrlPr>
                                            <a:rPr lang="it-IT" i="1">
                                              <a:latin typeface="Cambria Math" panose="02040503050406030204" pitchFamily="18" charset="0"/>
                                              <a:ea typeface="Calibri" panose="020F0502020204030204" pitchFamily="34" charset="0"/>
                                              <a:cs typeface="Times New Roman" panose="02020603050405020304" pitchFamily="18" charset="0"/>
                                            </a:rPr>
                                          </m:ctrlPr>
                                        </m:fPr>
                                        <m:num>
                                          <m:r>
                                            <a:rPr lang="it-IT" i="1">
                                              <a:latin typeface="Cambria Math" panose="02040503050406030204" pitchFamily="18" charset="0"/>
                                              <a:ea typeface="Calibri" panose="020F0502020204030204" pitchFamily="34" charset="0"/>
                                              <a:cs typeface="Times New Roman" panose="02020603050405020304" pitchFamily="18" charset="0"/>
                                            </a:rPr>
                                            <m:t>5</m:t>
                                          </m:r>
                                        </m:num>
                                        <m:den>
                                          <m:r>
                                            <a:rPr lang="it-IT" i="1">
                                              <a:latin typeface="Cambria Math" panose="02040503050406030204" pitchFamily="18" charset="0"/>
                                              <a:ea typeface="Calibri" panose="020F0502020204030204" pitchFamily="34" charset="0"/>
                                              <a:cs typeface="Times New Roman" panose="02020603050405020304" pitchFamily="18" charset="0"/>
                                            </a:rPr>
                                            <m:t>8</m:t>
                                          </m:r>
                                        </m:den>
                                      </m:f>
                                    </m:sup>
                                  </m:sSup>
                                </m:e>
                              </m:d>
                            </m:e>
                            <m:sup>
                              <m:f>
                                <m:fPr>
                                  <m:ctrlPr>
                                    <a:rPr lang="it-IT" i="1"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it-IT" i="1"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4</m:t>
                                  </m:r>
                                </m:num>
                                <m:den>
                                  <m:r>
                                    <a:rPr lang="it-IT" i="1"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5</m:t>
                                  </m:r>
                                </m:den>
                              </m:f>
                            </m:sup>
                          </m:sSup>
                        </m:num>
                        <m:den>
                          <m:sSup>
                            <m:sSupPr>
                              <m:ctrlPr>
                                <a:rPr lang="it-IT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begChr m:val="["/>
                                  <m:endChr m:val="]"/>
                                  <m:ctrlPr>
                                    <a:rPr lang="it-IT" i="1"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it-IT" i="1"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1+</m:t>
                                  </m:r>
                                  <m:sSup>
                                    <m:sSupPr>
                                      <m:ctrlPr>
                                        <a:rPr lang="it-IT" i="1">
                                          <a:latin typeface="Cambria Math" panose="02040503050406030204" pitchFamily="18" charset="0"/>
                                          <a:ea typeface="Calibri" panose="020F0502020204030204" pitchFamily="34" charset="0"/>
                                          <a:cs typeface="Times New Roman" panose="02020603050405020304" pitchFamily="18" charset="0"/>
                                        </a:rPr>
                                      </m:ctrlPr>
                                    </m:sSupPr>
                                    <m:e>
                                      <m:d>
                                        <m:dPr>
                                          <m:ctrlPr>
                                            <a:rPr lang="it-IT" i="1">
                                              <a:latin typeface="Cambria Math" panose="02040503050406030204" pitchFamily="18" charset="0"/>
                                              <a:ea typeface="Calibri" panose="020F0502020204030204" pitchFamily="34" charset="0"/>
                                              <a:cs typeface="Times New Roman" panose="020206030504050203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f>
                                            <m:fPr>
                                              <m:ctrlPr>
                                                <a:rPr lang="it-IT" i="1">
                                                  <a:latin typeface="Cambria Math" panose="02040503050406030204" pitchFamily="18" charset="0"/>
                                                  <a:ea typeface="Calibri" panose="020F0502020204030204" pitchFamily="34" charset="0"/>
                                                  <a:cs typeface="Times New Roman" panose="02020603050405020304" pitchFamily="18" charset="0"/>
                                                </a:rPr>
                                              </m:ctrlPr>
                                            </m:fPr>
                                            <m:num>
                                              <m:r>
                                                <a:rPr lang="it-IT" i="1">
                                                  <a:latin typeface="Cambria Math" panose="02040503050406030204" pitchFamily="18" charset="0"/>
                                                  <a:ea typeface="Calibri" panose="020F0502020204030204" pitchFamily="34" charset="0"/>
                                                  <a:cs typeface="Times New Roman" panose="02020603050405020304" pitchFamily="18" charset="0"/>
                                                </a:rPr>
                                                <m:t>0.4</m:t>
                                              </m:r>
                                            </m:num>
                                            <m:den>
                                              <m:r>
                                                <a:rPr lang="it-IT" i="1">
                                                  <a:latin typeface="Cambria Math" panose="02040503050406030204" pitchFamily="18" charset="0"/>
                                                  <a:ea typeface="Calibri" panose="020F0502020204030204" pitchFamily="34" charset="0"/>
                                                  <a:cs typeface="Times New Roman" panose="02020603050405020304" pitchFamily="18" charset="0"/>
                                                </a:rPr>
                                                <m:t>0.71</m:t>
                                              </m:r>
                                              <m:r>
                                                <a:rPr lang="it-IT" b="0" i="1" smtClean="0">
                                                  <a:latin typeface="Cambria Math" panose="02040503050406030204" pitchFamily="18" charset="0"/>
                                                  <a:ea typeface="Calibri" panose="020F0502020204030204" pitchFamily="34" charset="0"/>
                                                  <a:cs typeface="Times New Roman" panose="02020603050405020304" pitchFamily="18" charset="0"/>
                                                </a:rPr>
                                                <m:t>1</m:t>
                                              </m:r>
                                            </m:den>
                                          </m:f>
                                        </m:e>
                                      </m:d>
                                    </m:e>
                                    <m:sup>
                                      <m:f>
                                        <m:fPr>
                                          <m:ctrlPr>
                                            <a:rPr lang="it-IT" i="1">
                                              <a:latin typeface="Cambria Math" panose="02040503050406030204" pitchFamily="18" charset="0"/>
                                              <a:ea typeface="Calibri" panose="020F0502020204030204" pitchFamily="34" charset="0"/>
                                              <a:cs typeface="Times New Roman" panose="02020603050405020304" pitchFamily="18" charset="0"/>
                                            </a:rPr>
                                          </m:ctrlPr>
                                        </m:fPr>
                                        <m:num>
                                          <m:r>
                                            <a:rPr lang="it-IT" i="1">
                                              <a:latin typeface="Cambria Math" panose="02040503050406030204" pitchFamily="18" charset="0"/>
                                              <a:ea typeface="Calibri" panose="020F0502020204030204" pitchFamily="34" charset="0"/>
                                              <a:cs typeface="Times New Roman" panose="02020603050405020304" pitchFamily="18" charset="0"/>
                                            </a:rPr>
                                            <m:t>2</m:t>
                                          </m:r>
                                        </m:num>
                                        <m:den>
                                          <m:r>
                                            <a:rPr lang="it-IT" i="1">
                                              <a:latin typeface="Cambria Math" panose="02040503050406030204" pitchFamily="18" charset="0"/>
                                              <a:ea typeface="Calibri" panose="020F0502020204030204" pitchFamily="34" charset="0"/>
                                              <a:cs typeface="Times New Roman" panose="02020603050405020304" pitchFamily="18" charset="0"/>
                                            </a:rPr>
                                            <m:t>3</m:t>
                                          </m:r>
                                        </m:den>
                                      </m:f>
                                    </m:sup>
                                  </m:sSup>
                                </m:e>
                              </m:d>
                            </m:e>
                            <m:sup>
                              <m:f>
                                <m:fPr>
                                  <m:ctrlPr>
                                    <a:rPr lang="it-IT" i="1"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it-IT" i="1"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it-IT" i="1"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4</m:t>
                                  </m:r>
                                </m:den>
                              </m:f>
                            </m:sup>
                          </m:sSup>
                        </m:den>
                      </m:f>
                      <m:r>
                        <a:rPr lang="it-IT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it-IT" b="0" i="1" smtClean="0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18.6</m:t>
                      </m:r>
                    </m:oMath>
                  </m:oMathPara>
                </a14:m>
                <a:endParaRPr lang="it-IT" dirty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7" name="Rettangolo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651" y="3076134"/>
                <a:ext cx="11053378" cy="1965731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Rettangolo 14"/>
              <p:cNvSpPr/>
              <p:nvPr/>
            </p:nvSpPr>
            <p:spPr>
              <a:xfrm>
                <a:off x="726273" y="5059672"/>
                <a:ext cx="3034036" cy="629852"/>
              </a:xfrm>
              <a:prstGeom prst="rect">
                <a:avLst/>
              </a:prstGeom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it-IT" b="0" i="0" smtClean="0">
                          <a:latin typeface="Cambria Math" panose="02040503050406030204" pitchFamily="18" charset="0"/>
                        </a:rPr>
                        <m:t>h</m:t>
                      </m:r>
                      <m:r>
                        <a:rPr lang="it-IT" b="0" i="0" smtClean="0">
                          <a:latin typeface="Cambria Math" panose="02040503050406030204" pitchFamily="18" charset="0"/>
                        </a:rPr>
                        <m:t>(3)=</m:t>
                      </m:r>
                      <m:f>
                        <m:fPr>
                          <m:ctrlPr>
                            <a:rPr lang="it-IT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sty m:val="p"/>
                            </m:rPr>
                            <a:rPr lang="it-IT" b="0" i="0" smtClean="0">
                              <a:latin typeface="Cambria Math" panose="02040503050406030204" pitchFamily="18" charset="0"/>
                            </a:rPr>
                            <m:t>Nu</m:t>
                          </m:r>
                          <m:d>
                            <m:dPr>
                              <m:ctrlPr>
                                <a:rPr lang="it-IT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it-IT" b="0" i="0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e>
                          </m:d>
                          <m:r>
                            <a:rPr lang="it-IT" i="1">
                              <a:latin typeface="Cambria Math" panose="02040503050406030204" pitchFamily="18" charset="0"/>
                            </a:rPr>
                            <m:t>𝑘</m:t>
                          </m:r>
                        </m:num>
                        <m:den>
                          <m:r>
                            <a:rPr lang="it-IT" i="1">
                              <a:latin typeface="Cambria Math" panose="02040503050406030204" pitchFamily="18" charset="0"/>
                            </a:rPr>
                            <m:t>𝐷</m:t>
                          </m:r>
                        </m:den>
                      </m:f>
                      <m:r>
                        <a:rPr lang="it-IT" i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it-IT" b="0" i="0" smtClean="0">
                          <a:latin typeface="Cambria Math" panose="02040503050406030204" pitchFamily="18" charset="0"/>
                        </a:rPr>
                        <m:t>24.9</m:t>
                      </m:r>
                      <m:r>
                        <a:rPr lang="it-IT" i="0">
                          <a:latin typeface="Cambria Math" panose="02040503050406030204" pitchFamily="18" charset="0"/>
                        </a:rPr>
                        <m:t> </m:t>
                      </m:r>
                      <m:f>
                        <m:fPr>
                          <m:ctrlPr>
                            <a:rPr lang="it-IT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it-IT" i="1">
                              <a:latin typeface="Cambria Math" panose="02040503050406030204" pitchFamily="18" charset="0"/>
                            </a:rPr>
                            <m:t>𝑊</m:t>
                          </m:r>
                        </m:num>
                        <m:den>
                          <m:sSup>
                            <m:sSupPr>
                              <m:ctrlPr>
                                <a:rPr lang="it-IT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it-IT" i="1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e>
                            <m:sup>
                              <m:r>
                                <a:rPr lang="it-IT" i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it-IT" i="1">
                              <a:latin typeface="Cambria Math" panose="02040503050406030204" pitchFamily="18" charset="0"/>
                            </a:rPr>
                            <m:t>𝐾</m:t>
                          </m:r>
                        </m:den>
                      </m:f>
                    </m:oMath>
                  </m:oMathPara>
                </a14:m>
                <a:endParaRPr lang="it-IT" dirty="0"/>
              </a:p>
            </p:txBody>
          </p:sp>
        </mc:Choice>
        <mc:Fallback xmlns="">
          <p:sp>
            <p:nvSpPr>
              <p:cNvPr id="15" name="Rettangolo 1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6273" y="5059672"/>
                <a:ext cx="3034036" cy="629852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CasellaDiTesto 17"/>
              <p:cNvSpPr txBox="1"/>
              <p:nvPr/>
            </p:nvSpPr>
            <p:spPr>
              <a:xfrm>
                <a:off x="4387756" y="5252433"/>
                <a:ext cx="3651769" cy="28751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̇"/>
                          <m:ctrlPr>
                            <a:rPr lang="it-IT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it-IT" b="0" i="1" smtClean="0">
                              <a:latin typeface="Cambria Math" panose="02040503050406030204" pitchFamily="18" charset="0"/>
                            </a:rPr>
                            <m:t>𝑄</m:t>
                          </m:r>
                        </m:e>
                      </m:acc>
                      <m:d>
                        <m:dPr>
                          <m:ctrlPr>
                            <a:rPr lang="it-IT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it-IT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e>
                      </m:d>
                      <m:r>
                        <a:rPr lang="it-IT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it-IT" b="0" i="1" smtClean="0">
                          <a:latin typeface="Cambria Math" panose="02040503050406030204" pitchFamily="18" charset="0"/>
                        </a:rPr>
                        <m:t>h</m:t>
                      </m:r>
                      <m:d>
                        <m:dPr>
                          <m:ctrlPr>
                            <a:rPr lang="it-IT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it-IT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e>
                      </m:d>
                      <m:r>
                        <a:rPr lang="it-IT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r>
                        <a:rPr lang="it-IT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𝐴</m:t>
                      </m:r>
                      <m:r>
                        <a:rPr lang="it-IT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d>
                        <m:dPr>
                          <m:ctrlPr>
                            <a:rPr lang="it-IT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it-IT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it-IT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𝑇</m:t>
                              </m:r>
                            </m:e>
                            <m:sub>
                              <m:r>
                                <a:rPr lang="it-IT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𝑊</m:t>
                              </m:r>
                            </m:sub>
                          </m:sSub>
                          <m:r>
                            <a:rPr lang="it-IT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it-IT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it-IT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𝑇</m:t>
                              </m:r>
                            </m:e>
                            <m:sub>
                              <m:r>
                                <a:rPr lang="it-IT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∞</m:t>
                              </m:r>
                            </m:sub>
                          </m:sSub>
                        </m:e>
                      </m:d>
                      <m:r>
                        <a:rPr lang="it-IT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=47 </m:t>
                      </m:r>
                      <m:r>
                        <a:rPr lang="it-IT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𝑊</m:t>
                      </m:r>
                    </m:oMath>
                  </m:oMathPara>
                </a14:m>
                <a:endParaRPr lang="it-IT" dirty="0"/>
              </a:p>
            </p:txBody>
          </p:sp>
        </mc:Choice>
        <mc:Fallback xmlns="">
          <p:sp>
            <p:nvSpPr>
              <p:cNvPr id="18" name="CasellaDiTesto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87756" y="5252433"/>
                <a:ext cx="3651769" cy="287515"/>
              </a:xfrm>
              <a:prstGeom prst="rect">
                <a:avLst/>
              </a:prstGeom>
              <a:blipFill>
                <a:blip r:embed="rId10"/>
                <a:stretch>
                  <a:fillRect l="-1503" t="-12766" r="-668" b="-31915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CasellaDiTesto 18"/>
              <p:cNvSpPr txBox="1"/>
              <p:nvPr/>
            </p:nvSpPr>
            <p:spPr>
              <a:xfrm>
                <a:off x="8626083" y="5085338"/>
                <a:ext cx="3150671" cy="74212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it-IT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𝜀</m:t>
                      </m:r>
                      <m:d>
                        <m:dPr>
                          <m:ctrlPr>
                            <a:rPr lang="it-IT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it-IT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3</m:t>
                          </m:r>
                        </m:e>
                      </m:d>
                      <m:r>
                        <a:rPr lang="it-IT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it-IT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it-IT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47−47.1</m:t>
                          </m:r>
                        </m:num>
                        <m:den>
                          <m:f>
                            <m:fPr>
                              <m:ctrlPr>
                                <a:rPr lang="it-IT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it-IT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47+47.1</m:t>
                              </m:r>
                            </m:num>
                            <m:den>
                              <m:r>
                                <a:rPr lang="it-IT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</m:den>
                      </m:f>
                      <m:r>
                        <a:rPr lang="it-IT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∙100=0.2%</m:t>
                      </m:r>
                    </m:oMath>
                  </m:oMathPara>
                </a14:m>
                <a:endParaRPr lang="it-IT" dirty="0"/>
              </a:p>
            </p:txBody>
          </p:sp>
        </mc:Choice>
        <mc:Fallback xmlns="">
          <p:sp>
            <p:nvSpPr>
              <p:cNvPr id="19" name="CasellaDiTesto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26083" y="5085338"/>
                <a:ext cx="3150671" cy="742126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0" name="CasellaDiTesto 19"/>
          <p:cNvSpPr txBox="1"/>
          <p:nvPr/>
        </p:nvSpPr>
        <p:spPr>
          <a:xfrm>
            <a:off x="4817097" y="1031062"/>
            <a:ext cx="17345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>
                <a:solidFill>
                  <a:srgbClr val="FF0000"/>
                </a:solidFill>
              </a:rPr>
              <a:t>II </a:t>
            </a:r>
            <a:r>
              <a:rPr lang="it-IT" dirty="0">
                <a:solidFill>
                  <a:srgbClr val="FF0000"/>
                </a:solidFill>
              </a:rPr>
              <a:t>TENTATIVO</a:t>
            </a:r>
          </a:p>
        </p:txBody>
      </p:sp>
    </p:spTree>
    <p:extLst>
      <p:ext uri="{BB962C8B-B14F-4D97-AF65-F5344CB8AC3E}">
        <p14:creationId xmlns:p14="http://schemas.microsoft.com/office/powerpoint/2010/main" val="1119237485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2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5" grpId="0"/>
      <p:bldP spid="6" grpId="0"/>
      <p:bldP spid="17" grpId="0"/>
      <p:bldP spid="7" grpId="0"/>
      <p:bldP spid="15" grpId="0" animBg="1"/>
      <p:bldP spid="18" grpId="0"/>
      <p:bldP spid="1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Rectangle 76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it-IT"/>
          </a:p>
        </p:txBody>
      </p:sp>
      <p:grpSp>
        <p:nvGrpSpPr>
          <p:cNvPr id="20586" name="Group 2154"/>
          <p:cNvGrpSpPr>
            <a:grpSpLocks/>
          </p:cNvGrpSpPr>
          <p:nvPr/>
        </p:nvGrpSpPr>
        <p:grpSpPr bwMode="auto">
          <a:xfrm>
            <a:off x="4760913" y="1539875"/>
            <a:ext cx="1362075" cy="1660525"/>
            <a:chOff x="7497" y="2426"/>
            <a:chExt cx="2145" cy="2613"/>
          </a:xfrm>
        </p:grpSpPr>
        <p:grpSp>
          <p:nvGrpSpPr>
            <p:cNvPr id="20590" name="Group 2158"/>
            <p:cNvGrpSpPr>
              <a:grpSpLocks/>
            </p:cNvGrpSpPr>
            <p:nvPr/>
          </p:nvGrpSpPr>
          <p:grpSpPr bwMode="auto">
            <a:xfrm>
              <a:off x="7685" y="2613"/>
              <a:ext cx="989" cy="2239"/>
              <a:chOff x="9450" y="3578"/>
              <a:chExt cx="1815" cy="2845"/>
            </a:xfrm>
          </p:grpSpPr>
        </p:grpSp>
      </p:grpSp>
      <p:sp>
        <p:nvSpPr>
          <p:cNvPr id="86" name="CasellaDiTesto 85"/>
          <p:cNvSpPr txBox="1"/>
          <p:nvPr/>
        </p:nvSpPr>
        <p:spPr>
          <a:xfrm>
            <a:off x="0" y="6404236"/>
            <a:ext cx="8775513" cy="2616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it-IT" sz="1100">
                <a:solidFill>
                  <a:schemeClr val="bg1">
                    <a:lumMod val="65000"/>
                  </a:schemeClr>
                </a:solidFill>
              </a:rPr>
              <a:t>ESERCITAZIONE                                                                                          TRASMISSIONE DEL CALORE</a:t>
            </a:r>
          </a:p>
        </p:txBody>
      </p:sp>
      <p:sp>
        <p:nvSpPr>
          <p:cNvPr id="131" name="CasellaDiTesto 130"/>
          <p:cNvSpPr txBox="1"/>
          <p:nvPr/>
        </p:nvSpPr>
        <p:spPr>
          <a:xfrm>
            <a:off x="391884" y="-91439"/>
            <a:ext cx="673685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i="1" dirty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Esercizio 1</a:t>
            </a:r>
          </a:p>
          <a:p>
            <a:r>
              <a:rPr lang="it-IT" sz="2400" i="1" dirty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Convezione naturale</a:t>
            </a:r>
          </a:p>
          <a:p>
            <a:endParaRPr lang="it-IT" sz="2400" i="1" dirty="0">
              <a:solidFill>
                <a:schemeClr val="bg1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3" name="CasellaDiTesto 2"/>
          <p:cNvSpPr txBox="1"/>
          <p:nvPr/>
        </p:nvSpPr>
        <p:spPr>
          <a:xfrm>
            <a:off x="127169" y="927632"/>
            <a:ext cx="75028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-342900">
              <a:buFont typeface="+mj-lt"/>
              <a:buAutoNum type="arabicPeriod"/>
            </a:pPr>
            <a:r>
              <a:rPr lang="it-IT" dirty="0">
                <a:solidFill>
                  <a:srgbClr val="FF0000"/>
                </a:solidFill>
                <a:latin typeface="Calibri"/>
                <a:ea typeface="Calibri"/>
                <a:cs typeface="Times New Roman"/>
              </a:rPr>
              <a:t>Tabelle per il calcolo del numero di Nu in convezione naturale</a:t>
            </a:r>
          </a:p>
        </p:txBody>
      </p:sp>
      <p:sp>
        <p:nvSpPr>
          <p:cNvPr id="10" name="CasellaDiTesto 9"/>
          <p:cNvSpPr txBox="1"/>
          <p:nvPr/>
        </p:nvSpPr>
        <p:spPr>
          <a:xfrm>
            <a:off x="127169" y="2337029"/>
            <a:ext cx="75028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 startAt="2"/>
            </a:pPr>
            <a:r>
              <a:rPr lang="it-IT" dirty="0">
                <a:solidFill>
                  <a:srgbClr val="FF0000"/>
                </a:solidFill>
                <a:latin typeface="Calibri"/>
                <a:ea typeface="Calibri"/>
                <a:cs typeface="Times New Roman"/>
              </a:rPr>
              <a:t>Tabelle proprietà dell’aria</a:t>
            </a:r>
          </a:p>
        </p:txBody>
      </p:sp>
      <p:sp>
        <p:nvSpPr>
          <p:cNvPr id="11" name="CasellaDiTesto 10"/>
          <p:cNvSpPr txBox="1"/>
          <p:nvPr/>
        </p:nvSpPr>
        <p:spPr>
          <a:xfrm>
            <a:off x="127169" y="4119893"/>
            <a:ext cx="75028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 startAt="3"/>
            </a:pPr>
            <a:r>
              <a:rPr lang="it-IT" dirty="0">
                <a:solidFill>
                  <a:srgbClr val="FF0000"/>
                </a:solidFill>
                <a:latin typeface="Calibri"/>
                <a:ea typeface="Calibri"/>
                <a:cs typeface="Times New Roman"/>
              </a:rPr>
              <a:t>Calcolo del Nu</a:t>
            </a:r>
          </a:p>
        </p:txBody>
      </p:sp>
      <p:sp>
        <p:nvSpPr>
          <p:cNvPr id="12" name="CasellaDiTesto 11"/>
          <p:cNvSpPr txBox="1"/>
          <p:nvPr/>
        </p:nvSpPr>
        <p:spPr>
          <a:xfrm>
            <a:off x="163244" y="5003772"/>
            <a:ext cx="75028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 startAt="4"/>
            </a:pPr>
            <a:r>
              <a:rPr lang="it-IT" dirty="0">
                <a:solidFill>
                  <a:srgbClr val="FF0000"/>
                </a:solidFill>
                <a:latin typeface="Calibri"/>
                <a:ea typeface="Calibri"/>
                <a:cs typeface="Times New Roman"/>
              </a:rPr>
              <a:t>Calcolo di h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CasellaDiTesto 12"/>
              <p:cNvSpPr txBox="1"/>
              <p:nvPr/>
            </p:nvSpPr>
            <p:spPr>
              <a:xfrm>
                <a:off x="163244" y="5700066"/>
                <a:ext cx="7502894" cy="37984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342900" indent="-342900">
                  <a:buFont typeface="+mj-lt"/>
                  <a:buAutoNum type="arabicPeriod" startAt="5"/>
                </a:pPr>
                <a:r>
                  <a:rPr lang="it-IT" dirty="0">
                    <a:solidFill>
                      <a:srgbClr val="FF0000"/>
                    </a:solidFill>
                    <a:latin typeface="Calibri"/>
                    <a:ea typeface="Calibri"/>
                    <a:cs typeface="Times New Roman"/>
                  </a:rPr>
                  <a:t>Calcolo di </a:t>
                </a:r>
                <a14:m>
                  <m:oMath xmlns:m="http://schemas.openxmlformats.org/officeDocument/2006/math">
                    <m:acc>
                      <m:accPr>
                        <m:chr m:val="̇"/>
                        <m:ctrlPr>
                          <a:rPr lang="it-IT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libri"/>
                            <a:cs typeface="Times New Roman"/>
                          </a:rPr>
                        </m:ctrlPr>
                      </m:accPr>
                      <m:e>
                        <m:r>
                          <a:rPr lang="it-IT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libri"/>
                            <a:cs typeface="Times New Roman"/>
                          </a:rPr>
                          <m:t>𝑄</m:t>
                        </m:r>
                      </m:e>
                    </m:acc>
                  </m:oMath>
                </a14:m>
                <a:endParaRPr lang="it-IT" dirty="0">
                  <a:solidFill>
                    <a:srgbClr val="FF0000"/>
                  </a:solidFill>
                  <a:latin typeface="Calibri"/>
                  <a:ea typeface="Calibri"/>
                  <a:cs typeface="Times New Roman"/>
                </a:endParaRPr>
              </a:p>
            </p:txBody>
          </p:sp>
        </mc:Choice>
        <mc:Fallback xmlns="">
          <p:sp>
            <p:nvSpPr>
              <p:cNvPr id="13" name="CasellaDiTesto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3244" y="5700066"/>
                <a:ext cx="7502894" cy="379848"/>
              </a:xfrm>
              <a:prstGeom prst="rect">
                <a:avLst/>
              </a:prstGeom>
              <a:blipFill>
                <a:blip r:embed="rId2"/>
                <a:stretch>
                  <a:fillRect l="-731" t="-4839" b="-25806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CasellaDiTesto 3"/>
              <p:cNvSpPr txBox="1"/>
              <p:nvPr/>
            </p:nvSpPr>
            <p:spPr>
              <a:xfrm>
                <a:off x="433440" y="1329033"/>
                <a:ext cx="6469481" cy="94558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it-IT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it-IT" b="0" i="1" smtClean="0">
                            <a:latin typeface="Cambria Math" panose="02040503050406030204" pitchFamily="18" charset="0"/>
                          </a:rPr>
                          <m:t>𝐿</m:t>
                        </m:r>
                      </m:e>
                      <m:sub>
                        <m:r>
                          <a:rPr lang="it-IT" b="0" i="1" smtClean="0">
                            <a:latin typeface="Cambria Math" panose="02040503050406030204" pitchFamily="18" charset="0"/>
                          </a:rPr>
                          <m:t>𝑟𝑖𝑓</m:t>
                        </m:r>
                      </m:sub>
                    </m:sSub>
                  </m:oMath>
                </a14:m>
                <a:endParaRPr lang="it-IT" dirty="0"/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it-IT" dirty="0"/>
                  <a:t>Indicazioni sul moto (laminare – turbolento) in funzione del numero di </a:t>
                </a:r>
                <a:r>
                  <a:rPr lang="it-IT" dirty="0" err="1"/>
                  <a:t>Ra</a:t>
                </a:r>
                <a:endParaRPr lang="it-IT" dirty="0"/>
              </a:p>
            </p:txBody>
          </p:sp>
        </mc:Choice>
        <mc:Fallback xmlns="">
          <p:sp>
            <p:nvSpPr>
              <p:cNvPr id="4" name="CasellaDiTesto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3440" y="1329033"/>
                <a:ext cx="6469481" cy="945580"/>
              </a:xfrm>
              <a:prstGeom prst="rect">
                <a:avLst/>
              </a:prstGeom>
              <a:blipFill>
                <a:blip r:embed="rId3"/>
                <a:stretch>
                  <a:fillRect l="-566" t="-645" b="-9677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Freccia a destra 4"/>
          <p:cNvSpPr/>
          <p:nvPr/>
        </p:nvSpPr>
        <p:spPr>
          <a:xfrm>
            <a:off x="6594950" y="1589219"/>
            <a:ext cx="615941" cy="28280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6" name="CasellaDiTesto 15"/>
          <p:cNvSpPr txBox="1"/>
          <p:nvPr/>
        </p:nvSpPr>
        <p:spPr>
          <a:xfrm>
            <a:off x="7210891" y="1319898"/>
            <a:ext cx="48728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/>
              <a:t>Permette di selezionare un’opportuna formula per il numero di Nu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CasellaDiTesto 6"/>
              <p:cNvSpPr txBox="1"/>
              <p:nvPr/>
            </p:nvSpPr>
            <p:spPr>
              <a:xfrm>
                <a:off x="233972" y="2989828"/>
                <a:ext cx="3157746" cy="884281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{"/>
                          <m:endChr m:val=""/>
                          <m:ctrlPr>
                            <a:rPr lang="it-IT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it-IT" i="1" smtClean="0"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r>
                                <a:rPr lang="it-IT" b="0" i="1" smtClean="0">
                                  <a:latin typeface="Cambria Math" panose="02040503050406030204" pitchFamily="18" charset="0"/>
                                </a:rPr>
                                <m:t>𝑃𝑟</m:t>
                              </m:r>
                            </m:e>
                            <m:e>
                              <m:r>
                                <a:rPr lang="it-IT" b="0" i="1" smtClean="0">
                                  <a:latin typeface="Cambria Math" panose="02040503050406030204" pitchFamily="18" charset="0"/>
                                </a:rPr>
                                <m:t>𝐺𝑟</m:t>
                              </m:r>
                              <m:r>
                                <a:rPr lang="it-IT" b="0" i="1" smtClean="0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f>
                                <m:fPr>
                                  <m:ctrlPr>
                                    <a:rPr lang="it-IT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it-IT" b="0" i="1" smtClean="0">
                                      <a:latin typeface="Cambria Math" panose="02040503050406030204" pitchFamily="18" charset="0"/>
                                    </a:rPr>
                                    <m:t>𝑔</m:t>
                                  </m:r>
                                  <m:r>
                                    <a:rPr lang="it-IT" b="0" i="1" smtClean="0">
                                      <a:latin typeface="Cambria Math" panose="02040503050406030204" pitchFamily="18" charset="0"/>
                                    </a:rPr>
                                    <m:t> </m:t>
                                  </m:r>
                                  <m:r>
                                    <a:rPr lang="it-IT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𝛽</m:t>
                                  </m:r>
                                  <m:r>
                                    <a:rPr lang="it-IT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 </m:t>
                                  </m:r>
                                  <m:d>
                                    <m:dPr>
                                      <m:ctrlPr>
                                        <a:rPr lang="it-IT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sSub>
                                        <m:sSubPr>
                                          <m:ctrlPr>
                                            <a:rPr lang="it-IT" b="0" i="1" smtClean="0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it-IT" b="0" i="1" smtClean="0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𝑇</m:t>
                                          </m:r>
                                        </m:e>
                                        <m:sub>
                                          <m:r>
                                            <a:rPr lang="it-IT" b="0" i="1" smtClean="0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𝑤</m:t>
                                          </m:r>
                                        </m:sub>
                                      </m:sSub>
                                      <m:r>
                                        <a:rPr lang="it-IT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−</m:t>
                                      </m:r>
                                      <m:sSub>
                                        <m:sSubPr>
                                          <m:ctrlPr>
                                            <a:rPr lang="it-IT" b="0" i="1" smtClean="0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it-IT" b="0" i="1" smtClean="0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𝑇</m:t>
                                          </m:r>
                                        </m:e>
                                        <m:sub>
                                          <m:r>
                                            <a:rPr lang="it-IT" b="0" i="1" smtClean="0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∞</m:t>
                                          </m:r>
                                        </m:sub>
                                      </m:sSub>
                                    </m:e>
                                  </m:d>
                                  <m:sSubSup>
                                    <m:sSubSupPr>
                                      <m:ctrlPr>
                                        <a:rPr lang="it-IT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bSupPr>
                                    <m:e>
                                      <m:r>
                                        <a:rPr lang="it-IT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 </m:t>
                                      </m:r>
                                      <m:r>
                                        <a:rPr lang="it-IT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𝐿</m:t>
                                      </m:r>
                                    </m:e>
                                    <m:sub>
                                      <m:r>
                                        <a:rPr lang="it-IT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𝑟𝑖𝑓</m:t>
                                      </m:r>
                                    </m:sub>
                                    <m:sup>
                                      <m:r>
                                        <a:rPr lang="it-IT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3</m:t>
                                      </m:r>
                                    </m:sup>
                                  </m:sSubSup>
                                </m:num>
                                <m:den>
                                  <m:sSup>
                                    <m:sSupPr>
                                      <m:ctrlPr>
                                        <a:rPr lang="it-IT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m:rPr>
                                          <m:sty m:val="p"/>
                                        </m:rPr>
                                        <a:rPr lang="el-GR" b="0" i="1" smtClean="0">
                                          <a:latin typeface="Cambria Math" panose="02040503050406030204" pitchFamily="18" charset="0"/>
                                        </a:rPr>
                                        <m:t>ν</m:t>
                                      </m:r>
                                    </m:e>
                                    <m:sup>
                                      <m:r>
                                        <a:rPr lang="it-IT" b="0" i="1" smtClean="0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</m:den>
                              </m:f>
                            </m:e>
                          </m:eqArr>
                        </m:e>
                      </m:d>
                    </m:oMath>
                  </m:oMathPara>
                </a14:m>
                <a:endParaRPr lang="it-IT" dirty="0"/>
              </a:p>
            </p:txBody>
          </p:sp>
        </mc:Choice>
        <mc:Fallback xmlns="">
          <p:sp>
            <p:nvSpPr>
              <p:cNvPr id="7" name="CasellaDiTesto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3972" y="2989828"/>
                <a:ext cx="3157746" cy="884281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CasellaDiTesto 7"/>
              <p:cNvSpPr txBox="1"/>
              <p:nvPr/>
            </p:nvSpPr>
            <p:spPr>
              <a:xfrm>
                <a:off x="3859591" y="2882477"/>
                <a:ext cx="1698542" cy="51674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it-IT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it-IT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</m:e>
                        <m:sub>
                          <m:r>
                            <a:rPr lang="it-IT" b="0" i="1" smtClean="0">
                              <a:latin typeface="Cambria Math" panose="02040503050406030204" pitchFamily="18" charset="0"/>
                            </a:rPr>
                            <m:t>𝑓𝑖𝑙𝑚</m:t>
                          </m:r>
                        </m:sub>
                      </m:sSub>
                      <m:r>
                        <a:rPr lang="it-IT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it-IT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it-IT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it-IT" b="0" i="1" smtClean="0"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e>
                            <m:sub>
                              <m:r>
                                <a:rPr lang="it-IT" b="0" i="1" smtClean="0">
                                  <a:latin typeface="Cambria Math" panose="02040503050406030204" pitchFamily="18" charset="0"/>
                                </a:rPr>
                                <m:t>𝑊</m:t>
                              </m:r>
                            </m:sub>
                          </m:sSub>
                          <m:r>
                            <a:rPr lang="it-IT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it-IT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it-IT" b="0" i="1" smtClean="0"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e>
                            <m:sub>
                              <m:r>
                                <a:rPr lang="it-IT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∞</m:t>
                              </m:r>
                            </m:sub>
                          </m:sSub>
                        </m:num>
                        <m:den>
                          <m:r>
                            <a:rPr lang="it-IT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it-IT" dirty="0"/>
              </a:p>
            </p:txBody>
          </p:sp>
        </mc:Choice>
        <mc:Fallback xmlns="">
          <p:sp>
            <p:nvSpPr>
              <p:cNvPr id="8" name="CasellaDiTesto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59591" y="2882477"/>
                <a:ext cx="1698542" cy="516745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CasellaDiTesto 8"/>
              <p:cNvSpPr txBox="1"/>
              <p:nvPr/>
            </p:nvSpPr>
            <p:spPr>
              <a:xfrm>
                <a:off x="3985419" y="3565926"/>
                <a:ext cx="1214820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it-IT" b="0" i="1" smtClean="0">
                          <a:latin typeface="Cambria Math" panose="02040503050406030204" pitchFamily="18" charset="0"/>
                        </a:rPr>
                        <m:t>𝑅𝑎</m:t>
                      </m:r>
                      <m:r>
                        <a:rPr lang="it-IT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it-IT" b="0" i="1" smtClean="0">
                          <a:latin typeface="Cambria Math" panose="02040503050406030204" pitchFamily="18" charset="0"/>
                        </a:rPr>
                        <m:t>𝐺𝑟</m:t>
                      </m:r>
                      <m:r>
                        <a:rPr lang="it-IT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it-IT" b="0" i="1" smtClean="0">
                          <a:latin typeface="Cambria Math" panose="02040503050406030204" pitchFamily="18" charset="0"/>
                        </a:rPr>
                        <m:t>𝑃𝑟</m:t>
                      </m:r>
                    </m:oMath>
                  </m:oMathPara>
                </a14:m>
                <a:endParaRPr lang="it-IT" dirty="0"/>
              </a:p>
            </p:txBody>
          </p:sp>
        </mc:Choice>
        <mc:Fallback xmlns="">
          <p:sp>
            <p:nvSpPr>
              <p:cNvPr id="9" name="CasellaDiTesto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85419" y="3565926"/>
                <a:ext cx="1214820" cy="276999"/>
              </a:xfrm>
              <a:prstGeom prst="rect">
                <a:avLst/>
              </a:prstGeom>
              <a:blipFill>
                <a:blip r:embed="rId6"/>
                <a:stretch>
                  <a:fillRect l="-4020" r="-3518" b="-8889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0" name="Freccia a destra 19"/>
          <p:cNvSpPr/>
          <p:nvPr/>
        </p:nvSpPr>
        <p:spPr>
          <a:xfrm>
            <a:off x="3214205" y="3277668"/>
            <a:ext cx="615941" cy="28280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CasellaDiTesto 13"/>
              <p:cNvSpPr txBox="1"/>
              <p:nvPr/>
            </p:nvSpPr>
            <p:spPr>
              <a:xfrm>
                <a:off x="2360063" y="4034572"/>
                <a:ext cx="1891608" cy="61786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{"/>
                          <m:endChr m:val=""/>
                          <m:ctrlPr>
                            <a:rPr lang="it-IT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it-IT" i="1" smtClean="0"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r>
                                <a:rPr lang="it-IT" b="0" i="1" smtClean="0">
                                  <a:latin typeface="Cambria Math" panose="02040503050406030204" pitchFamily="18" charset="0"/>
                                </a:rPr>
                                <m:t>𝑀𝑜𝑡𝑜</m:t>
                              </m:r>
                              <m:r>
                                <a:rPr lang="it-IT" b="0" i="1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it-IT" b="0" i="1" smtClean="0">
                                  <a:latin typeface="Cambria Math" panose="02040503050406030204" pitchFamily="18" charset="0"/>
                                </a:rPr>
                                <m:t>𝑙𝑎𝑚𝑖𝑛𝑎𝑟𝑒</m:t>
                              </m:r>
                            </m:e>
                            <m:e>
                              <m:r>
                                <a:rPr lang="it-IT" b="0" i="1" smtClean="0">
                                  <a:latin typeface="Cambria Math" panose="02040503050406030204" pitchFamily="18" charset="0"/>
                                </a:rPr>
                                <m:t>𝑀𝑜𝑡𝑜</m:t>
                              </m:r>
                              <m:r>
                                <a:rPr lang="it-IT" b="0" i="1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it-IT" b="0" i="1" smtClean="0">
                                  <a:latin typeface="Cambria Math" panose="02040503050406030204" pitchFamily="18" charset="0"/>
                                </a:rPr>
                                <m:t>𝑡𝑢𝑟𝑏𝑜𝑙𝑒𝑛𝑡𝑜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it-IT" dirty="0"/>
              </a:p>
            </p:txBody>
          </p:sp>
        </mc:Choice>
        <mc:Fallback xmlns="">
          <p:sp>
            <p:nvSpPr>
              <p:cNvPr id="14" name="CasellaDiTesto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60063" y="4034572"/>
                <a:ext cx="1891608" cy="617861"/>
              </a:xfrm>
              <a:prstGeom prst="rect">
                <a:avLst/>
              </a:prstGeom>
              <a:blipFill>
                <a:blip r:embed="rId7"/>
                <a:stretch>
                  <a:fillRect b="-990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2" name="Freccia a destra 21"/>
          <p:cNvSpPr/>
          <p:nvPr/>
        </p:nvSpPr>
        <p:spPr>
          <a:xfrm>
            <a:off x="2491534" y="5027758"/>
            <a:ext cx="615941" cy="28280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CasellaDiTesto 14"/>
              <p:cNvSpPr txBox="1"/>
              <p:nvPr/>
            </p:nvSpPr>
            <p:spPr>
              <a:xfrm>
                <a:off x="3383834" y="4874930"/>
                <a:ext cx="989565" cy="60401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it-IT" b="0" i="1" smtClean="0">
                          <a:latin typeface="Cambria Math" panose="02040503050406030204" pitchFamily="18" charset="0"/>
                        </a:rPr>
                        <m:t>h</m:t>
                      </m:r>
                      <m:r>
                        <a:rPr lang="it-IT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it-IT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it-IT" b="0" i="1" smtClean="0">
                              <a:latin typeface="Cambria Math" panose="02040503050406030204" pitchFamily="18" charset="0"/>
                            </a:rPr>
                            <m:t>𝑁𝑢</m:t>
                          </m:r>
                          <m:r>
                            <a:rPr lang="it-IT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it-IT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</m:num>
                        <m:den>
                          <m:sSub>
                            <m:sSubPr>
                              <m:ctrlPr>
                                <a:rPr lang="it-IT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it-IT" b="0" i="1" smtClean="0">
                                  <a:latin typeface="Cambria Math" panose="02040503050406030204" pitchFamily="18" charset="0"/>
                                </a:rPr>
                                <m:t>𝐿</m:t>
                              </m:r>
                            </m:e>
                            <m:sub>
                              <m:r>
                                <a:rPr lang="it-IT" b="0" i="1" smtClean="0">
                                  <a:latin typeface="Cambria Math" panose="02040503050406030204" pitchFamily="18" charset="0"/>
                                </a:rPr>
                                <m:t>𝑟𝑖𝑓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it-IT" dirty="0"/>
              </a:p>
            </p:txBody>
          </p:sp>
        </mc:Choice>
        <mc:Fallback xmlns="">
          <p:sp>
            <p:nvSpPr>
              <p:cNvPr id="15" name="CasellaDiTesto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83834" y="4874930"/>
                <a:ext cx="989565" cy="604012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4" name="Freccia a destra 23"/>
          <p:cNvSpPr/>
          <p:nvPr/>
        </p:nvSpPr>
        <p:spPr>
          <a:xfrm>
            <a:off x="2491534" y="5803901"/>
            <a:ext cx="615941" cy="28280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CasellaDiTesto 16"/>
              <p:cNvSpPr txBox="1"/>
              <p:nvPr/>
            </p:nvSpPr>
            <p:spPr>
              <a:xfrm>
                <a:off x="3391718" y="5775963"/>
                <a:ext cx="1947777" cy="28751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̇"/>
                          <m:ctrlPr>
                            <a:rPr lang="it-IT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it-IT" b="0" i="1" smtClean="0">
                              <a:latin typeface="Cambria Math" panose="02040503050406030204" pitchFamily="18" charset="0"/>
                            </a:rPr>
                            <m:t>𝑄</m:t>
                          </m:r>
                        </m:e>
                      </m:acc>
                      <m:r>
                        <a:rPr lang="it-IT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it-IT" b="0" i="1" smtClean="0">
                          <a:latin typeface="Cambria Math" panose="02040503050406030204" pitchFamily="18" charset="0"/>
                        </a:rPr>
                        <m:t>h</m:t>
                      </m:r>
                      <m:r>
                        <a:rPr lang="it-IT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it-IT" b="0" i="1" smtClean="0">
                          <a:latin typeface="Cambria Math" panose="02040503050406030204" pitchFamily="18" charset="0"/>
                        </a:rPr>
                        <m:t>𝐴</m:t>
                      </m:r>
                      <m:r>
                        <a:rPr lang="it-IT" b="0" i="1" smtClean="0">
                          <a:latin typeface="Cambria Math" panose="02040503050406030204" pitchFamily="18" charset="0"/>
                        </a:rPr>
                        <m:t> (</m:t>
                      </m:r>
                      <m:sSub>
                        <m:sSubPr>
                          <m:ctrlPr>
                            <a:rPr lang="it-IT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it-IT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</m:e>
                        <m:sub>
                          <m:r>
                            <a:rPr lang="it-IT" b="0" i="1" smtClean="0">
                              <a:latin typeface="Cambria Math" panose="02040503050406030204" pitchFamily="18" charset="0"/>
                            </a:rPr>
                            <m:t>𝑊</m:t>
                          </m:r>
                        </m:sub>
                      </m:sSub>
                      <m:r>
                        <a:rPr lang="it-IT" b="0" i="1" smtClean="0">
                          <a:latin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it-IT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it-IT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</m:e>
                        <m:sub>
                          <m:r>
                            <a:rPr lang="it-IT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∞</m:t>
                          </m:r>
                        </m:sub>
                      </m:sSub>
                      <m:r>
                        <a:rPr lang="it-IT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it-IT" dirty="0"/>
              </a:p>
            </p:txBody>
          </p:sp>
        </mc:Choice>
        <mc:Fallback xmlns="">
          <p:sp>
            <p:nvSpPr>
              <p:cNvPr id="17" name="CasellaDiTesto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91718" y="5775963"/>
                <a:ext cx="1947777" cy="287515"/>
              </a:xfrm>
              <a:prstGeom prst="rect">
                <a:avLst/>
              </a:prstGeom>
              <a:blipFill>
                <a:blip r:embed="rId9"/>
                <a:stretch>
                  <a:fillRect l="-3125" t="-12766" r="-3438" b="-34043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8" name="Immagine 17"/>
          <p:cNvPicPr>
            <a:picLocks noChangeAspect="1"/>
          </p:cNvPicPr>
          <p:nvPr/>
        </p:nvPicPr>
        <p:blipFill rotWithShape="1">
          <a:blip r:embed="rId10"/>
          <a:srcRect l="51613" t="33202" r="5215" b="11266"/>
          <a:stretch/>
        </p:blipFill>
        <p:spPr>
          <a:xfrm>
            <a:off x="5954262" y="1982039"/>
            <a:ext cx="6419906" cy="4645039"/>
          </a:xfrm>
          <a:prstGeom prst="rect">
            <a:avLst/>
          </a:prstGeom>
        </p:spPr>
      </p:pic>
      <p:pic>
        <p:nvPicPr>
          <p:cNvPr id="19" name="Immagine 18"/>
          <p:cNvPicPr>
            <a:picLocks noChangeAspect="1"/>
          </p:cNvPicPr>
          <p:nvPr/>
        </p:nvPicPr>
        <p:blipFill rotWithShape="1">
          <a:blip r:embed="rId11"/>
          <a:srcRect l="60964" t="15921" r="6079" b="14136"/>
          <a:stretch/>
        </p:blipFill>
        <p:spPr>
          <a:xfrm>
            <a:off x="6521064" y="732405"/>
            <a:ext cx="4970894" cy="57088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4996871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0" grpId="0"/>
      <p:bldP spid="11" grpId="0"/>
      <p:bldP spid="12" grpId="0"/>
      <p:bldP spid="13" grpId="0"/>
      <p:bldP spid="4" grpId="0"/>
      <p:bldP spid="5" grpId="0" animBg="1"/>
      <p:bldP spid="16" grpId="0"/>
      <p:bldP spid="7" grpId="0"/>
      <p:bldP spid="8" grpId="0"/>
      <p:bldP spid="9" grpId="0"/>
      <p:bldP spid="20" grpId="0" animBg="1"/>
      <p:bldP spid="14" grpId="0"/>
      <p:bldP spid="22" grpId="0" animBg="1"/>
      <p:bldP spid="15" grpId="0"/>
      <p:bldP spid="24" grpId="0" animBg="1"/>
      <p:bldP spid="1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Rectangle 76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it-IT"/>
          </a:p>
        </p:txBody>
      </p:sp>
      <p:grpSp>
        <p:nvGrpSpPr>
          <p:cNvPr id="20586" name="Group 2154"/>
          <p:cNvGrpSpPr>
            <a:grpSpLocks/>
          </p:cNvGrpSpPr>
          <p:nvPr/>
        </p:nvGrpSpPr>
        <p:grpSpPr bwMode="auto">
          <a:xfrm>
            <a:off x="4760913" y="1539875"/>
            <a:ext cx="1362075" cy="1660525"/>
            <a:chOff x="7497" y="2426"/>
            <a:chExt cx="2145" cy="2613"/>
          </a:xfrm>
        </p:grpSpPr>
        <p:grpSp>
          <p:nvGrpSpPr>
            <p:cNvPr id="20590" name="Group 2158"/>
            <p:cNvGrpSpPr>
              <a:grpSpLocks/>
            </p:cNvGrpSpPr>
            <p:nvPr/>
          </p:nvGrpSpPr>
          <p:grpSpPr bwMode="auto">
            <a:xfrm>
              <a:off x="7685" y="2613"/>
              <a:ext cx="989" cy="2239"/>
              <a:chOff x="9450" y="3578"/>
              <a:chExt cx="1815" cy="2845"/>
            </a:xfrm>
          </p:grpSpPr>
        </p:grpSp>
      </p:grpSp>
      <p:sp>
        <p:nvSpPr>
          <p:cNvPr id="86" name="CasellaDiTesto 85"/>
          <p:cNvSpPr txBox="1"/>
          <p:nvPr/>
        </p:nvSpPr>
        <p:spPr>
          <a:xfrm>
            <a:off x="0" y="6404236"/>
            <a:ext cx="8775513" cy="2616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it-IT" sz="1100">
                <a:solidFill>
                  <a:schemeClr val="bg1">
                    <a:lumMod val="65000"/>
                  </a:schemeClr>
                </a:solidFill>
              </a:rPr>
              <a:t>ESERCITAZIONE                                                                                          TRASMISSIONE DEL CALORE</a:t>
            </a:r>
          </a:p>
        </p:txBody>
      </p:sp>
      <p:sp>
        <p:nvSpPr>
          <p:cNvPr id="131" name="CasellaDiTesto 130"/>
          <p:cNvSpPr txBox="1"/>
          <p:nvPr/>
        </p:nvSpPr>
        <p:spPr>
          <a:xfrm>
            <a:off x="391884" y="-91439"/>
            <a:ext cx="673685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i="1" dirty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Esercizio 1</a:t>
            </a:r>
          </a:p>
          <a:p>
            <a:r>
              <a:rPr lang="it-IT" sz="2400" i="1" dirty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Convezione naturale</a:t>
            </a:r>
          </a:p>
          <a:p>
            <a:endParaRPr lang="it-IT" sz="2400" i="1" dirty="0">
              <a:solidFill>
                <a:schemeClr val="bg1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3" name="CasellaDiTesto 2"/>
          <p:cNvSpPr txBox="1"/>
          <p:nvPr/>
        </p:nvSpPr>
        <p:spPr>
          <a:xfrm>
            <a:off x="127169" y="927632"/>
            <a:ext cx="75028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-342900">
              <a:buFont typeface="+mj-lt"/>
              <a:buAutoNum type="arabicPeriod"/>
            </a:pPr>
            <a:r>
              <a:rPr lang="it-IT" dirty="0">
                <a:solidFill>
                  <a:srgbClr val="FF0000"/>
                </a:solidFill>
                <a:latin typeface="Calibri"/>
                <a:ea typeface="Calibri"/>
                <a:cs typeface="Times New Roman"/>
              </a:rPr>
              <a:t>Tabelle </a:t>
            </a:r>
            <a:r>
              <a:rPr lang="it-IT" i="1" dirty="0">
                <a:solidFill>
                  <a:srgbClr val="FF0000"/>
                </a:solidFill>
                <a:latin typeface="Calibri"/>
                <a:ea typeface="Calibri"/>
                <a:cs typeface="Times New Roman"/>
              </a:rPr>
              <a:t>Nu </a:t>
            </a:r>
            <a:r>
              <a:rPr lang="it-IT" dirty="0">
                <a:solidFill>
                  <a:srgbClr val="FF0000"/>
                </a:solidFill>
                <a:latin typeface="Calibri"/>
                <a:ea typeface="Calibri"/>
                <a:cs typeface="Times New Roman"/>
              </a:rPr>
              <a:t>in convezione naturale</a:t>
            </a:r>
            <a:endParaRPr lang="it-IT" i="1" dirty="0">
              <a:solidFill>
                <a:srgbClr val="FF0000"/>
              </a:solidFill>
              <a:latin typeface="Calibri"/>
              <a:ea typeface="Calibri"/>
              <a:cs typeface="Times New Roman"/>
            </a:endParaRPr>
          </a:p>
        </p:txBody>
      </p:sp>
      <p:sp>
        <p:nvSpPr>
          <p:cNvPr id="10" name="CasellaDiTesto 9"/>
          <p:cNvSpPr txBox="1"/>
          <p:nvPr/>
        </p:nvSpPr>
        <p:spPr>
          <a:xfrm>
            <a:off x="127169" y="2751617"/>
            <a:ext cx="75028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 startAt="2"/>
            </a:pPr>
            <a:r>
              <a:rPr lang="it-IT" dirty="0">
                <a:solidFill>
                  <a:srgbClr val="FF0000"/>
                </a:solidFill>
                <a:latin typeface="Calibri"/>
                <a:ea typeface="Calibri"/>
                <a:cs typeface="Times New Roman"/>
              </a:rPr>
              <a:t>Tabelle proprietà dell’aria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CasellaDiTesto 3"/>
              <p:cNvSpPr txBox="1"/>
              <p:nvPr/>
            </p:nvSpPr>
            <p:spPr>
              <a:xfrm>
                <a:off x="-1829518" y="1247638"/>
                <a:ext cx="6469481" cy="66858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it-IT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it-IT" b="0" i="1" smtClean="0">
                              <a:latin typeface="Cambria Math" panose="02040503050406030204" pitchFamily="18" charset="0"/>
                            </a:rPr>
                            <m:t>𝐿</m:t>
                          </m:r>
                        </m:e>
                        <m:sub>
                          <m:r>
                            <a:rPr lang="it-IT" b="0" i="1" smtClean="0">
                              <a:latin typeface="Cambria Math" panose="02040503050406030204" pitchFamily="18" charset="0"/>
                            </a:rPr>
                            <m:t>𝑟𝑖𝑓</m:t>
                          </m:r>
                        </m:sub>
                      </m:sSub>
                      <m:r>
                        <a:rPr lang="it-IT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it-IT" b="0" i="1" smtClean="0">
                          <a:latin typeface="Cambria Math" panose="02040503050406030204" pitchFamily="18" charset="0"/>
                        </a:rPr>
                        <m:t>𝐻</m:t>
                      </m:r>
                      <m:r>
                        <a:rPr lang="it-IT" b="0" i="1" smtClean="0">
                          <a:latin typeface="Cambria Math" panose="02040503050406030204" pitchFamily="18" charset="0"/>
                        </a:rPr>
                        <m:t>=1 </m:t>
                      </m:r>
                      <m:r>
                        <a:rPr lang="it-IT" b="0" i="1" smtClean="0">
                          <a:latin typeface="Cambria Math" panose="02040503050406030204" pitchFamily="18" charset="0"/>
                        </a:rPr>
                        <m:t>𝑚</m:t>
                      </m:r>
                    </m:oMath>
                  </m:oMathPara>
                </a14:m>
                <a:endParaRPr lang="it-IT" dirty="0"/>
              </a:p>
              <a:p>
                <a:endParaRPr lang="it-IT" dirty="0"/>
              </a:p>
            </p:txBody>
          </p:sp>
        </mc:Choice>
        <mc:Fallback xmlns="">
          <p:sp>
            <p:nvSpPr>
              <p:cNvPr id="4" name="CasellaDiTesto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1829518" y="1247638"/>
                <a:ext cx="6469481" cy="668581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CasellaDiTesto 7"/>
              <p:cNvSpPr txBox="1"/>
              <p:nvPr/>
            </p:nvSpPr>
            <p:spPr>
              <a:xfrm>
                <a:off x="542877" y="3256671"/>
                <a:ext cx="3750579" cy="52418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it-IT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it-IT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</m:e>
                        <m:sub>
                          <m:r>
                            <a:rPr lang="it-IT" b="0" i="1" smtClean="0">
                              <a:latin typeface="Cambria Math" panose="02040503050406030204" pitchFamily="18" charset="0"/>
                            </a:rPr>
                            <m:t>𝑓𝑖𝑙𝑚</m:t>
                          </m:r>
                        </m:sub>
                      </m:sSub>
                      <m:r>
                        <a:rPr lang="it-IT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it-IT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it-IT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it-IT" b="0" i="1" smtClean="0"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e>
                            <m:sub>
                              <m:r>
                                <a:rPr lang="it-IT" b="0" i="1" smtClean="0">
                                  <a:latin typeface="Cambria Math" panose="02040503050406030204" pitchFamily="18" charset="0"/>
                                </a:rPr>
                                <m:t>𝑊</m:t>
                              </m:r>
                            </m:sub>
                          </m:sSub>
                          <m:r>
                            <a:rPr lang="it-IT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it-IT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it-IT" b="0" i="1" smtClean="0"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e>
                            <m:sub>
                              <m:r>
                                <a:rPr lang="it-IT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∞</m:t>
                              </m:r>
                            </m:sub>
                          </m:sSub>
                        </m:num>
                        <m:den>
                          <m:r>
                            <a:rPr lang="it-IT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it-IT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it-IT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it-IT" b="0" i="1" smtClean="0">
                              <a:latin typeface="Cambria Math" panose="02040503050406030204" pitchFamily="18" charset="0"/>
                            </a:rPr>
                            <m:t>75+20</m:t>
                          </m:r>
                        </m:num>
                        <m:den>
                          <m:r>
                            <a:rPr lang="it-IT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it-IT" b="0" i="1" smtClean="0">
                          <a:latin typeface="Cambria Math" panose="02040503050406030204" pitchFamily="18" charset="0"/>
                        </a:rPr>
                        <m:t>=47.5°</m:t>
                      </m:r>
                      <m:r>
                        <a:rPr lang="it-IT" b="0" i="1" smtClean="0">
                          <a:latin typeface="Cambria Math" panose="02040503050406030204" pitchFamily="18" charset="0"/>
                        </a:rPr>
                        <m:t>𝐶</m:t>
                      </m:r>
                    </m:oMath>
                  </m:oMathPara>
                </a14:m>
                <a:endParaRPr lang="it-IT" dirty="0"/>
              </a:p>
            </p:txBody>
          </p:sp>
        </mc:Choice>
        <mc:Fallback xmlns="">
          <p:sp>
            <p:nvSpPr>
              <p:cNvPr id="8" name="CasellaDiTesto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2877" y="3256671"/>
                <a:ext cx="3750579" cy="524182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" name="Immagine 5"/>
          <p:cNvPicPr>
            <a:picLocks noChangeAspect="1"/>
          </p:cNvPicPr>
          <p:nvPr/>
        </p:nvPicPr>
        <p:blipFill rotWithShape="1">
          <a:blip r:embed="rId4"/>
          <a:srcRect l="12473" t="27274" r="40538" b="62791"/>
          <a:stretch/>
        </p:blipFill>
        <p:spPr>
          <a:xfrm>
            <a:off x="391884" y="1624339"/>
            <a:ext cx="9891167" cy="1131713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1" name="CasellaDiTesto 20"/>
              <p:cNvSpPr txBox="1"/>
              <p:nvPr/>
            </p:nvSpPr>
            <p:spPr>
              <a:xfrm>
                <a:off x="600393" y="5367451"/>
                <a:ext cx="3635546" cy="59849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it-IT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𝛽</m:t>
                      </m:r>
                      <m:r>
                        <a:rPr lang="it-IT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it-IT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it-IT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sSub>
                            <m:sSubPr>
                              <m:ctrlPr>
                                <a:rPr lang="it-IT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it-IT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𝑇</m:t>
                              </m:r>
                            </m:e>
                            <m:sub>
                              <m:r>
                                <a:rPr lang="it-IT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𝑓𝑖𝑙𝑚</m:t>
                              </m:r>
                            </m:sub>
                          </m:sSub>
                        </m:den>
                      </m:f>
                      <m:r>
                        <a:rPr lang="it-IT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it-IT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it-IT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it-IT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47.5+273</m:t>
                          </m:r>
                        </m:den>
                      </m:f>
                      <m:r>
                        <a:rPr lang="it-IT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=0.0031</m:t>
                      </m:r>
                      <m:f>
                        <m:fPr>
                          <m:ctrlPr>
                            <a:rPr lang="it-IT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it-IT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it-IT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𝐾</m:t>
                          </m:r>
                        </m:den>
                      </m:f>
                    </m:oMath>
                  </m:oMathPara>
                </a14:m>
                <a:endParaRPr lang="it-IT" dirty="0"/>
              </a:p>
            </p:txBody>
          </p:sp>
        </mc:Choice>
        <mc:Fallback xmlns="">
          <p:sp>
            <p:nvSpPr>
              <p:cNvPr id="21" name="CasellaDiTesto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0393" y="5367451"/>
                <a:ext cx="3635546" cy="598497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6" name="Immagine 25"/>
          <p:cNvPicPr>
            <a:picLocks noChangeAspect="1"/>
          </p:cNvPicPr>
          <p:nvPr/>
        </p:nvPicPr>
        <p:blipFill rotWithShape="1">
          <a:blip r:embed="rId6"/>
          <a:srcRect b="51114"/>
          <a:stretch/>
        </p:blipFill>
        <p:spPr>
          <a:xfrm>
            <a:off x="6798669" y="2735068"/>
            <a:ext cx="4968671" cy="2792593"/>
          </a:xfrm>
          <a:prstGeom prst="rect">
            <a:avLst/>
          </a:prstGeom>
        </p:spPr>
      </p:pic>
      <p:sp>
        <p:nvSpPr>
          <p:cNvPr id="27" name="Rettangolo 26"/>
          <p:cNvSpPr/>
          <p:nvPr/>
        </p:nvSpPr>
        <p:spPr>
          <a:xfrm>
            <a:off x="6798669" y="4732064"/>
            <a:ext cx="4996206" cy="257622"/>
          </a:xfrm>
          <a:prstGeom prst="rect">
            <a:avLst/>
          </a:prstGeom>
          <a:noFill/>
          <a:ln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29" name="Immagine 2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3997524"/>
            <a:ext cx="6586014" cy="1190303"/>
          </a:xfrm>
          <a:prstGeom prst="rect">
            <a:avLst/>
          </a:prstGeom>
        </p:spPr>
      </p:pic>
      <p:sp>
        <p:nvSpPr>
          <p:cNvPr id="38" name="Rettangolo 37"/>
          <p:cNvSpPr/>
          <p:nvPr/>
        </p:nvSpPr>
        <p:spPr>
          <a:xfrm>
            <a:off x="6798669" y="4713210"/>
            <a:ext cx="4996206" cy="257622"/>
          </a:xfrm>
          <a:prstGeom prst="rect">
            <a:avLst/>
          </a:prstGeom>
          <a:noFill/>
          <a:ln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22041483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0" grpId="0"/>
      <p:bldP spid="4" grpId="0"/>
      <p:bldP spid="8" grpId="0"/>
      <p:bldP spid="21" grpId="0"/>
      <p:bldP spid="27" grpId="0" animBg="1"/>
      <p:bldP spid="3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Rectangle 76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it-IT"/>
          </a:p>
        </p:txBody>
      </p:sp>
      <p:grpSp>
        <p:nvGrpSpPr>
          <p:cNvPr id="20586" name="Group 2154"/>
          <p:cNvGrpSpPr>
            <a:grpSpLocks/>
          </p:cNvGrpSpPr>
          <p:nvPr/>
        </p:nvGrpSpPr>
        <p:grpSpPr bwMode="auto">
          <a:xfrm>
            <a:off x="4760913" y="1539875"/>
            <a:ext cx="1362075" cy="1660525"/>
            <a:chOff x="7497" y="2426"/>
            <a:chExt cx="2145" cy="2613"/>
          </a:xfrm>
        </p:grpSpPr>
        <p:grpSp>
          <p:nvGrpSpPr>
            <p:cNvPr id="20590" name="Group 2158"/>
            <p:cNvGrpSpPr>
              <a:grpSpLocks/>
            </p:cNvGrpSpPr>
            <p:nvPr/>
          </p:nvGrpSpPr>
          <p:grpSpPr bwMode="auto">
            <a:xfrm>
              <a:off x="7685" y="2613"/>
              <a:ext cx="989" cy="2239"/>
              <a:chOff x="9450" y="3578"/>
              <a:chExt cx="1815" cy="2845"/>
            </a:xfrm>
          </p:grpSpPr>
        </p:grpSp>
      </p:grpSp>
      <p:sp>
        <p:nvSpPr>
          <p:cNvPr id="86" name="CasellaDiTesto 85"/>
          <p:cNvSpPr txBox="1"/>
          <p:nvPr/>
        </p:nvSpPr>
        <p:spPr>
          <a:xfrm>
            <a:off x="0" y="6404236"/>
            <a:ext cx="8775513" cy="2616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it-IT" sz="1100">
                <a:solidFill>
                  <a:schemeClr val="bg1">
                    <a:lumMod val="65000"/>
                  </a:schemeClr>
                </a:solidFill>
              </a:rPr>
              <a:t>ESERCITAZIONE                                                                                          TRASMISSIONE DEL CALORE</a:t>
            </a:r>
          </a:p>
        </p:txBody>
      </p:sp>
      <p:sp>
        <p:nvSpPr>
          <p:cNvPr id="131" name="CasellaDiTesto 130"/>
          <p:cNvSpPr txBox="1"/>
          <p:nvPr/>
        </p:nvSpPr>
        <p:spPr>
          <a:xfrm>
            <a:off x="391884" y="-91439"/>
            <a:ext cx="673685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i="1" dirty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Esercizio 1</a:t>
            </a:r>
          </a:p>
          <a:p>
            <a:r>
              <a:rPr lang="it-IT" sz="2400" i="1" dirty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Convezione naturale</a:t>
            </a:r>
          </a:p>
          <a:p>
            <a:endParaRPr lang="it-IT" sz="2400" i="1" dirty="0">
              <a:solidFill>
                <a:schemeClr val="bg1"/>
              </a:solidFill>
              <a:latin typeface="Calibri" pitchFamily="34" charset="0"/>
              <a:cs typeface="Calibri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CasellaDiTesto 8"/>
              <p:cNvSpPr txBox="1"/>
              <p:nvPr/>
            </p:nvSpPr>
            <p:spPr>
              <a:xfrm>
                <a:off x="436159" y="2044200"/>
                <a:ext cx="1214820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it-IT" b="0" i="1" smtClean="0">
                          <a:latin typeface="Cambria Math" panose="02040503050406030204" pitchFamily="18" charset="0"/>
                        </a:rPr>
                        <m:t>𝑅𝑎</m:t>
                      </m:r>
                      <m:r>
                        <a:rPr lang="it-IT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it-IT" b="0" i="1" smtClean="0">
                          <a:latin typeface="Cambria Math" panose="02040503050406030204" pitchFamily="18" charset="0"/>
                        </a:rPr>
                        <m:t>𝐺𝑟</m:t>
                      </m:r>
                      <m:r>
                        <a:rPr lang="it-IT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it-IT" b="0" i="1" smtClean="0">
                          <a:latin typeface="Cambria Math" panose="02040503050406030204" pitchFamily="18" charset="0"/>
                        </a:rPr>
                        <m:t>𝑃𝑟</m:t>
                      </m:r>
                    </m:oMath>
                  </m:oMathPara>
                </a14:m>
                <a:endParaRPr lang="it-IT" dirty="0"/>
              </a:p>
            </p:txBody>
          </p:sp>
        </mc:Choice>
        <mc:Fallback xmlns="">
          <p:sp>
            <p:nvSpPr>
              <p:cNvPr id="9" name="CasellaDiTesto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6159" y="2044200"/>
                <a:ext cx="1214820" cy="276999"/>
              </a:xfrm>
              <a:prstGeom prst="rect">
                <a:avLst/>
              </a:prstGeom>
              <a:blipFill>
                <a:blip r:embed="rId2"/>
                <a:stretch>
                  <a:fillRect l="-4020" r="-3518" b="-8696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Rettangolo 22"/>
              <p:cNvSpPr/>
              <p:nvPr/>
            </p:nvSpPr>
            <p:spPr>
              <a:xfrm>
                <a:off x="331131" y="1191790"/>
                <a:ext cx="2639697" cy="67512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it-IT" i="1">
                          <a:latin typeface="Cambria Math" panose="02040503050406030204" pitchFamily="18" charset="0"/>
                        </a:rPr>
                        <m:t>𝐺𝑟</m:t>
                      </m:r>
                      <m:r>
                        <a:rPr lang="it-IT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it-IT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it-IT" i="1">
                              <a:latin typeface="Cambria Math" panose="02040503050406030204" pitchFamily="18" charset="0"/>
                            </a:rPr>
                            <m:t>𝑔</m:t>
                          </m:r>
                          <m:r>
                            <a:rPr lang="it-IT" i="1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it-IT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𝛽</m:t>
                          </m:r>
                          <m:r>
                            <a:rPr lang="it-IT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</m:t>
                          </m:r>
                          <m:d>
                            <m:dPr>
                              <m:ctrlPr>
                                <a:rPr lang="it-IT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it-IT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it-IT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𝑇</m:t>
                                  </m:r>
                                </m:e>
                                <m:sub>
                                  <m:r>
                                    <a:rPr lang="it-IT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𝑤</m:t>
                                  </m:r>
                                </m:sub>
                              </m:sSub>
                              <m:r>
                                <a:rPr lang="it-IT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it-IT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it-IT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𝑇</m:t>
                                  </m:r>
                                </m:e>
                                <m:sub>
                                  <m:r>
                                    <a:rPr lang="it-IT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∞</m:t>
                                  </m:r>
                                </m:sub>
                              </m:sSub>
                            </m:e>
                          </m:d>
                          <m:sSubSup>
                            <m:sSubSupPr>
                              <m:ctrlPr>
                                <a:rPr lang="it-IT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it-IT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it-IT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𝐿</m:t>
                              </m:r>
                            </m:e>
                            <m:sub>
                              <m:r>
                                <a:rPr lang="it-IT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𝑟𝑖𝑓</m:t>
                              </m:r>
                            </m:sub>
                            <m:sup>
                              <m:r>
                                <a:rPr lang="it-IT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3</m:t>
                              </m:r>
                            </m:sup>
                          </m:sSubSup>
                        </m:num>
                        <m:den>
                          <m:sSup>
                            <m:sSupPr>
                              <m:ctrlPr>
                                <a:rPr lang="it-IT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m:rPr>
                                  <m:sty m:val="p"/>
                                </m:rPr>
                                <a:rPr lang="el-GR" i="1">
                                  <a:latin typeface="Cambria Math" panose="02040503050406030204" pitchFamily="18" charset="0"/>
                                </a:rPr>
                                <m:t>ν</m:t>
                              </m:r>
                            </m:e>
                            <m:sup>
                              <m:r>
                                <a:rPr lang="it-IT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it-IT" dirty="0"/>
              </a:p>
            </p:txBody>
          </p:sp>
        </mc:Choice>
        <mc:Fallback xmlns="">
          <p:sp>
            <p:nvSpPr>
              <p:cNvPr id="23" name="Rettangolo 2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1131" y="1191790"/>
                <a:ext cx="2639697" cy="675121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Rettangolo 29"/>
              <p:cNvSpPr/>
              <p:nvPr/>
            </p:nvSpPr>
            <p:spPr>
              <a:xfrm>
                <a:off x="4035512" y="1153316"/>
                <a:ext cx="4845622" cy="66909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it-IT" i="1" smtClean="0">
                          <a:latin typeface="Cambria Math" panose="02040503050406030204" pitchFamily="18" charset="0"/>
                        </a:rPr>
                        <m:t>𝐺𝑟</m:t>
                      </m:r>
                      <m:r>
                        <a:rPr lang="it-IT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it-IT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it-IT" b="0" i="1" smtClean="0">
                              <a:latin typeface="Cambria Math" panose="02040503050406030204" pitchFamily="18" charset="0"/>
                            </a:rPr>
                            <m:t>9.81</m:t>
                          </m:r>
                          <m:r>
                            <a:rPr lang="it-IT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∙0. 0031∙</m:t>
                          </m:r>
                          <m:d>
                            <m:dPr>
                              <m:ctrlPr>
                                <a:rPr lang="it-IT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it-IT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75</m:t>
                              </m:r>
                              <m:r>
                                <a:rPr lang="it-IT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it-IT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20</m:t>
                              </m:r>
                            </m:e>
                          </m:d>
                          <m:r>
                            <a:rPr lang="it-IT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∙</m:t>
                          </m:r>
                          <m:r>
                            <a:rPr lang="it-IT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sSup>
                            <m:sSupPr>
                              <m:ctrlPr>
                                <a:rPr lang="it-IT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it-IT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it-IT" b="0" i="1" smtClean="0">
                                      <a:latin typeface="Cambria Math" panose="02040503050406030204" pitchFamily="18" charset="0"/>
                                    </a:rPr>
                                    <m:t>1.77</m:t>
                                  </m:r>
                                  <m:r>
                                    <a:rPr lang="it-IT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∙</m:t>
                                  </m:r>
                                  <m:sSup>
                                    <m:sSupPr>
                                      <m:ctrlPr>
                                        <a:rPr lang="it-IT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it-IT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10</m:t>
                                      </m:r>
                                    </m:e>
                                    <m:sup>
                                      <m:r>
                                        <a:rPr lang="it-IT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−5</m:t>
                                      </m:r>
                                    </m:sup>
                                  </m:sSup>
                                </m:e>
                              </m:d>
                            </m:e>
                            <m:sup>
                              <m:r>
                                <a:rPr lang="it-IT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r>
                        <a:rPr lang="it-IT" b="0" i="1" smtClean="0">
                          <a:latin typeface="Cambria Math" panose="02040503050406030204" pitchFamily="18" charset="0"/>
                        </a:rPr>
                        <m:t>=5.78</m:t>
                      </m:r>
                      <m:r>
                        <a:rPr lang="it-IT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sSup>
                        <m:sSupPr>
                          <m:ctrlPr>
                            <a:rPr lang="it-IT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it-IT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10</m:t>
                          </m:r>
                        </m:e>
                        <m:sup>
                          <m:r>
                            <a:rPr lang="it-IT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9</m:t>
                          </m:r>
                        </m:sup>
                      </m:sSup>
                    </m:oMath>
                  </m:oMathPara>
                </a14:m>
                <a:endParaRPr lang="it-IT" dirty="0"/>
              </a:p>
            </p:txBody>
          </p:sp>
        </mc:Choice>
        <mc:Fallback xmlns="">
          <p:sp>
            <p:nvSpPr>
              <p:cNvPr id="30" name="Rettangolo 2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35512" y="1153316"/>
                <a:ext cx="4845622" cy="669094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CasellaDiTesto 30"/>
              <p:cNvSpPr txBox="1"/>
              <p:nvPr/>
            </p:nvSpPr>
            <p:spPr>
              <a:xfrm>
                <a:off x="4225253" y="2131048"/>
                <a:ext cx="3597843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it-IT" b="0" i="1" smtClean="0">
                          <a:latin typeface="Cambria Math" panose="02040503050406030204" pitchFamily="18" charset="0"/>
                        </a:rPr>
                        <m:t>𝑅𝑎</m:t>
                      </m:r>
                      <m:r>
                        <a:rPr lang="it-IT" b="0" i="1" smtClean="0">
                          <a:latin typeface="Cambria Math" panose="02040503050406030204" pitchFamily="18" charset="0"/>
                        </a:rPr>
                        <m:t>=5.78∙</m:t>
                      </m:r>
                      <m:sSup>
                        <m:sSupPr>
                          <m:ctrlPr>
                            <a:rPr lang="it-IT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it-IT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10</m:t>
                          </m:r>
                        </m:e>
                        <m:sup>
                          <m:r>
                            <a:rPr lang="it-IT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9</m:t>
                          </m:r>
                        </m:sup>
                      </m:sSup>
                      <m:r>
                        <a:rPr lang="it-IT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∙0.710=4.10∙</m:t>
                      </m:r>
                      <m:sSup>
                        <m:sSupPr>
                          <m:ctrlPr>
                            <a:rPr lang="it-IT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it-IT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10</m:t>
                          </m:r>
                        </m:e>
                        <m:sup>
                          <m:r>
                            <a:rPr lang="it-IT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9</m:t>
                          </m:r>
                        </m:sup>
                      </m:sSup>
                    </m:oMath>
                  </m:oMathPara>
                </a14:m>
                <a:endParaRPr lang="it-IT" dirty="0"/>
              </a:p>
            </p:txBody>
          </p:sp>
        </mc:Choice>
        <mc:Fallback xmlns="">
          <p:sp>
            <p:nvSpPr>
              <p:cNvPr id="31" name="CasellaDiTesto 3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25253" y="2131048"/>
                <a:ext cx="3597843" cy="276999"/>
              </a:xfrm>
              <a:prstGeom prst="rect">
                <a:avLst/>
              </a:prstGeom>
              <a:blipFill>
                <a:blip r:embed="rId5"/>
                <a:stretch>
                  <a:fillRect l="-847" t="-2222" r="-169" b="-11111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5" name="CasellaDiTesto 24"/>
          <p:cNvSpPr txBox="1"/>
          <p:nvPr/>
        </p:nvSpPr>
        <p:spPr>
          <a:xfrm>
            <a:off x="8639245" y="2089039"/>
            <a:ext cx="20705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>
                <a:solidFill>
                  <a:srgbClr val="FF0000"/>
                </a:solidFill>
              </a:rPr>
              <a:t>Moto turbolento</a:t>
            </a:r>
          </a:p>
        </p:txBody>
      </p:sp>
      <p:pic>
        <p:nvPicPr>
          <p:cNvPr id="7" name="Immagine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31131" y="2519692"/>
            <a:ext cx="9894666" cy="1133954"/>
          </a:xfrm>
          <a:prstGeom prst="rect">
            <a:avLst/>
          </a:prstGeom>
        </p:spPr>
      </p:pic>
      <p:pic>
        <p:nvPicPr>
          <p:cNvPr id="11" name="Immagine 10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224102" y="3232631"/>
            <a:ext cx="6354229" cy="354726"/>
          </a:xfrm>
          <a:prstGeom prst="rect">
            <a:avLst/>
          </a:prstGeom>
        </p:spPr>
      </p:pic>
      <p:sp>
        <p:nvSpPr>
          <p:cNvPr id="24" name="CasellaDiTesto 23"/>
          <p:cNvSpPr txBox="1"/>
          <p:nvPr/>
        </p:nvSpPr>
        <p:spPr>
          <a:xfrm>
            <a:off x="284065" y="3737409"/>
            <a:ext cx="75028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 startAt="3"/>
            </a:pPr>
            <a:r>
              <a:rPr lang="it-IT" dirty="0">
                <a:solidFill>
                  <a:srgbClr val="FF0000"/>
                </a:solidFill>
                <a:latin typeface="Calibri"/>
                <a:ea typeface="Calibri"/>
                <a:cs typeface="Times New Roman"/>
              </a:rPr>
              <a:t>Calcolo del </a:t>
            </a:r>
            <a:r>
              <a:rPr lang="it-IT" i="1" dirty="0">
                <a:solidFill>
                  <a:srgbClr val="FF0000"/>
                </a:solidFill>
                <a:latin typeface="Calibri"/>
                <a:ea typeface="Calibri"/>
                <a:cs typeface="Times New Roman"/>
              </a:rPr>
              <a:t>Nu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CasellaDiTesto 11"/>
              <p:cNvSpPr txBox="1"/>
              <p:nvPr/>
            </p:nvSpPr>
            <p:spPr>
              <a:xfrm>
                <a:off x="391884" y="4226729"/>
                <a:ext cx="4814716" cy="40235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it-IT" b="0" i="1" smtClean="0">
                          <a:latin typeface="Cambria Math" panose="02040503050406030204" pitchFamily="18" charset="0"/>
                        </a:rPr>
                        <m:t>𝑁𝑢</m:t>
                      </m:r>
                      <m:r>
                        <a:rPr lang="it-IT" b="0" i="1" smtClean="0">
                          <a:latin typeface="Cambria Math" panose="02040503050406030204" pitchFamily="18" charset="0"/>
                        </a:rPr>
                        <m:t>=0.13∙</m:t>
                      </m:r>
                      <m:sSup>
                        <m:sSupPr>
                          <m:ctrlPr>
                            <a:rPr lang="it-IT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it-IT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𝑅𝑎</m:t>
                          </m:r>
                        </m:e>
                        <m:sup>
                          <m:f>
                            <m:fPr>
                              <m:ctrlPr>
                                <a:rPr lang="it-IT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it-IT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it-IT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3</m:t>
                              </m:r>
                            </m:den>
                          </m:f>
                        </m:sup>
                      </m:sSup>
                      <m:r>
                        <a:rPr lang="it-IT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=0.13∙</m:t>
                      </m:r>
                      <m:sSup>
                        <m:sSupPr>
                          <m:ctrlPr>
                            <a:rPr lang="it-IT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it-IT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it-IT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4.10∙</m:t>
                              </m:r>
                              <m:sSup>
                                <m:sSupPr>
                                  <m:ctrlPr>
                                    <a:rPr lang="it-IT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it-IT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10</m:t>
                                  </m:r>
                                </m:e>
                                <m:sup>
                                  <m:r>
                                    <a:rPr lang="it-IT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9</m:t>
                                  </m:r>
                                </m:sup>
                              </m:sSup>
                            </m:e>
                          </m:d>
                        </m:e>
                        <m:sup>
                          <m:f>
                            <m:fPr>
                              <m:ctrlPr>
                                <a:rPr lang="it-IT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it-IT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it-IT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3</m:t>
                              </m:r>
                            </m:den>
                          </m:f>
                        </m:sup>
                      </m:sSup>
                      <m:r>
                        <a:rPr lang="it-IT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=208.07</m:t>
                      </m:r>
                    </m:oMath>
                  </m:oMathPara>
                </a14:m>
                <a:endParaRPr lang="it-IT" dirty="0"/>
              </a:p>
            </p:txBody>
          </p:sp>
        </mc:Choice>
        <mc:Fallback xmlns="">
          <p:sp>
            <p:nvSpPr>
              <p:cNvPr id="12" name="CasellaDiTesto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1884" y="4226729"/>
                <a:ext cx="4814716" cy="402354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6" name="CasellaDiTesto 25"/>
          <p:cNvSpPr txBox="1"/>
          <p:nvPr/>
        </p:nvSpPr>
        <p:spPr>
          <a:xfrm>
            <a:off x="163244" y="5003772"/>
            <a:ext cx="75028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 startAt="4"/>
            </a:pPr>
            <a:r>
              <a:rPr lang="it-IT" dirty="0">
                <a:solidFill>
                  <a:srgbClr val="FF0000"/>
                </a:solidFill>
                <a:latin typeface="Calibri"/>
                <a:ea typeface="Calibri"/>
                <a:cs typeface="Times New Roman"/>
              </a:rPr>
              <a:t>Calcolo di h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7" name="CasellaDiTesto 26"/>
              <p:cNvSpPr txBox="1"/>
              <p:nvPr/>
            </p:nvSpPr>
            <p:spPr>
              <a:xfrm>
                <a:off x="548786" y="5479059"/>
                <a:ext cx="4135940" cy="60407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it-IT" b="0" i="1" smtClean="0">
                          <a:latin typeface="Cambria Math" panose="02040503050406030204" pitchFamily="18" charset="0"/>
                        </a:rPr>
                        <m:t>h</m:t>
                      </m:r>
                      <m:r>
                        <a:rPr lang="it-IT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it-IT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it-IT" b="0" i="1" smtClean="0">
                              <a:latin typeface="Cambria Math" panose="02040503050406030204" pitchFamily="18" charset="0"/>
                            </a:rPr>
                            <m:t>𝑁𝑢</m:t>
                          </m:r>
                          <m:r>
                            <a:rPr lang="it-IT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it-IT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</m:num>
                        <m:den>
                          <m:sSub>
                            <m:sSubPr>
                              <m:ctrlPr>
                                <a:rPr lang="it-IT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it-IT" b="0" i="1" smtClean="0">
                                  <a:latin typeface="Cambria Math" panose="02040503050406030204" pitchFamily="18" charset="0"/>
                                </a:rPr>
                                <m:t>𝐿</m:t>
                              </m:r>
                            </m:e>
                            <m:sub>
                              <m:r>
                                <a:rPr lang="it-IT" b="0" i="1" smtClean="0">
                                  <a:latin typeface="Cambria Math" panose="02040503050406030204" pitchFamily="18" charset="0"/>
                                </a:rPr>
                                <m:t>𝑟𝑖𝑓</m:t>
                              </m:r>
                            </m:sub>
                          </m:sSub>
                        </m:den>
                      </m:f>
                      <m:r>
                        <a:rPr lang="it-IT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it-IT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it-IT" b="0" i="1" smtClean="0">
                              <a:latin typeface="Cambria Math" panose="02040503050406030204" pitchFamily="18" charset="0"/>
                            </a:rPr>
                            <m:t>208.07</m:t>
                          </m:r>
                          <m:r>
                            <a:rPr lang="it-IT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∙0.0275</m:t>
                          </m:r>
                        </m:num>
                        <m:den>
                          <m:r>
                            <a:rPr lang="it-IT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den>
                      </m:f>
                      <m:r>
                        <a:rPr lang="it-IT" b="0" i="1" smtClean="0">
                          <a:latin typeface="Cambria Math" panose="02040503050406030204" pitchFamily="18" charset="0"/>
                        </a:rPr>
                        <m:t>=5.72 </m:t>
                      </m:r>
                      <m:f>
                        <m:fPr>
                          <m:ctrlPr>
                            <a:rPr lang="it-IT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it-IT" b="0" i="1" smtClean="0">
                              <a:latin typeface="Cambria Math" panose="02040503050406030204" pitchFamily="18" charset="0"/>
                            </a:rPr>
                            <m:t>𝑊</m:t>
                          </m:r>
                        </m:num>
                        <m:den>
                          <m:sSup>
                            <m:sSupPr>
                              <m:ctrlPr>
                                <a:rPr lang="it-IT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it-IT" b="0" i="1" smtClean="0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e>
                            <m:sup>
                              <m:r>
                                <a:rPr lang="it-IT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it-IT" b="0" i="1" smtClean="0">
                              <a:latin typeface="Cambria Math" panose="02040503050406030204" pitchFamily="18" charset="0"/>
                            </a:rPr>
                            <m:t>𝐾</m:t>
                          </m:r>
                        </m:den>
                      </m:f>
                    </m:oMath>
                  </m:oMathPara>
                </a14:m>
                <a:endParaRPr lang="it-IT" dirty="0"/>
              </a:p>
            </p:txBody>
          </p:sp>
        </mc:Choice>
        <mc:Fallback xmlns="">
          <p:sp>
            <p:nvSpPr>
              <p:cNvPr id="27" name="CasellaDiTesto 2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8786" y="5479059"/>
                <a:ext cx="4135940" cy="604076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CasellaDiTesto 27"/>
              <p:cNvSpPr txBox="1"/>
              <p:nvPr/>
            </p:nvSpPr>
            <p:spPr>
              <a:xfrm>
                <a:off x="6658371" y="5450514"/>
                <a:ext cx="5249129" cy="28751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̇"/>
                          <m:ctrlPr>
                            <a:rPr lang="it-IT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it-IT" i="1">
                              <a:latin typeface="Cambria Math" panose="02040503050406030204" pitchFamily="18" charset="0"/>
                            </a:rPr>
                            <m:t>𝑄</m:t>
                          </m:r>
                        </m:e>
                      </m:acc>
                      <m:r>
                        <a:rPr lang="it-IT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it-IT" i="1">
                          <a:latin typeface="Cambria Math" panose="02040503050406030204" pitchFamily="18" charset="0"/>
                        </a:rPr>
                        <m:t>h</m:t>
                      </m:r>
                      <m:r>
                        <a:rPr lang="it-IT" i="1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it-IT" i="1">
                          <a:latin typeface="Cambria Math" panose="02040503050406030204" pitchFamily="18" charset="0"/>
                        </a:rPr>
                        <m:t>𝐴</m:t>
                      </m:r>
                      <m:r>
                        <a:rPr lang="it-IT" i="1">
                          <a:latin typeface="Cambria Math" panose="02040503050406030204" pitchFamily="18" charset="0"/>
                        </a:rPr>
                        <m:t> </m:t>
                      </m:r>
                      <m:d>
                        <m:dPr>
                          <m:ctrlPr>
                            <a:rPr lang="it-IT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it-IT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it-IT" i="1"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e>
                            <m:sub>
                              <m:r>
                                <a:rPr lang="it-IT" i="1">
                                  <a:latin typeface="Cambria Math" panose="02040503050406030204" pitchFamily="18" charset="0"/>
                                </a:rPr>
                                <m:t>𝑊</m:t>
                              </m:r>
                            </m:sub>
                          </m:sSub>
                          <m:r>
                            <a:rPr lang="it-IT" i="1"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it-IT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it-IT" i="1"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e>
                            <m:sub>
                              <m:r>
                                <a:rPr lang="it-IT" i="1">
                                  <a:latin typeface="Cambria Math" panose="02040503050406030204" pitchFamily="18" charset="0"/>
                                </a:rPr>
                                <m:t>∞</m:t>
                              </m:r>
                            </m:sub>
                          </m:sSub>
                        </m:e>
                      </m:d>
                      <m:r>
                        <a:rPr lang="it-IT" b="0" i="1" smtClean="0">
                          <a:latin typeface="Cambria Math" panose="02040503050406030204" pitchFamily="18" charset="0"/>
                        </a:rPr>
                        <m:t>=5.72</m:t>
                      </m:r>
                      <m:r>
                        <a:rPr lang="it-IT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∙1∙</m:t>
                      </m:r>
                      <m:d>
                        <m:dPr>
                          <m:ctrlPr>
                            <a:rPr lang="it-IT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it-IT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75−20</m:t>
                          </m:r>
                        </m:e>
                      </m:d>
                      <m:r>
                        <a:rPr lang="it-IT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=314.6 </m:t>
                      </m:r>
                      <m:r>
                        <a:rPr lang="it-IT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𝑊</m:t>
                      </m:r>
                    </m:oMath>
                  </m:oMathPara>
                </a14:m>
                <a:endParaRPr lang="it-IT" i="1" dirty="0"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28" name="CasellaDiTesto 2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58371" y="5450514"/>
                <a:ext cx="5249129" cy="287515"/>
              </a:xfrm>
              <a:prstGeom prst="rect">
                <a:avLst/>
              </a:prstGeom>
              <a:blipFill>
                <a:blip r:embed="rId10"/>
                <a:stretch>
                  <a:fillRect l="-1045" t="-10638" r="-581" b="-31915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CasellaDiTesto 28"/>
              <p:cNvSpPr txBox="1"/>
              <p:nvPr/>
            </p:nvSpPr>
            <p:spPr>
              <a:xfrm>
                <a:off x="6826884" y="4985747"/>
                <a:ext cx="7502894" cy="37984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342900" indent="-342900">
                  <a:buFont typeface="+mj-lt"/>
                  <a:buAutoNum type="arabicPeriod" startAt="5"/>
                </a:pPr>
                <a:r>
                  <a:rPr lang="it-IT" dirty="0">
                    <a:solidFill>
                      <a:srgbClr val="FF0000"/>
                    </a:solidFill>
                    <a:latin typeface="Calibri"/>
                    <a:ea typeface="Calibri"/>
                    <a:cs typeface="Times New Roman"/>
                  </a:rPr>
                  <a:t>Calcolo di </a:t>
                </a:r>
                <a14:m>
                  <m:oMath xmlns:m="http://schemas.openxmlformats.org/officeDocument/2006/math">
                    <m:acc>
                      <m:accPr>
                        <m:chr m:val="̇"/>
                        <m:ctrlPr>
                          <a:rPr lang="it-IT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libri"/>
                            <a:cs typeface="Times New Roman"/>
                          </a:rPr>
                        </m:ctrlPr>
                      </m:accPr>
                      <m:e>
                        <m:r>
                          <a:rPr lang="it-IT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libri"/>
                            <a:cs typeface="Times New Roman"/>
                          </a:rPr>
                          <m:t>𝑄</m:t>
                        </m:r>
                      </m:e>
                    </m:acc>
                  </m:oMath>
                </a14:m>
                <a:endParaRPr lang="it-IT" dirty="0">
                  <a:solidFill>
                    <a:srgbClr val="FF0000"/>
                  </a:solidFill>
                  <a:latin typeface="Calibri"/>
                  <a:ea typeface="Calibri"/>
                  <a:cs typeface="Times New Roman"/>
                </a:endParaRPr>
              </a:p>
            </p:txBody>
          </p:sp>
        </mc:Choice>
        <mc:Fallback xmlns="">
          <p:sp>
            <p:nvSpPr>
              <p:cNvPr id="29" name="CasellaDiTesto 2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26884" y="4985747"/>
                <a:ext cx="7502894" cy="379848"/>
              </a:xfrm>
              <a:prstGeom prst="rect">
                <a:avLst/>
              </a:prstGeom>
              <a:blipFill>
                <a:blip r:embed="rId11"/>
                <a:stretch>
                  <a:fillRect l="-731" t="-6452" b="-25806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34869182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23" grpId="0"/>
      <p:bldP spid="30" grpId="0"/>
      <p:bldP spid="31" grpId="0"/>
      <p:bldP spid="25" grpId="0"/>
      <p:bldP spid="24" grpId="0"/>
      <p:bldP spid="12" grpId="0"/>
      <p:bldP spid="26" grpId="0"/>
      <p:bldP spid="27" grpId="0"/>
      <p:bldP spid="28" grpId="0"/>
      <p:bldP spid="2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Rectangle 76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it-IT"/>
          </a:p>
        </p:txBody>
      </p:sp>
      <p:grpSp>
        <p:nvGrpSpPr>
          <p:cNvPr id="20586" name="Group 2154"/>
          <p:cNvGrpSpPr>
            <a:grpSpLocks/>
          </p:cNvGrpSpPr>
          <p:nvPr/>
        </p:nvGrpSpPr>
        <p:grpSpPr bwMode="auto">
          <a:xfrm>
            <a:off x="4760913" y="1539875"/>
            <a:ext cx="1362075" cy="1660525"/>
            <a:chOff x="7497" y="2426"/>
            <a:chExt cx="2145" cy="2613"/>
          </a:xfrm>
        </p:grpSpPr>
        <p:grpSp>
          <p:nvGrpSpPr>
            <p:cNvPr id="20590" name="Group 2158"/>
            <p:cNvGrpSpPr>
              <a:grpSpLocks/>
            </p:cNvGrpSpPr>
            <p:nvPr/>
          </p:nvGrpSpPr>
          <p:grpSpPr bwMode="auto">
            <a:xfrm>
              <a:off x="7685" y="2613"/>
              <a:ext cx="989" cy="2239"/>
              <a:chOff x="9450" y="3578"/>
              <a:chExt cx="1815" cy="2845"/>
            </a:xfrm>
          </p:grpSpPr>
        </p:grpSp>
      </p:grpSp>
      <p:sp>
        <p:nvSpPr>
          <p:cNvPr id="86" name="CasellaDiTesto 85"/>
          <p:cNvSpPr txBox="1"/>
          <p:nvPr/>
        </p:nvSpPr>
        <p:spPr>
          <a:xfrm>
            <a:off x="0" y="6404236"/>
            <a:ext cx="8775513" cy="2616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it-IT" sz="1100">
                <a:solidFill>
                  <a:schemeClr val="bg1">
                    <a:lumMod val="65000"/>
                  </a:schemeClr>
                </a:solidFill>
              </a:rPr>
              <a:t>ESERCITAZIONE                                                                                          TRASMISSIONE DEL CALORE</a:t>
            </a:r>
          </a:p>
        </p:txBody>
      </p:sp>
      <p:sp>
        <p:nvSpPr>
          <p:cNvPr id="131" name="CasellaDiTesto 130"/>
          <p:cNvSpPr txBox="1"/>
          <p:nvPr/>
        </p:nvSpPr>
        <p:spPr>
          <a:xfrm>
            <a:off x="391884" y="-91439"/>
            <a:ext cx="673685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i="1" dirty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Esercizio 1</a:t>
            </a:r>
          </a:p>
          <a:p>
            <a:r>
              <a:rPr lang="it-IT" sz="2400" i="1" dirty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Convezione naturale</a:t>
            </a:r>
          </a:p>
          <a:p>
            <a:endParaRPr lang="it-IT" sz="2400" i="1" dirty="0">
              <a:solidFill>
                <a:schemeClr val="bg1"/>
              </a:solidFill>
              <a:latin typeface="Calibri" pitchFamily="34" charset="0"/>
              <a:cs typeface="Calibri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CasellaDiTesto 19"/>
              <p:cNvSpPr txBox="1"/>
              <p:nvPr/>
            </p:nvSpPr>
            <p:spPr>
              <a:xfrm>
                <a:off x="183016" y="830997"/>
                <a:ext cx="11647623" cy="37984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it-IT" dirty="0">
                    <a:solidFill>
                      <a:srgbClr val="808080"/>
                    </a:solidFill>
                    <a:latin typeface="Calibri" pitchFamily="34" charset="0"/>
                    <a:cs typeface="Arial" pitchFamily="34" charset="0"/>
                  </a:rPr>
                  <a:t>Supponendo di voler aumentare la </a:t>
                </a:r>
                <a14:m>
                  <m:oMath xmlns:m="http://schemas.openxmlformats.org/officeDocument/2006/math">
                    <m:acc>
                      <m:accPr>
                        <m:chr m:val="̇"/>
                        <m:ctrlPr>
                          <a:rPr lang="it-IT" i="1" smtClean="0">
                            <a:solidFill>
                              <a:srgbClr val="808080"/>
                            </a:solidFill>
                            <a:latin typeface="Cambria Math" panose="02040503050406030204" pitchFamily="18" charset="0"/>
                            <a:cs typeface="Arial" pitchFamily="34" charset="0"/>
                          </a:rPr>
                        </m:ctrlPr>
                      </m:accPr>
                      <m:e>
                        <m:r>
                          <a:rPr lang="it-IT" b="0" i="1" smtClean="0">
                            <a:solidFill>
                              <a:srgbClr val="808080"/>
                            </a:solidFill>
                            <a:latin typeface="Cambria Math" panose="02040503050406030204" pitchFamily="18" charset="0"/>
                            <a:cs typeface="Arial" pitchFamily="34" charset="0"/>
                          </a:rPr>
                          <m:t>𝑄</m:t>
                        </m:r>
                      </m:e>
                    </m:acc>
                  </m:oMath>
                </a14:m>
                <a:r>
                  <a:rPr lang="it-IT" dirty="0">
                    <a:solidFill>
                      <a:srgbClr val="808080"/>
                    </a:solidFill>
                    <a:latin typeface="Calibri" pitchFamily="34" charset="0"/>
                    <a:cs typeface="Arial" pitchFamily="34" charset="0"/>
                  </a:rPr>
                  <a:t> del 10% a che temperatura devo portare la parete?</a:t>
                </a:r>
              </a:p>
            </p:txBody>
          </p:sp>
        </mc:Choice>
        <mc:Fallback xmlns="">
          <p:sp>
            <p:nvSpPr>
              <p:cNvPr id="20" name="CasellaDiTesto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3016" y="830997"/>
                <a:ext cx="11647623" cy="379848"/>
              </a:xfrm>
              <a:prstGeom prst="rect">
                <a:avLst/>
              </a:prstGeom>
              <a:blipFill>
                <a:blip r:embed="rId2"/>
                <a:stretch>
                  <a:fillRect l="-419" t="-4762" b="-23810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2" name="Immagine 2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373501" y="4371037"/>
            <a:ext cx="871804" cy="1792379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32" name="Fumetto 3 168">
                <a:extLst>
                  <a:ext uri="{FF2B5EF4-FFF2-40B4-BE49-F238E27FC236}">
                    <a16:creationId xmlns:a16="http://schemas.microsoft.com/office/drawing/2014/main" id="{9FAAA3D1-F8E9-41F3-AA63-B96661D4C6DB}"/>
                  </a:ext>
                </a:extLst>
              </p:cNvPr>
              <p:cNvSpPr/>
              <p:nvPr/>
            </p:nvSpPr>
            <p:spPr>
              <a:xfrm>
                <a:off x="8346964" y="280160"/>
                <a:ext cx="3780000" cy="3780000"/>
              </a:xfrm>
              <a:prstGeom prst="wedgeEllipseCallout">
                <a:avLst>
                  <a:gd name="adj1" fmla="val 16433"/>
                  <a:gd name="adj2" fmla="val 61082"/>
                </a:avLst>
              </a:prstGeom>
              <a:solidFill>
                <a:srgbClr val="FF9900"/>
              </a:solidFill>
              <a:ln>
                <a:solidFill>
                  <a:srgbClr val="FF9900"/>
                </a:solidFill>
              </a:ln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it-IT" dirty="0">
                    <a:solidFill>
                      <a:schemeClr val="bg1"/>
                    </a:solidFill>
                  </a:rPr>
                  <a:t>All’aumentare della </a:t>
                </a:r>
                <a:r>
                  <a:rPr lang="it-IT" dirty="0" err="1">
                    <a:solidFill>
                      <a:schemeClr val="bg1"/>
                    </a:solidFill>
                  </a:rPr>
                  <a:t>Tw</a:t>
                </a:r>
                <a:r>
                  <a:rPr lang="it-IT" dirty="0">
                    <a:solidFill>
                      <a:schemeClr val="bg1"/>
                    </a:solidFill>
                  </a:rPr>
                  <a:t>, a pari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it-IT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it-IT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lang="it-IT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∞</m:t>
                        </m:r>
                      </m:sub>
                    </m:sSub>
                  </m:oMath>
                </a14:m>
                <a:r>
                  <a:rPr lang="it-IT" dirty="0">
                    <a:solidFill>
                      <a:schemeClr val="bg1"/>
                    </a:solidFill>
                  </a:rPr>
                  <a:t>, aumenta Gr e quindi il Nu che è funzione crescente di Gr. Ne consegue un aumento di h. Come ci si aspettava, cioè, all’aumentare della temperatura media del radiatore questo eroga più calore.</a:t>
                </a:r>
              </a:p>
            </p:txBody>
          </p:sp>
        </mc:Choice>
        <mc:Fallback>
          <p:sp>
            <p:nvSpPr>
              <p:cNvPr id="32" name="Fumetto 3 168">
                <a:extLst>
                  <a:ext uri="{FF2B5EF4-FFF2-40B4-BE49-F238E27FC236}">
                    <a16:creationId xmlns:a16="http://schemas.microsoft.com/office/drawing/2014/main" id="{9FAAA3D1-F8E9-41F3-AA63-B96661D4C6D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46964" y="280160"/>
                <a:ext cx="3780000" cy="3780000"/>
              </a:xfrm>
              <a:prstGeom prst="wedgeEllipseCallout">
                <a:avLst>
                  <a:gd name="adj1" fmla="val 16433"/>
                  <a:gd name="adj2" fmla="val 61082"/>
                </a:avLst>
              </a:prstGeom>
              <a:blipFill>
                <a:blip r:embed="rId4"/>
                <a:stretch>
                  <a:fillRect/>
                </a:stretch>
              </a:blipFill>
              <a:ln>
                <a:solidFill>
                  <a:srgbClr val="FF9900"/>
                </a:solidFill>
              </a:ln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CasellaDiTesto 3"/>
              <p:cNvSpPr txBox="1"/>
              <p:nvPr/>
            </p:nvSpPr>
            <p:spPr>
              <a:xfrm>
                <a:off x="687319" y="1544355"/>
                <a:ext cx="4363246" cy="28751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it-IT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̇"/>
                              <m:ctrlPr>
                                <a:rPr lang="it-IT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it-IT" b="0" i="1" smtClean="0">
                                  <a:latin typeface="Cambria Math" panose="02040503050406030204" pitchFamily="18" charset="0"/>
                                </a:rPr>
                                <m:t>𝑄</m:t>
                              </m:r>
                            </m:e>
                          </m:acc>
                        </m:e>
                        <m:sub>
                          <m:r>
                            <a:rPr lang="it-IT" b="0" i="1" smtClean="0">
                              <a:latin typeface="Cambria Math" panose="02040503050406030204" pitchFamily="18" charset="0"/>
                            </a:rPr>
                            <m:t>𝑛𝑒𝑤</m:t>
                          </m:r>
                        </m:sub>
                      </m:sSub>
                      <m:r>
                        <a:rPr lang="it-IT" b="0" i="1" smtClean="0">
                          <a:latin typeface="Cambria Math" panose="02040503050406030204" pitchFamily="18" charset="0"/>
                        </a:rPr>
                        <m:t>=1.10</m:t>
                      </m:r>
                      <m:r>
                        <a:rPr lang="it-IT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acc>
                        <m:accPr>
                          <m:chr m:val="̇"/>
                          <m:ctrlPr>
                            <a:rPr lang="it-IT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it-IT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𝑄</m:t>
                          </m:r>
                        </m:e>
                      </m:acc>
                      <m:r>
                        <a:rPr lang="it-IT" b="0" i="1" smtClean="0">
                          <a:latin typeface="Cambria Math" panose="02040503050406030204" pitchFamily="18" charset="0"/>
                        </a:rPr>
                        <m:t>=1.10</m:t>
                      </m:r>
                      <m:r>
                        <a:rPr lang="it-IT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∙314.6=346.06 </m:t>
                      </m:r>
                      <m:r>
                        <a:rPr lang="it-IT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𝑊</m:t>
                      </m:r>
                    </m:oMath>
                  </m:oMathPara>
                </a14:m>
                <a:endParaRPr lang="it-IT" dirty="0"/>
              </a:p>
            </p:txBody>
          </p:sp>
        </mc:Choice>
        <mc:Fallback xmlns="">
          <p:sp>
            <p:nvSpPr>
              <p:cNvPr id="4" name="CasellaDiTesto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7319" y="1544355"/>
                <a:ext cx="4363246" cy="287515"/>
              </a:xfrm>
              <a:prstGeom prst="rect">
                <a:avLst/>
              </a:prstGeom>
              <a:blipFill>
                <a:blip r:embed="rId5"/>
                <a:stretch>
                  <a:fillRect l="-1117" t="-10417" r="-559" b="-29167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CasellaDiTesto 4"/>
              <p:cNvSpPr txBox="1"/>
              <p:nvPr/>
            </p:nvSpPr>
            <p:spPr>
              <a:xfrm>
                <a:off x="815419" y="2041841"/>
                <a:ext cx="2696379" cy="613822"/>
              </a:xfrm>
              <a:prstGeom prst="rect">
                <a:avLst/>
              </a:prstGeom>
              <a:noFill/>
              <a:ln w="28575">
                <a:solidFill>
                  <a:srgbClr val="FF0000"/>
                </a:solidFill>
                <a:prstDash val="dash"/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it-IT" b="0" i="1" smtClean="0">
                          <a:latin typeface="Cambria Math" panose="02040503050406030204" pitchFamily="18" charset="0"/>
                        </a:rPr>
                        <m:t>h</m:t>
                      </m:r>
                      <m:r>
                        <a:rPr lang="it-IT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it-IT" b="0" i="1" smtClean="0">
                          <a:latin typeface="Cambria Math" panose="02040503050406030204" pitchFamily="18" charset="0"/>
                        </a:rPr>
                        <m:t>h</m:t>
                      </m:r>
                      <m:r>
                        <a:rPr lang="it-IT" b="0" i="1" smtClean="0">
                          <a:latin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lang="it-IT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it-IT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</m:e>
                        <m:sub>
                          <m:r>
                            <a:rPr lang="it-IT" b="0" i="1" smtClean="0">
                              <a:latin typeface="Cambria Math" panose="02040503050406030204" pitchFamily="18" charset="0"/>
                            </a:rPr>
                            <m:t>𝑊</m:t>
                          </m:r>
                        </m:sub>
                      </m:sSub>
                      <m:r>
                        <a:rPr lang="it-IT" b="0" i="1" smtClean="0">
                          <a:latin typeface="Cambria Math" panose="02040503050406030204" pitchFamily="18" charset="0"/>
                        </a:rPr>
                        <m:t>)=</m:t>
                      </m:r>
                      <m:f>
                        <m:fPr>
                          <m:ctrlPr>
                            <a:rPr lang="it-IT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it-IT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̇"/>
                                  <m:ctrlPr>
                                    <a:rPr lang="it-IT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it-IT" b="0" i="1" smtClean="0">
                                      <a:latin typeface="Cambria Math" panose="02040503050406030204" pitchFamily="18" charset="0"/>
                                    </a:rPr>
                                    <m:t>𝑄</m:t>
                                  </m:r>
                                </m:e>
                              </m:acc>
                            </m:e>
                            <m:sub>
                              <m:r>
                                <a:rPr lang="it-IT" b="0" i="1" smtClean="0">
                                  <a:latin typeface="Cambria Math" panose="02040503050406030204" pitchFamily="18" charset="0"/>
                                </a:rPr>
                                <m:t>𝑛𝑒𝑤</m:t>
                              </m:r>
                            </m:sub>
                          </m:sSub>
                        </m:num>
                        <m:den>
                          <m:r>
                            <a:rPr lang="it-IT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  <m:r>
                            <a:rPr lang="it-IT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d>
                            <m:dPr>
                              <m:ctrlPr>
                                <a:rPr lang="it-IT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it-IT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it-IT" b="0" i="1" smtClean="0">
                                      <a:latin typeface="Cambria Math" panose="02040503050406030204" pitchFamily="18" charset="0"/>
                                    </a:rPr>
                                    <m:t>𝑇</m:t>
                                  </m:r>
                                </m:e>
                                <m:sub>
                                  <m:r>
                                    <a:rPr lang="it-IT" b="0" i="1" smtClean="0">
                                      <a:latin typeface="Cambria Math" panose="02040503050406030204" pitchFamily="18" charset="0"/>
                                    </a:rPr>
                                    <m:t>𝑤</m:t>
                                  </m:r>
                                </m:sub>
                              </m:sSub>
                              <m:r>
                                <a:rPr lang="it-IT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it-IT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it-IT" b="0" i="1" smtClean="0">
                                      <a:latin typeface="Cambria Math" panose="02040503050406030204" pitchFamily="18" charset="0"/>
                                    </a:rPr>
                                    <m:t>𝑇</m:t>
                                  </m:r>
                                </m:e>
                                <m:sub>
                                  <m:r>
                                    <a:rPr lang="it-IT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∞</m:t>
                                  </m:r>
                                </m:sub>
                              </m:sSub>
                            </m:e>
                          </m:d>
                        </m:den>
                      </m:f>
                    </m:oMath>
                  </m:oMathPara>
                </a14:m>
                <a:endParaRPr lang="it-IT" dirty="0"/>
              </a:p>
            </p:txBody>
          </p:sp>
        </mc:Choice>
        <mc:Fallback xmlns="">
          <p:sp>
            <p:nvSpPr>
              <p:cNvPr id="5" name="CasellaDiTesto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5419" y="2041841"/>
                <a:ext cx="2696379" cy="613822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  <a:ln w="28575">
                <a:solidFill>
                  <a:srgbClr val="FF0000"/>
                </a:solidFill>
                <a:prstDash val="dash"/>
              </a:ln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CasellaDiTesto 5"/>
          <p:cNvSpPr txBox="1"/>
          <p:nvPr/>
        </p:nvSpPr>
        <p:spPr>
          <a:xfrm>
            <a:off x="3760309" y="2009332"/>
            <a:ext cx="39121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/>
              <a:t>Quest’equazione è espressa in una sola incognita </a:t>
            </a:r>
            <a:r>
              <a:rPr lang="it-IT" dirty="0" err="1"/>
              <a:t>Tw</a:t>
            </a:r>
            <a:r>
              <a:rPr lang="it-IT" dirty="0"/>
              <a:t> e, pertanto, è risolvibile.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5" name="Fumetto 3 168">
                <a:extLst>
                  <a:ext uri="{FF2B5EF4-FFF2-40B4-BE49-F238E27FC236}">
                    <a16:creationId xmlns:a16="http://schemas.microsoft.com/office/drawing/2014/main" id="{9FAAA3D1-F8E9-41F3-AA63-B96661D4C6DB}"/>
                  </a:ext>
                </a:extLst>
              </p:cNvPr>
              <p:cNvSpPr/>
              <p:nvPr/>
            </p:nvSpPr>
            <p:spPr>
              <a:xfrm>
                <a:off x="7567827" y="222510"/>
                <a:ext cx="3667537" cy="3672000"/>
              </a:xfrm>
              <a:prstGeom prst="wedgeEllipseCallout">
                <a:avLst>
                  <a:gd name="adj1" fmla="val 16433"/>
                  <a:gd name="adj2" fmla="val 61082"/>
                </a:avLst>
              </a:prstGeom>
              <a:solidFill>
                <a:schemeClr val="accent6"/>
              </a:solidFill>
              <a:ln>
                <a:solidFill>
                  <a:schemeClr val="accent6"/>
                </a:solidFill>
              </a:ln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it-IT" dirty="0">
                    <a:solidFill>
                      <a:schemeClr val="bg1"/>
                    </a:solidFill>
                  </a:rPr>
                  <a:t>Poiché è </a:t>
                </a:r>
              </a:p>
              <a:p>
                <a:pPr algn="ctr"/>
                <a:endParaRPr lang="it-IT" dirty="0">
                  <a:solidFill>
                    <a:schemeClr val="bg1"/>
                  </a:solidFill>
                </a:endParaRPr>
              </a:p>
              <a:p>
                <a:pPr algn="ctr"/>
                <a:r>
                  <a:rPr lang="it-IT" dirty="0">
                    <a:solidFill>
                      <a:schemeClr val="bg1"/>
                    </a:solidFill>
                  </a:rPr>
                  <a:t>Nu=f(</a:t>
                </a:r>
                <a:r>
                  <a:rPr lang="it-IT" dirty="0" err="1">
                    <a:solidFill>
                      <a:schemeClr val="bg1"/>
                    </a:solidFill>
                  </a:rPr>
                  <a:t>Ra</a:t>
                </a:r>
                <a:r>
                  <a:rPr lang="it-IT" dirty="0">
                    <a:solidFill>
                      <a:schemeClr val="bg1"/>
                    </a:solidFill>
                  </a:rPr>
                  <a:t>)</a:t>
                </a:r>
              </a:p>
              <a:p>
                <a:pPr algn="ctr"/>
                <a:r>
                  <a:rPr lang="it-IT" dirty="0">
                    <a:solidFill>
                      <a:schemeClr val="bg1"/>
                    </a:solidFill>
                  </a:rPr>
                  <a:t>con </a:t>
                </a:r>
                <a:r>
                  <a:rPr lang="it-IT" dirty="0" err="1">
                    <a:solidFill>
                      <a:schemeClr val="bg1"/>
                    </a:solidFill>
                  </a:rPr>
                  <a:t>Ra</a:t>
                </a:r>
                <a:r>
                  <a:rPr lang="it-IT" dirty="0">
                    <a:solidFill>
                      <a:schemeClr val="bg1"/>
                    </a:solidFill>
                  </a:rPr>
                  <a:t> = Gr Pr   e</a:t>
                </a: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it-IT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𝐺𝑟</m:t>
                      </m:r>
                      <m:r>
                        <a:rPr lang="it-IT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it-IT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it-IT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𝑔</m:t>
                          </m:r>
                          <m:r>
                            <a:rPr lang="it-IT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it-IT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𝛽</m:t>
                          </m:r>
                          <m:r>
                            <a:rPr lang="it-IT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</m:t>
                          </m:r>
                          <m:d>
                            <m:dPr>
                              <m:ctrlPr>
                                <a:rPr lang="it-IT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it-IT" b="0" i="1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it-IT" b="0" i="1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𝑇</m:t>
                                  </m:r>
                                </m:e>
                                <m:sub>
                                  <m:r>
                                    <a:rPr lang="it-IT" b="0" i="1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𝑊</m:t>
                                  </m:r>
                                </m:sub>
                              </m:sSub>
                              <m:r>
                                <a:rPr lang="it-IT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it-IT" b="0" i="1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it-IT" b="0" i="1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𝑇</m:t>
                                  </m:r>
                                </m:e>
                                <m:sub>
                                  <m:r>
                                    <a:rPr lang="it-IT" b="0" i="1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∞</m:t>
                                  </m:r>
                                </m:sub>
                              </m:sSub>
                            </m:e>
                          </m:d>
                          <m:sSubSup>
                            <m:sSubSupPr>
                              <m:ctrlPr>
                                <a:rPr lang="it-IT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it-IT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𝐿</m:t>
                              </m:r>
                            </m:e>
                            <m:sub>
                              <m:r>
                                <a:rPr lang="it-IT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𝑟𝑖𝑓</m:t>
                              </m:r>
                            </m:sub>
                            <m:sup>
                              <m:r>
                                <a:rPr lang="it-IT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3</m:t>
                              </m:r>
                            </m:sup>
                          </m:sSubSup>
                        </m:num>
                        <m:den>
                          <m:sSup>
                            <m:sSupPr>
                              <m:ctrlPr>
                                <a:rPr lang="it-IT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m:rPr>
                                  <m:sty m:val="p"/>
                                </m:rPr>
                                <a:rPr lang="el-GR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ν</m:t>
                              </m:r>
                            </m:e>
                            <m:sup>
                              <m:r>
                                <a:rPr lang="it-IT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it-IT" dirty="0">
                  <a:solidFill>
                    <a:schemeClr val="bg1"/>
                  </a:solidFill>
                </a:endParaRPr>
              </a:p>
              <a:p>
                <a:pPr algn="ctr"/>
                <a:r>
                  <a:rPr lang="it-IT" dirty="0">
                    <a:solidFill>
                      <a:schemeClr val="bg1"/>
                    </a:solidFill>
                  </a:rPr>
                  <a:t>H dipende da </a:t>
                </a:r>
                <a:r>
                  <a:rPr lang="it-IT" dirty="0" err="1">
                    <a:solidFill>
                      <a:schemeClr val="bg1"/>
                    </a:solidFill>
                  </a:rPr>
                  <a:t>Tw</a:t>
                </a:r>
                <a:r>
                  <a:rPr lang="it-IT" dirty="0">
                    <a:solidFill>
                      <a:schemeClr val="bg1"/>
                    </a:solidFill>
                  </a:rPr>
                  <a:t> tramite Gr.</a:t>
                </a:r>
              </a:p>
              <a:p>
                <a:pPr algn="just"/>
                <a:endParaRPr lang="it-IT" dirty="0">
                  <a:solidFill>
                    <a:schemeClr val="bg1"/>
                  </a:solidFill>
                </a:endParaRPr>
              </a:p>
            </p:txBody>
          </p:sp>
        </mc:Choice>
        <mc:Fallback>
          <p:sp>
            <p:nvSpPr>
              <p:cNvPr id="15" name="Fumetto 3 168">
                <a:extLst>
                  <a:ext uri="{FF2B5EF4-FFF2-40B4-BE49-F238E27FC236}">
                    <a16:creationId xmlns:a16="http://schemas.microsoft.com/office/drawing/2014/main" id="{9FAAA3D1-F8E9-41F3-AA63-B96661D4C6D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67827" y="222510"/>
                <a:ext cx="3667537" cy="3672000"/>
              </a:xfrm>
              <a:prstGeom prst="wedgeEllipseCallout">
                <a:avLst>
                  <a:gd name="adj1" fmla="val 16433"/>
                  <a:gd name="adj2" fmla="val 61082"/>
                </a:avLst>
              </a:prstGeom>
              <a:blipFill>
                <a:blip r:embed="rId7"/>
                <a:stretch>
                  <a:fillRect/>
                </a:stretch>
              </a:blipFill>
              <a:ln>
                <a:solidFill>
                  <a:schemeClr val="accent6"/>
                </a:solidFill>
              </a:ln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CasellaDiTesto 15"/>
              <p:cNvSpPr txBox="1"/>
              <p:nvPr/>
            </p:nvSpPr>
            <p:spPr>
              <a:xfrm>
                <a:off x="9696074" y="1031062"/>
                <a:ext cx="989565" cy="60401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it-IT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h</m:t>
                      </m:r>
                      <m:r>
                        <a:rPr lang="it-IT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it-IT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it-IT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𝑁𝑢</m:t>
                          </m:r>
                          <m:r>
                            <a:rPr lang="it-IT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it-IT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𝑘</m:t>
                          </m:r>
                        </m:num>
                        <m:den>
                          <m:sSub>
                            <m:sSubPr>
                              <m:ctrlPr>
                                <a:rPr lang="it-IT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it-IT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𝐿</m:t>
                              </m:r>
                            </m:e>
                            <m:sub>
                              <m:r>
                                <a:rPr lang="it-IT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𝑟𝑖𝑓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it-IT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16" name="CasellaDiTesto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96074" y="1031062"/>
                <a:ext cx="989565" cy="604012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CasellaDiTesto 7"/>
          <p:cNvSpPr txBox="1"/>
          <p:nvPr/>
        </p:nvSpPr>
        <p:spPr>
          <a:xfrm>
            <a:off x="850979" y="3926036"/>
            <a:ext cx="794903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/>
              <a:t>La necessità di dover usare le tabelle al fine di caratterizzare le proprietà occorrenti alla valutazione del Nu determina il ricorso ad una procedura iterativa.</a:t>
            </a:r>
          </a:p>
        </p:txBody>
      </p:sp>
    </p:spTree>
    <p:extLst>
      <p:ext uri="{BB962C8B-B14F-4D97-AF65-F5344CB8AC3E}">
        <p14:creationId xmlns:p14="http://schemas.microsoft.com/office/powerpoint/2010/main" val="1782934183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 animBg="1"/>
      <p:bldP spid="32" grpId="1" animBg="1"/>
      <p:bldP spid="15" grpId="0" animBg="1"/>
      <p:bldP spid="1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Rectangle 76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it-IT"/>
          </a:p>
        </p:txBody>
      </p:sp>
      <p:grpSp>
        <p:nvGrpSpPr>
          <p:cNvPr id="20586" name="Group 2154"/>
          <p:cNvGrpSpPr>
            <a:grpSpLocks/>
          </p:cNvGrpSpPr>
          <p:nvPr/>
        </p:nvGrpSpPr>
        <p:grpSpPr bwMode="auto">
          <a:xfrm>
            <a:off x="4760913" y="1539875"/>
            <a:ext cx="1362075" cy="1660525"/>
            <a:chOff x="7497" y="2426"/>
            <a:chExt cx="2145" cy="2613"/>
          </a:xfrm>
        </p:grpSpPr>
        <p:grpSp>
          <p:nvGrpSpPr>
            <p:cNvPr id="20590" name="Group 2158"/>
            <p:cNvGrpSpPr>
              <a:grpSpLocks/>
            </p:cNvGrpSpPr>
            <p:nvPr/>
          </p:nvGrpSpPr>
          <p:grpSpPr bwMode="auto">
            <a:xfrm>
              <a:off x="7685" y="2613"/>
              <a:ext cx="989" cy="2239"/>
              <a:chOff x="9450" y="3578"/>
              <a:chExt cx="1815" cy="2845"/>
            </a:xfrm>
          </p:grpSpPr>
        </p:grpSp>
      </p:grpSp>
      <p:sp>
        <p:nvSpPr>
          <p:cNvPr id="86" name="CasellaDiTesto 85"/>
          <p:cNvSpPr txBox="1"/>
          <p:nvPr/>
        </p:nvSpPr>
        <p:spPr>
          <a:xfrm>
            <a:off x="0" y="6404236"/>
            <a:ext cx="8775513" cy="2616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it-IT" sz="1100">
                <a:solidFill>
                  <a:schemeClr val="bg1">
                    <a:lumMod val="65000"/>
                  </a:schemeClr>
                </a:solidFill>
              </a:rPr>
              <a:t>ESERCITAZIONE                                                                                          TRASMISSIONE DEL CALORE</a:t>
            </a:r>
          </a:p>
        </p:txBody>
      </p:sp>
      <p:sp>
        <p:nvSpPr>
          <p:cNvPr id="131" name="CasellaDiTesto 130"/>
          <p:cNvSpPr txBox="1"/>
          <p:nvPr/>
        </p:nvSpPr>
        <p:spPr>
          <a:xfrm>
            <a:off x="391884" y="-91439"/>
            <a:ext cx="673685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i="1" dirty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Esercizio 1</a:t>
            </a:r>
          </a:p>
          <a:p>
            <a:r>
              <a:rPr lang="it-IT" sz="2400" i="1" dirty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Convezione naturale</a:t>
            </a:r>
          </a:p>
          <a:p>
            <a:endParaRPr lang="it-IT" sz="2400" i="1" dirty="0">
              <a:solidFill>
                <a:schemeClr val="bg1"/>
              </a:solidFill>
              <a:latin typeface="Calibri" pitchFamily="34" charset="0"/>
              <a:cs typeface="Calibri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CasellaDiTesto 4"/>
              <p:cNvSpPr txBox="1"/>
              <p:nvPr/>
            </p:nvSpPr>
            <p:spPr>
              <a:xfrm>
                <a:off x="8696227" y="1114844"/>
                <a:ext cx="3276794" cy="613822"/>
              </a:xfrm>
              <a:prstGeom prst="rect">
                <a:avLst/>
              </a:prstGeom>
              <a:noFill/>
              <a:ln w="28575">
                <a:solidFill>
                  <a:srgbClr val="FF0000"/>
                </a:solidFill>
                <a:prstDash val="dash"/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it-IT" b="0" i="1" smtClean="0">
                          <a:latin typeface="Cambria Math" panose="02040503050406030204" pitchFamily="18" charset="0"/>
                        </a:rPr>
                        <m:t>h</m:t>
                      </m:r>
                      <m:r>
                        <a:rPr lang="it-IT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it-IT" b="0" i="1" smtClean="0">
                          <a:latin typeface="Cambria Math" panose="02040503050406030204" pitchFamily="18" charset="0"/>
                        </a:rPr>
                        <m:t>h</m:t>
                      </m:r>
                      <m:d>
                        <m:dPr>
                          <m:ctrlPr>
                            <a:rPr lang="it-IT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it-IT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it-IT" b="0" i="1" smtClean="0"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e>
                            <m:sub>
                              <m:r>
                                <a:rPr lang="it-IT" b="0" i="1" smtClean="0">
                                  <a:latin typeface="Cambria Math" panose="02040503050406030204" pitchFamily="18" charset="0"/>
                                </a:rPr>
                                <m:t>𝑊</m:t>
                              </m:r>
                            </m:sub>
                          </m:sSub>
                        </m:e>
                      </m:d>
                      <m:r>
                        <a:rPr lang="it-IT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it-IT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it-IT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̇"/>
                                  <m:ctrlPr>
                                    <a:rPr lang="it-IT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it-IT" b="0" i="1" smtClean="0">
                                      <a:latin typeface="Cambria Math" panose="02040503050406030204" pitchFamily="18" charset="0"/>
                                    </a:rPr>
                                    <m:t>𝑄</m:t>
                                  </m:r>
                                </m:e>
                              </m:acc>
                            </m:e>
                            <m:sub>
                              <m:r>
                                <a:rPr lang="it-IT" b="0" i="1" smtClean="0">
                                  <a:latin typeface="Cambria Math" panose="02040503050406030204" pitchFamily="18" charset="0"/>
                                </a:rPr>
                                <m:t>𝑛𝑒𝑤</m:t>
                              </m:r>
                            </m:sub>
                          </m:sSub>
                        </m:num>
                        <m:den>
                          <m:r>
                            <a:rPr lang="it-IT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  <m:r>
                            <a:rPr lang="it-IT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d>
                            <m:dPr>
                              <m:ctrlPr>
                                <a:rPr lang="it-IT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it-IT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it-IT" b="0" i="1" smtClean="0">
                                      <a:latin typeface="Cambria Math" panose="02040503050406030204" pitchFamily="18" charset="0"/>
                                    </a:rPr>
                                    <m:t>𝑇</m:t>
                                  </m:r>
                                </m:e>
                                <m:sub>
                                  <m:r>
                                    <a:rPr lang="it-IT" b="0" i="1" smtClean="0">
                                      <a:latin typeface="Cambria Math" panose="02040503050406030204" pitchFamily="18" charset="0"/>
                                    </a:rPr>
                                    <m:t>𝑤</m:t>
                                  </m:r>
                                </m:sub>
                              </m:sSub>
                              <m:r>
                                <a:rPr lang="it-IT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it-IT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it-IT" b="0" i="1" smtClean="0">
                                      <a:latin typeface="Cambria Math" panose="02040503050406030204" pitchFamily="18" charset="0"/>
                                    </a:rPr>
                                    <m:t>𝑇</m:t>
                                  </m:r>
                                </m:e>
                                <m:sub>
                                  <m:r>
                                    <a:rPr lang="it-IT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∞</m:t>
                                  </m:r>
                                </m:sub>
                              </m:sSub>
                            </m:e>
                          </m:d>
                        </m:den>
                      </m:f>
                      <m:r>
                        <a:rPr lang="it-IT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     (1)</m:t>
                      </m:r>
                    </m:oMath>
                  </m:oMathPara>
                </a14:m>
                <a:endParaRPr lang="it-IT" dirty="0"/>
              </a:p>
            </p:txBody>
          </p:sp>
        </mc:Choice>
        <mc:Fallback xmlns="">
          <p:sp>
            <p:nvSpPr>
              <p:cNvPr id="5" name="CasellaDiTesto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96227" y="1114844"/>
                <a:ext cx="3276794" cy="613822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  <a:ln w="28575">
                <a:solidFill>
                  <a:srgbClr val="FF0000"/>
                </a:solidFill>
                <a:prstDash val="dash"/>
              </a:ln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CasellaDiTesto 15"/>
              <p:cNvSpPr txBox="1"/>
              <p:nvPr/>
            </p:nvSpPr>
            <p:spPr>
              <a:xfrm>
                <a:off x="9696074" y="1031062"/>
                <a:ext cx="989565" cy="60401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it-IT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h</m:t>
                      </m:r>
                      <m:r>
                        <a:rPr lang="it-IT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it-IT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it-IT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𝑁𝑢</m:t>
                          </m:r>
                          <m:r>
                            <a:rPr lang="it-IT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it-IT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𝑘</m:t>
                          </m:r>
                        </m:num>
                        <m:den>
                          <m:sSub>
                            <m:sSubPr>
                              <m:ctrlPr>
                                <a:rPr lang="it-IT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it-IT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𝐿</m:t>
                              </m:r>
                            </m:e>
                            <m:sub>
                              <m:r>
                                <a:rPr lang="it-IT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𝑟𝑖𝑓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it-IT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16" name="CasellaDiTesto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96074" y="1031062"/>
                <a:ext cx="989565" cy="604012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10" name="Diagramma 9"/>
              <p:cNvGraphicFramePr/>
              <p:nvPr>
                <p:extLst>
                  <p:ext uri="{D42A27DB-BD31-4B8C-83A1-F6EECF244321}">
                    <p14:modId xmlns:p14="http://schemas.microsoft.com/office/powerpoint/2010/main" val="2403686882"/>
                  </p:ext>
                </p:extLst>
              </p:nvPr>
            </p:nvGraphicFramePr>
            <p:xfrm>
              <a:off x="391884" y="941560"/>
              <a:ext cx="8128000" cy="5418667"/>
            </p:xfrm>
            <a:graphic>
              <a:graphicData uri="http://schemas.openxmlformats.org/drawingml/2006/diagram">
                <dgm:relIds xmlns:dgm="http://schemas.openxmlformats.org/drawingml/2006/diagram" xmlns:r="http://schemas.openxmlformats.org/officeDocument/2006/relationships" r:dm="rId4" r:lo="rId5" r:qs="rId6" r:cs="rId7"/>
              </a:graphicData>
            </a:graphic>
          </p:graphicFrame>
        </mc:Choice>
        <mc:Fallback xmlns="">
          <p:graphicFrame>
            <p:nvGraphicFramePr>
              <p:cNvPr id="10" name="Diagramma 9"/>
              <p:cNvGraphicFramePr/>
              <p:nvPr>
                <p:extLst>
                  <p:ext uri="{D42A27DB-BD31-4B8C-83A1-F6EECF244321}">
                    <p14:modId xmlns:p14="http://schemas.microsoft.com/office/powerpoint/2010/main" val="2403686882"/>
                  </p:ext>
                </p:extLst>
              </p:nvPr>
            </p:nvGraphicFramePr>
            <p:xfrm>
              <a:off x="391884" y="941560"/>
              <a:ext cx="8128000" cy="5418667"/>
            </p:xfrm>
            <a:graphic>
              <a:graphicData uri="http://schemas.openxmlformats.org/drawingml/2006/diagram">
                <dgm:relIds xmlns:dgm="http://schemas.openxmlformats.org/drawingml/2006/diagram" xmlns:r="http://schemas.openxmlformats.org/officeDocument/2006/relationships" r:dm="rId9" r:lo="rId10" r:qs="rId11" r:cs="rId12"/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617851775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Rectangle 76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it-IT"/>
          </a:p>
        </p:txBody>
      </p:sp>
      <p:grpSp>
        <p:nvGrpSpPr>
          <p:cNvPr id="20586" name="Group 2154"/>
          <p:cNvGrpSpPr>
            <a:grpSpLocks/>
          </p:cNvGrpSpPr>
          <p:nvPr/>
        </p:nvGrpSpPr>
        <p:grpSpPr bwMode="auto">
          <a:xfrm>
            <a:off x="4760913" y="1539875"/>
            <a:ext cx="1362075" cy="1660525"/>
            <a:chOff x="7497" y="2426"/>
            <a:chExt cx="2145" cy="2613"/>
          </a:xfrm>
        </p:grpSpPr>
        <p:grpSp>
          <p:nvGrpSpPr>
            <p:cNvPr id="20590" name="Group 2158"/>
            <p:cNvGrpSpPr>
              <a:grpSpLocks/>
            </p:cNvGrpSpPr>
            <p:nvPr/>
          </p:nvGrpSpPr>
          <p:grpSpPr bwMode="auto">
            <a:xfrm>
              <a:off x="7685" y="2613"/>
              <a:ext cx="989" cy="2239"/>
              <a:chOff x="9450" y="3578"/>
              <a:chExt cx="1815" cy="2845"/>
            </a:xfrm>
          </p:grpSpPr>
        </p:grpSp>
      </p:grpSp>
      <p:sp>
        <p:nvSpPr>
          <p:cNvPr id="86" name="CasellaDiTesto 85"/>
          <p:cNvSpPr txBox="1"/>
          <p:nvPr/>
        </p:nvSpPr>
        <p:spPr>
          <a:xfrm>
            <a:off x="0" y="6404236"/>
            <a:ext cx="8775513" cy="2616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it-IT" sz="1100">
                <a:solidFill>
                  <a:schemeClr val="bg1">
                    <a:lumMod val="65000"/>
                  </a:schemeClr>
                </a:solidFill>
              </a:rPr>
              <a:t>ESERCITAZIONE                                                                                          TRASMISSIONE DEL CALORE</a:t>
            </a:r>
          </a:p>
        </p:txBody>
      </p:sp>
      <p:sp>
        <p:nvSpPr>
          <p:cNvPr id="131" name="CasellaDiTesto 130"/>
          <p:cNvSpPr txBox="1"/>
          <p:nvPr/>
        </p:nvSpPr>
        <p:spPr>
          <a:xfrm>
            <a:off x="391884" y="-91439"/>
            <a:ext cx="673685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i="1" dirty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Esercizio 1</a:t>
            </a:r>
          </a:p>
          <a:p>
            <a:r>
              <a:rPr lang="it-IT" sz="2400" i="1" dirty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Convezione naturale</a:t>
            </a:r>
          </a:p>
          <a:p>
            <a:endParaRPr lang="it-IT" sz="2400" i="1" dirty="0">
              <a:solidFill>
                <a:schemeClr val="bg1"/>
              </a:solidFill>
              <a:latin typeface="Calibri" pitchFamily="34" charset="0"/>
              <a:cs typeface="Calibri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CasellaDiTesto 15"/>
              <p:cNvSpPr txBox="1"/>
              <p:nvPr/>
            </p:nvSpPr>
            <p:spPr>
              <a:xfrm>
                <a:off x="9696074" y="1031062"/>
                <a:ext cx="989565" cy="60401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it-IT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h</m:t>
                      </m:r>
                      <m:r>
                        <a:rPr lang="it-IT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it-IT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it-IT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𝑁𝑢</m:t>
                          </m:r>
                          <m:r>
                            <a:rPr lang="it-IT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it-IT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𝑘</m:t>
                          </m:r>
                        </m:num>
                        <m:den>
                          <m:sSub>
                            <m:sSubPr>
                              <m:ctrlPr>
                                <a:rPr lang="it-IT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it-IT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𝐿</m:t>
                              </m:r>
                            </m:e>
                            <m:sub>
                              <m:r>
                                <a:rPr lang="it-IT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𝑟𝑖𝑓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it-IT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16" name="CasellaDiTesto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96074" y="1031062"/>
                <a:ext cx="989565" cy="604012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" name="Immagine 1"/>
          <p:cNvPicPr>
            <a:picLocks noChangeAspect="1"/>
          </p:cNvPicPr>
          <p:nvPr/>
        </p:nvPicPr>
        <p:blipFill rotWithShape="1">
          <a:blip r:embed="rId3"/>
          <a:srcRect t="12650" r="9907" b="7541"/>
          <a:stretch/>
        </p:blipFill>
        <p:spPr>
          <a:xfrm>
            <a:off x="537198" y="816661"/>
            <a:ext cx="10577004" cy="52704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7618567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</p:bldLst>
  </p:timing>
</p:sld>
</file>

<file path=ppt/theme/theme1.xml><?xml version="1.0" encoding="utf-8"?>
<a:theme xmlns:a="http://schemas.openxmlformats.org/drawingml/2006/main" name="Welcome to PowerPoint_TP102923943">
  <a:themeElements>
    <a:clrScheme name="Verde">
      <a:dk1>
        <a:sysClr val="windowText" lastClr="000000"/>
      </a:dk1>
      <a:lt1>
        <a:sysClr val="window" lastClr="FFFFFF"/>
      </a:lt1>
      <a:dk2>
        <a:srgbClr val="455F51"/>
      </a:dk2>
      <a:lt2>
        <a:srgbClr val="E3DED1"/>
      </a:lt2>
      <a:accent1>
        <a:srgbClr val="549E39"/>
      </a:accent1>
      <a:accent2>
        <a:srgbClr val="8AB833"/>
      </a:accent2>
      <a:accent3>
        <a:srgbClr val="C0CF3A"/>
      </a:accent3>
      <a:accent4>
        <a:srgbClr val="029676"/>
      </a:accent4>
      <a:accent5>
        <a:srgbClr val="4AB5C4"/>
      </a:accent5>
      <a:accent6>
        <a:srgbClr val="0989B1"/>
      </a:accent6>
      <a:hlink>
        <a:srgbClr val="6B9F25"/>
      </a:hlink>
      <a:folHlink>
        <a:srgbClr val="BA6906"/>
      </a:folHlink>
    </a:clrScheme>
    <a:fontScheme name="Gill Sans MT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 2007-2010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zione standard1" id="{AF3C2725-E792-40C4-98FD-562AC06C582F}" vid="{94A984C3-3099-431C-9D91-059FD31E7162}"/>
    </a:ext>
  </a:extLst>
</a:theme>
</file>

<file path=ppt/theme/theme2.xml><?xml version="1.0" encoding="utf-8"?>
<a:theme xmlns:a="http://schemas.openxmlformats.org/drawingml/2006/main" name="Personalizza struttur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E151E9DC2B1B8F42A2FD7A22D9E10DE9" ma:contentTypeVersion="2" ma:contentTypeDescription="Creare un nuovo documento." ma:contentTypeScope="" ma:versionID="5d187cf8b980f05b12537a824533f53a">
  <xsd:schema xmlns:xsd="http://www.w3.org/2001/XMLSchema" xmlns:xs="http://www.w3.org/2001/XMLSchema" xmlns:p="http://schemas.microsoft.com/office/2006/metadata/properties" xmlns:ns2="3e9bdf3d-12ed-4e5e-b626-5398c7ea5148" targetNamespace="http://schemas.microsoft.com/office/2006/metadata/properties" ma:root="true" ma:fieldsID="8e0150945d3925c7d932eb79e3b9ac92" ns2:_="">
    <xsd:import namespace="3e9bdf3d-12ed-4e5e-b626-5398c7ea5148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e9bdf3d-12ed-4e5e-b626-5398c7ea5148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i contenuto"/>
        <xsd:element ref="dc:title" minOccurs="0" maxOccurs="1" ma:index="4" ma:displayName="Tito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2FD8F802-78D1-4A8D-BB7D-9BC201CBCC7D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3e9bdf3d-12ed-4e5e-b626-5398c7ea5148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29A1BA70-E0FD-4883-B736-18F003445331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13256137-6C33-47F9-AF2B-C727109029A9}">
  <ds:schemaRefs>
    <ds:schemaRef ds:uri="http://schemas.microsoft.com/office/2006/documentManagement/types"/>
    <ds:schemaRef ds:uri="http://purl.org/dc/terms/"/>
    <ds:schemaRef ds:uri="http://www.w3.org/XML/1998/namespace"/>
    <ds:schemaRef ds:uri="http://purl.org/dc/elements/1.1/"/>
    <ds:schemaRef ds:uri="http://schemas.microsoft.com/office/2006/metadata/properties"/>
    <ds:schemaRef ds:uri="http://schemas.microsoft.com/office/infopath/2007/PartnerControls"/>
    <ds:schemaRef ds:uri="http://purl.org/dc/dcmitype/"/>
    <ds:schemaRef ds:uri="http://schemas.openxmlformats.org/package/2006/metadata/core-properties"/>
    <ds:schemaRef ds:uri="3e9bdf3d-12ed-4e5e-b626-5398c7ea5148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2996</Words>
  <Application>Microsoft Office PowerPoint</Application>
  <PresentationFormat>Widescreen</PresentationFormat>
  <Paragraphs>469</Paragraphs>
  <Slides>37</Slides>
  <Notes>6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7</vt:i4>
      </vt:variant>
      <vt:variant>
        <vt:lpstr>Tema</vt:lpstr>
      </vt:variant>
      <vt:variant>
        <vt:i4>2</vt:i4>
      </vt:variant>
      <vt:variant>
        <vt:lpstr>Titoli diapositive</vt:lpstr>
      </vt:variant>
      <vt:variant>
        <vt:i4>37</vt:i4>
      </vt:variant>
    </vt:vector>
  </HeadingPairs>
  <TitlesOfParts>
    <vt:vector size="46" baseType="lpstr">
      <vt:lpstr>Arial</vt:lpstr>
      <vt:lpstr>Calibri</vt:lpstr>
      <vt:lpstr>Calibri Light</vt:lpstr>
      <vt:lpstr>Cambria Math</vt:lpstr>
      <vt:lpstr>Gill Sans MT</vt:lpstr>
      <vt:lpstr>Segoe UI</vt:lpstr>
      <vt:lpstr>Times New Roman</vt:lpstr>
      <vt:lpstr>Welcome to PowerPoint_TP102923943</vt:lpstr>
      <vt:lpstr>Personalizza struttura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2014-10-15T17:58:38Z</dcterms:created>
  <dcterms:modified xsi:type="dcterms:W3CDTF">2021-05-18T11:05:01Z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TC029239449991</vt:lpwstr>
  </property>
  <property fmtid="{D5CDD505-2E9C-101B-9397-08002B2CF9AE}" pid="3" name="ContentTypeId">
    <vt:lpwstr>0x010100E151E9DC2B1B8F42A2FD7A22D9E10DE9</vt:lpwstr>
  </property>
</Properties>
</file>