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16"/>
  </p:notesMasterIdLst>
  <p:handoutMasterIdLst>
    <p:handoutMasterId r:id="rId17"/>
  </p:handoutMasterIdLst>
  <p:sldIdLst>
    <p:sldId id="354" r:id="rId6"/>
    <p:sldId id="345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45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9900"/>
    <a:srgbClr val="FF0066"/>
    <a:srgbClr val="FF6600"/>
    <a:srgbClr val="DD462F"/>
    <a:srgbClr val="E07720"/>
    <a:srgbClr val="0033CC"/>
    <a:srgbClr val="C89800"/>
    <a:srgbClr val="BF9E13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2015" autoAdjust="0"/>
  </p:normalViewPr>
  <p:slideViewPr>
    <p:cSldViewPr snapToGrid="0">
      <p:cViewPr>
        <p:scale>
          <a:sx n="75" d="100"/>
          <a:sy n="75" d="100"/>
        </p:scale>
        <p:origin x="83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5/8/2021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7.png"/><Relationship Id="rId7" Type="http://schemas.openxmlformats.org/officeDocument/2006/relationships/image" Target="../media/image4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Carmela Concilio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2020/21</a:t>
            </a:r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0" y="35656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N.9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Transitori multidimensionali: </a:t>
            </a:r>
          </a:p>
          <a:p>
            <a:pPr algn="ctr"/>
            <a:r>
              <a:rPr lang="it-IT" sz="4400" i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corpo a parametri concentrati</a:t>
            </a: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157566" y="4555693"/>
                <a:ext cx="4715393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𝑎𝑙𝑙𝑢𝑚𝑖𝑛𝑖𝑜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𝑡𝑓𝑖𝑛</m:t>
                          </m:r>
                        </m:sup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𝑎𝑙𝑙𝑢𝑚𝑖𝑛𝑖𝑜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6" y="4555693"/>
                <a:ext cx="4715393" cy="724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157566" y="1104673"/>
                <a:ext cx="11067068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 generale, l’energia scambiata nell’intervallo di tempo 0- </a:t>
                </a:r>
                <a:r>
                  <a:rPr lang="it-IT" sz="16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tfin</a:t>
                </a:r>
                <a:r>
                  <a:rPr lang="it-IT" sz="16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è esprimibile come: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𝑡𝑓𝑖𝑛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it-IT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6" y="1104673"/>
                <a:ext cx="11067068" cy="476990"/>
              </a:xfrm>
              <a:prstGeom prst="rect">
                <a:avLst/>
              </a:prstGeom>
              <a:blipFill>
                <a:blip r:embed="rId3"/>
                <a:stretch>
                  <a:fillRect l="-331" t="-101282" b="-1679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12314" y="3194222"/>
                <a:ext cx="4297010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𝑎𝑐𝑐𝑖𝑎𝑖𝑜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𝑡𝑓𝑖𝑛</m:t>
                          </m:r>
                        </m:sup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𝑎𝑐𝑐𝑖𝑎𝑖𝑜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4" y="3194222"/>
                <a:ext cx="4297010" cy="724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517415" y="3172651"/>
                <a:ext cx="6384633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𝑎𝑐𝑐𝑖𝑎𝑖𝑜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0.007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∙750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𝑡𝑓𝑖𝑛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273</m:t>
                                  </m:r>
                                </m:den>
                              </m:f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=4706.8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15" y="3172651"/>
                <a:ext cx="6384633" cy="724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650626" y="4445359"/>
                <a:ext cx="6474401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𝑎𝑙𝑙𝑢𝑚𝑖𝑛𝑖𝑜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0.007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∙750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𝑡𝑓𝑖𝑛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152</m:t>
                                  </m:r>
                                </m:den>
                              </m:f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=2619.7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626" y="4445359"/>
                <a:ext cx="6474401" cy="724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188267" y="1964919"/>
                <a:ext cx="4011419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𝑟𝑎𝑚𝑒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𝑡𝑓𝑖𝑛</m:t>
                          </m:r>
                        </m:sup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𝑟𝑎𝑚𝑒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7" y="1964919"/>
                <a:ext cx="4011419" cy="724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5517415" y="1921514"/>
                <a:ext cx="6097438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𝑟𝑎𝑚𝑒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0.007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∙750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𝑡𝑓𝑖𝑛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198</m:t>
                                  </m:r>
                                </m:den>
                              </m:f>
                            </m:sup>
                          </m:s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=3413.5 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15" y="1921514"/>
                <a:ext cx="6097438" cy="724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D44670-D507-4AAC-940C-D5E47BB60944}"/>
              </a:ext>
            </a:extLst>
          </p:cNvPr>
          <p:cNvSpPr txBox="1"/>
          <p:nvPr/>
        </p:nvSpPr>
        <p:spPr>
          <a:xfrm>
            <a:off x="0" y="6423841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</p:spTree>
    <p:extLst>
      <p:ext uri="{BB962C8B-B14F-4D97-AF65-F5344CB8AC3E}">
        <p14:creationId xmlns:p14="http://schemas.microsoft.com/office/powerpoint/2010/main" val="238463776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83016" y="830997"/>
            <a:ext cx="1164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Determinare la temperatura di un filo di rame con raggio 0.8 mm, inizialmente a 70°C, dopo 20 s e 40 s dalla sua immersione in acqua a 38°C, assumendo un valore del coefficiente di scambio termico convettivo sulla superficie del filo pari a 90 W/(m2 ⋅K). Determinare, inoltre, il tempo necessario affinché si raggiunga la temperatura calcolata al punto 2 (T(40 s)) nel caso in cui filo fosse immerso in aria alla stessa temperatura,  assumendo in questo caso un valore del coefficiente di scambio termico convettivo superficiale pari a 12 W/(m2 ⋅K).</a:t>
            </a:r>
          </a:p>
          <a:p>
            <a:pPr algn="just"/>
            <a:b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it-IT" sz="16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5543174" y="2659323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Dati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2634" t="32058" r="72958" b="20918"/>
          <a:stretch/>
        </p:blipFill>
        <p:spPr>
          <a:xfrm>
            <a:off x="2055654" y="2444512"/>
            <a:ext cx="641022" cy="3846011"/>
          </a:xfrm>
          <a:prstGeom prst="rect">
            <a:avLst/>
          </a:prstGeom>
        </p:spPr>
      </p:pic>
      <p:sp>
        <p:nvSpPr>
          <p:cNvPr id="18" name="Arc 11"/>
          <p:cNvSpPr>
            <a:spLocks/>
          </p:cNvSpPr>
          <p:nvPr/>
        </p:nvSpPr>
        <p:spPr bwMode="auto">
          <a:xfrm flipH="1" flipV="1">
            <a:off x="2678433" y="4053525"/>
            <a:ext cx="155126" cy="9089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rc 11"/>
          <p:cNvSpPr>
            <a:spLocks/>
          </p:cNvSpPr>
          <p:nvPr/>
        </p:nvSpPr>
        <p:spPr bwMode="auto">
          <a:xfrm flipV="1">
            <a:off x="1918771" y="4053525"/>
            <a:ext cx="155126" cy="9089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758560" y="4261401"/>
                <a:ext cx="112179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𝑎𝑐𝑞𝑢𝑎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560" y="4261401"/>
                <a:ext cx="1121790" cy="390748"/>
              </a:xfrm>
              <a:prstGeom prst="rect">
                <a:avLst/>
              </a:prstGeom>
              <a:blipFill>
                <a:blip r:embed="rId3"/>
                <a:stretch>
                  <a:fillRect r="-1630" b="-4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532063" y="4158360"/>
                <a:ext cx="1127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=38°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063" y="4158360"/>
                <a:ext cx="1127873" cy="276999"/>
              </a:xfrm>
              <a:prstGeom prst="rect">
                <a:avLst/>
              </a:prstGeom>
              <a:blipFill>
                <a:blip r:embed="rId4"/>
                <a:stretch>
                  <a:fillRect l="-3763" r="-3226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5543174" y="3655374"/>
                <a:ext cx="1044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74" y="3655374"/>
                <a:ext cx="1044197" cy="276999"/>
              </a:xfrm>
              <a:prstGeom prst="rect">
                <a:avLst/>
              </a:prstGeom>
              <a:blipFill>
                <a:blip r:embed="rId5"/>
                <a:stretch>
                  <a:fillRect l="-4070" r="-3488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543174" y="3231002"/>
                <a:ext cx="1267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=0,8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74" y="3231002"/>
                <a:ext cx="1267463" cy="276999"/>
              </a:xfrm>
              <a:prstGeom prst="rect">
                <a:avLst/>
              </a:prstGeom>
              <a:blipFill>
                <a:blip r:embed="rId6"/>
                <a:stretch>
                  <a:fillRect l="-3365" r="-1923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921234" y="4239986"/>
                <a:ext cx="112179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𝑎𝑐𝑞𝑢𝑎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34" y="4239986"/>
                <a:ext cx="1121790" cy="390748"/>
              </a:xfrm>
              <a:prstGeom prst="rect">
                <a:avLst/>
              </a:prstGeom>
              <a:blipFill>
                <a:blip r:embed="rId7"/>
                <a:stretch>
                  <a:fillRect r="-1630" b="-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437773" y="4507984"/>
                <a:ext cx="1967718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𝑎𝑐𝑞𝑢𝑎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=90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73" y="4507984"/>
                <a:ext cx="1967718" cy="61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5437773" y="5273438"/>
                <a:ext cx="182184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73" y="5273438"/>
                <a:ext cx="1821845" cy="610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/>
              <p:cNvSpPr/>
              <p:nvPr/>
            </p:nvSpPr>
            <p:spPr>
              <a:xfrm>
                <a:off x="9011336" y="3852923"/>
                <a:ext cx="1524841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=375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336" y="3852923"/>
                <a:ext cx="1524841" cy="6108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8948178" y="3053787"/>
                <a:ext cx="1587999" cy="635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=8940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78" y="3053787"/>
                <a:ext cx="1587999" cy="635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/>
              <p:cNvSpPr/>
              <p:nvPr/>
            </p:nvSpPr>
            <p:spPr>
              <a:xfrm>
                <a:off x="9011336" y="4613962"/>
                <a:ext cx="1566198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=380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Rettango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336" y="4613962"/>
                <a:ext cx="1566198" cy="65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962914" y="2659322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Proprietà del rame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23" grpId="0"/>
      <p:bldP spid="10" grpId="0"/>
      <p:bldP spid="11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6312" y="879663"/>
            <a:ext cx="2959116" cy="3846011"/>
            <a:chOff x="921234" y="2444512"/>
            <a:chExt cx="2959116" cy="384601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l="22634" t="32058" r="72958" b="20918"/>
            <a:stretch/>
          </p:blipFill>
          <p:spPr>
            <a:xfrm>
              <a:off x="2055654" y="2444512"/>
              <a:ext cx="641022" cy="38460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2758560" y="4261401"/>
                  <a:ext cx="112179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𝑎𝑐𝑞𝑢𝑎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560" y="4261401"/>
                  <a:ext cx="1121790" cy="390748"/>
                </a:xfrm>
                <a:prstGeom prst="rect">
                  <a:avLst/>
                </a:prstGeom>
                <a:blipFill>
                  <a:blip r:embed="rId3"/>
                  <a:stretch>
                    <a:fillRect r="-1630" b="-468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921234" y="4239986"/>
                  <a:ext cx="112179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𝑎𝑐𝑞𝑢𝑎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34" y="4239986"/>
                  <a:ext cx="1121790" cy="390748"/>
                </a:xfrm>
                <a:prstGeom prst="rect">
                  <a:avLst/>
                </a:prstGeom>
                <a:blipFill>
                  <a:blip r:embed="rId4"/>
                  <a:stretch>
                    <a:fillRect r="-1630" b="-312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26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9010779" y="691315"/>
            <a:ext cx="2853350" cy="2857119"/>
          </a:xfrm>
          <a:prstGeom prst="wedgeEllipseCallout">
            <a:avLst>
              <a:gd name="adj1" fmla="val 11660"/>
              <a:gd name="adj2" fmla="val 8048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Trattandosi di un transitorio, occorre stimare preliminarmente il numero di Bi per consentire la scelta del modello più appropriato.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2784510" y="856315"/>
                <a:ext cx="5301689" cy="361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Occorre definire la lunghezza caratteristica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>
                            <a:latin typeface="Segoe UI Light" panose="020B0502040204020203" pitchFamily="34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it-IT" sz="1600">
                            <a:latin typeface="Segoe UI Light" panose="020B0502040204020203" pitchFamily="34" charset="0"/>
                            <a:cs typeface="Segoe UI Light" panose="020B0502040204020203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1600">
                            <a:latin typeface="Segoe UI Light" panose="020B0502040204020203" pitchFamily="34" charset="0"/>
                            <a:cs typeface="Segoe UI Light" panose="020B0502040204020203" pitchFamily="34" charset="0"/>
                          </a:rPr>
                          <m:t>𝑟𝑖𝑓</m:t>
                        </m:r>
                      </m:sub>
                    </m:sSub>
                  </m:oMath>
                </a14:m>
                <a:endParaRPr lang="it-IT" sz="16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10" y="856315"/>
                <a:ext cx="5301689" cy="361894"/>
              </a:xfrm>
              <a:prstGeom prst="rect">
                <a:avLst/>
              </a:prstGeom>
              <a:blipFill>
                <a:blip r:embed="rId6"/>
                <a:stretch>
                  <a:fillRect l="-690" t="-6667" b="-1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3681511" y="1678563"/>
                <a:ext cx="1005596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11" y="1678563"/>
                <a:ext cx="1005596" cy="332399"/>
              </a:xfrm>
              <a:prstGeom prst="rect">
                <a:avLst/>
              </a:prstGeom>
              <a:blipFill>
                <a:blip r:embed="rId7"/>
                <a:stretch>
                  <a:fillRect l="-5455" r="-4242" b="-25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/>
              <p:cNvSpPr txBox="1"/>
              <p:nvPr/>
            </p:nvSpPr>
            <p:spPr>
              <a:xfrm>
                <a:off x="7409768" y="2175353"/>
                <a:ext cx="455829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0.8 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68" y="2175353"/>
                <a:ext cx="4558299" cy="5558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7409768" y="3212502"/>
                <a:ext cx="4454361" cy="554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𝑎𝑐𝑞𝑢𝑎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375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=9.6</m:t>
                      </m:r>
                      <m:r>
                        <a:rPr lang="it-IT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68" y="3212502"/>
                <a:ext cx="4454361" cy="5547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2669628" y="4189562"/>
                <a:ext cx="321036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𝑰𝑵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𝑶𝑮𝑵𝑰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𝑪𝑨𝑺𝑶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𝑩𝒊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628" y="4189562"/>
                <a:ext cx="3210369" cy="276999"/>
              </a:xfrm>
              <a:prstGeom prst="rect">
                <a:avLst/>
              </a:prstGeom>
              <a:blipFill>
                <a:blip r:embed="rId10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6134838" y="4063389"/>
            <a:ext cx="403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Corpo a parametri concentrati    (dipendenza solo dal tempo)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F5388731-A41E-4AA4-8AD6-4BDBFC10FEE9}"/>
                  </a:ext>
                </a:extLst>
              </p:cNvPr>
              <p:cNvSpPr txBox="1"/>
              <p:nvPr/>
            </p:nvSpPr>
            <p:spPr>
              <a:xfrm>
                <a:off x="7437195" y="1468051"/>
                <a:ext cx="2077590" cy="522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𝑟𝑖𝑓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it-IT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it-IT" sz="2400" dirty="0">
                    <a:solidFill>
                      <a:schemeClr val="accent6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F5388731-A41E-4AA4-8AD6-4BDBFC10F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95" y="1468051"/>
                <a:ext cx="2077590" cy="522515"/>
              </a:xfrm>
              <a:prstGeom prst="rect">
                <a:avLst/>
              </a:prstGeom>
              <a:blipFill>
                <a:blip r:embed="rId11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0AF7CEE-3D80-405F-B213-A564B45406DC}"/>
              </a:ext>
            </a:extLst>
          </p:cNvPr>
          <p:cNvSpPr txBox="1"/>
          <p:nvPr/>
        </p:nvSpPr>
        <p:spPr>
          <a:xfrm>
            <a:off x="5311302" y="1605606"/>
            <a:ext cx="112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oppure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8F0B111-E987-412D-8E75-9ACF461E4FEB}"/>
              </a:ext>
            </a:extLst>
          </p:cNvPr>
          <p:cNvSpPr txBox="1"/>
          <p:nvPr/>
        </p:nvSpPr>
        <p:spPr>
          <a:xfrm>
            <a:off x="106906" y="4840947"/>
            <a:ext cx="4986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Meglio la prima delle due, per la geometria in esame. Ciò non appaia segno di indeterminazione, dal momento che occorre sapere se il Biot </a:t>
            </a:r>
            <a:r>
              <a:rPr lang="it-IT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e’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grande o piccolo. A tal fine, scegliere R o R/2 non cambia le conclusioni.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8459BC22-6D2F-4BC7-8D7E-A3C3D17B9825}"/>
                  </a:ext>
                </a:extLst>
              </p:cNvPr>
              <p:cNvSpPr txBox="1"/>
              <p:nvPr/>
            </p:nvSpPr>
            <p:spPr>
              <a:xfrm>
                <a:off x="3677706" y="2294557"/>
                <a:ext cx="169873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𝑟𝑖𝑓</m:t>
                        </m:r>
                      </m:sub>
                    </m:sSub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0.8 </m:t>
                    </m:r>
                    <m:r>
                      <a:rPr lang="it-IT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8459BC22-6D2F-4BC7-8D7E-A3C3D17B9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06" y="2294557"/>
                <a:ext cx="1698735" cy="299249"/>
              </a:xfrm>
              <a:prstGeom prst="rect">
                <a:avLst/>
              </a:prstGeom>
              <a:blipFill>
                <a:blip r:embed="rId12"/>
                <a:stretch>
                  <a:fillRect l="-4659" t="-2041" r="-2151" b="-306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821E9CA-F732-4E3F-A00F-9ED541A62C48}"/>
                  </a:ext>
                </a:extLst>
              </p:cNvPr>
              <p:cNvSpPr txBox="1"/>
              <p:nvPr/>
            </p:nvSpPr>
            <p:spPr>
              <a:xfrm>
                <a:off x="2307641" y="3264628"/>
                <a:ext cx="475893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𝑎𝑐𝑞𝑢𝑎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375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821E9CA-F732-4E3F-A00F-9ED541A6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41" y="3264628"/>
                <a:ext cx="4758931" cy="5558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o 9">
            <a:extLst>
              <a:ext uri="{FF2B5EF4-FFF2-40B4-BE49-F238E27FC236}">
                <a16:creationId xmlns:a16="http://schemas.microsoft.com/office/drawing/2014/main" id="{91E890E4-94EE-4FD8-B9CC-45D5324C066C}"/>
              </a:ext>
            </a:extLst>
          </p:cNvPr>
          <p:cNvSpPr/>
          <p:nvPr/>
        </p:nvSpPr>
        <p:spPr>
          <a:xfrm rot="2754119">
            <a:off x="-490276" y="2109365"/>
            <a:ext cx="1691135" cy="1691135"/>
          </a:xfrm>
          <a:prstGeom prst="arc">
            <a:avLst>
              <a:gd name="adj1" fmla="val 17176901"/>
              <a:gd name="adj2" fmla="val 20404863"/>
            </a:avLst>
          </a:prstGeom>
          <a:ln>
            <a:headEnd type="arrow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D010E211-D392-49F6-A8D6-B051E0AFBDD4}"/>
              </a:ext>
            </a:extLst>
          </p:cNvPr>
          <p:cNvSpPr/>
          <p:nvPr/>
        </p:nvSpPr>
        <p:spPr>
          <a:xfrm rot="18845881" flipH="1">
            <a:off x="1744262" y="2109365"/>
            <a:ext cx="1691135" cy="1691135"/>
          </a:xfrm>
          <a:prstGeom prst="arc">
            <a:avLst>
              <a:gd name="adj1" fmla="val 17176901"/>
              <a:gd name="adj2" fmla="val 20404863"/>
            </a:avLst>
          </a:prstGeom>
          <a:ln>
            <a:headEnd type="arrow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95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5" grpId="0"/>
      <p:bldP spid="32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91884" y="879663"/>
            <a:ext cx="2959116" cy="3846011"/>
            <a:chOff x="921234" y="2444512"/>
            <a:chExt cx="2959116" cy="384601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l="22634" t="32058" r="72958" b="20918"/>
            <a:stretch/>
          </p:blipFill>
          <p:spPr>
            <a:xfrm>
              <a:off x="2055654" y="2444512"/>
              <a:ext cx="641022" cy="38460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2758560" y="4261401"/>
                  <a:ext cx="112179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𝑎𝑐𝑞𝑢𝑎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560" y="4261401"/>
                  <a:ext cx="1121790" cy="390748"/>
                </a:xfrm>
                <a:prstGeom prst="rect">
                  <a:avLst/>
                </a:prstGeom>
                <a:blipFill>
                  <a:blip r:embed="rId3"/>
                  <a:stretch>
                    <a:fillRect r="-1630" b="-468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921234" y="4239986"/>
                  <a:ext cx="112179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𝑎𝑐𝑞𝑢𝑎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34" y="4239986"/>
                  <a:ext cx="1121790" cy="390748"/>
                </a:xfrm>
                <a:prstGeom prst="rect">
                  <a:avLst/>
                </a:prstGeom>
                <a:blipFill>
                  <a:blip r:embed="rId4"/>
                  <a:stretch>
                    <a:fillRect r="-1630" b="-312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193882" y="987037"/>
                <a:ext cx="787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𝑩𝒊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82" y="987037"/>
                <a:ext cx="787074" cy="276999"/>
              </a:xfrm>
              <a:prstGeom prst="rect">
                <a:avLst/>
              </a:prstGeom>
              <a:blipFill>
                <a:blip r:embed="rId5"/>
                <a:stretch>
                  <a:fillRect l="-6202" r="-6202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4447579" y="916215"/>
            <a:ext cx="70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Corpo a parametri concentrati    (dipendenza solo dal tempo)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/>
          <a:srcRect l="5107" t="19916" r="75753" b="52748"/>
          <a:stretch/>
        </p:blipFill>
        <p:spPr>
          <a:xfrm>
            <a:off x="4431246" y="1647005"/>
            <a:ext cx="2877323" cy="2311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9259800" y="1762714"/>
                <a:ext cx="1480662" cy="582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800" y="1762714"/>
                <a:ext cx="1480662" cy="582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9573849" y="2634974"/>
                <a:ext cx="664028" cy="547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849" y="2634974"/>
                <a:ext cx="664028" cy="547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9435606" y="3397594"/>
                <a:ext cx="94051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𝑐𝑉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h𝐴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06" y="3397594"/>
                <a:ext cx="940514" cy="516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o 28"/>
          <p:cNvGrpSpPr/>
          <p:nvPr/>
        </p:nvGrpSpPr>
        <p:grpSpPr>
          <a:xfrm>
            <a:off x="2473062" y="4436476"/>
            <a:ext cx="3596092" cy="1715678"/>
            <a:chOff x="6497954" y="1737490"/>
            <a:chExt cx="3596092" cy="1715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/>
                <p:cNvSpPr txBox="1"/>
                <p:nvPr/>
              </p:nvSpPr>
              <p:spPr>
                <a:xfrm>
                  <a:off x="6868394" y="2905979"/>
                  <a:ext cx="14142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6" name="CasellaDiTes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394" y="2905979"/>
                  <a:ext cx="141429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17" r="-1293" b="-195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uppo 27"/>
            <p:cNvGrpSpPr/>
            <p:nvPr/>
          </p:nvGrpSpPr>
          <p:grpSpPr>
            <a:xfrm>
              <a:off x="6497954" y="1737490"/>
              <a:ext cx="3596092" cy="1715678"/>
              <a:chOff x="6497954" y="1737490"/>
              <a:chExt cx="3596092" cy="17156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/>
                  <p:cNvSpPr txBox="1"/>
                  <p:nvPr/>
                </p:nvSpPr>
                <p:spPr>
                  <a:xfrm>
                    <a:off x="6743962" y="2035318"/>
                    <a:ext cx="3350084" cy="5266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𝑐𝑉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5" name="CasellaDiTes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3962" y="2035318"/>
                    <a:ext cx="3350084" cy="52668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Parentesi graffa aperta 19"/>
              <p:cNvSpPr/>
              <p:nvPr/>
            </p:nvSpPr>
            <p:spPr>
              <a:xfrm>
                <a:off x="6497954" y="1737490"/>
                <a:ext cx="380869" cy="1715678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1" name="CasellaDiTesto 20"/>
          <p:cNvSpPr txBox="1"/>
          <p:nvPr/>
        </p:nvSpPr>
        <p:spPr>
          <a:xfrm>
            <a:off x="673440" y="482397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Problema </a:t>
            </a:r>
          </a:p>
          <a:p>
            <a:r>
              <a:rPr lang="it-IT" dirty="0"/>
              <a:t>dimensionale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6758691" y="4420839"/>
            <a:ext cx="1672757" cy="1715678"/>
            <a:chOff x="3459214" y="4627638"/>
            <a:chExt cx="1672757" cy="1715678"/>
          </a:xfrm>
        </p:grpSpPr>
        <p:sp>
          <p:nvSpPr>
            <p:cNvPr id="30" name="Parentesi graffa aperta 29"/>
            <p:cNvSpPr/>
            <p:nvPr/>
          </p:nvSpPr>
          <p:spPr>
            <a:xfrm>
              <a:off x="3459214" y="4627638"/>
              <a:ext cx="380869" cy="171567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3769739" y="4738337"/>
              <a:ext cx="1362232" cy="1259614"/>
              <a:chOff x="3769739" y="4738337"/>
              <a:chExt cx="1362232" cy="12596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sellaDiTesto 21"/>
                  <p:cNvSpPr txBox="1"/>
                  <p:nvPr/>
                </p:nvSpPr>
                <p:spPr>
                  <a:xfrm>
                    <a:off x="3840083" y="4738337"/>
                    <a:ext cx="940001" cy="52674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𝜕𝜏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it-IT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CasellaDiTes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0083" y="4738337"/>
                    <a:ext cx="940001" cy="5267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sellaDiTesto 22"/>
                  <p:cNvSpPr txBox="1"/>
                  <p:nvPr/>
                </p:nvSpPr>
                <p:spPr>
                  <a:xfrm>
                    <a:off x="3769739" y="5720952"/>
                    <a:ext cx="136223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23" name="CasellaDiTes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9739" y="5720952"/>
                    <a:ext cx="136223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587" r="-313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3" name="CasellaDiTesto 32"/>
          <p:cNvSpPr txBox="1"/>
          <p:nvPr/>
        </p:nvSpPr>
        <p:spPr>
          <a:xfrm>
            <a:off x="8955137" y="486782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Problema </a:t>
            </a:r>
          </a:p>
          <a:p>
            <a:r>
              <a:rPr lang="it-IT" dirty="0"/>
              <a:t>adimensionale</a:t>
            </a:r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4EE39449-ACA8-45F5-AD0B-7EA716044A37}"/>
              </a:ext>
            </a:extLst>
          </p:cNvPr>
          <p:cNvSpPr/>
          <p:nvPr/>
        </p:nvSpPr>
        <p:spPr>
          <a:xfrm rot="2754119">
            <a:off x="-124516" y="2109365"/>
            <a:ext cx="1691135" cy="1691135"/>
          </a:xfrm>
          <a:prstGeom prst="arc">
            <a:avLst>
              <a:gd name="adj1" fmla="val 17176901"/>
              <a:gd name="adj2" fmla="val 20404863"/>
            </a:avLst>
          </a:prstGeom>
          <a:ln>
            <a:headEnd type="arrow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BD7106B8-9EB3-4017-A092-05F7557184E9}"/>
              </a:ext>
            </a:extLst>
          </p:cNvPr>
          <p:cNvSpPr/>
          <p:nvPr/>
        </p:nvSpPr>
        <p:spPr>
          <a:xfrm rot="18845881" flipH="1">
            <a:off x="2110022" y="2109365"/>
            <a:ext cx="1691135" cy="1691135"/>
          </a:xfrm>
          <a:prstGeom prst="arc">
            <a:avLst>
              <a:gd name="adj1" fmla="val 17176901"/>
              <a:gd name="adj2" fmla="val 20404863"/>
            </a:avLst>
          </a:prstGeom>
          <a:ln>
            <a:headEnd type="arrow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07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193882" y="987037"/>
                <a:ext cx="787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𝑩𝒊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82" y="987037"/>
                <a:ext cx="787074" cy="276999"/>
              </a:xfrm>
              <a:prstGeom prst="rect">
                <a:avLst/>
              </a:prstGeom>
              <a:blipFill>
                <a:blip r:embed="rId2"/>
                <a:stretch>
                  <a:fillRect l="-6202" r="-6202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4447579" y="916215"/>
            <a:ext cx="70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Corpo a parametri concentrati    (dipendenza solo dal tempo)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5107" t="19916" r="75753" b="52748"/>
          <a:stretch/>
        </p:blipFill>
        <p:spPr>
          <a:xfrm>
            <a:off x="0" y="960425"/>
            <a:ext cx="2877323" cy="2311558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4924031" y="1556305"/>
            <a:ext cx="3596092" cy="1715678"/>
            <a:chOff x="6497954" y="1737490"/>
            <a:chExt cx="3596092" cy="1715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/>
                <p:cNvSpPr txBox="1"/>
                <p:nvPr/>
              </p:nvSpPr>
              <p:spPr>
                <a:xfrm>
                  <a:off x="6868394" y="2905979"/>
                  <a:ext cx="14142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6" name="CasellaDiTes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394" y="2905979"/>
                  <a:ext cx="141429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48" r="-862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uppo 27"/>
            <p:cNvGrpSpPr/>
            <p:nvPr/>
          </p:nvGrpSpPr>
          <p:grpSpPr>
            <a:xfrm>
              <a:off x="6497954" y="1737490"/>
              <a:ext cx="3596092" cy="1715678"/>
              <a:chOff x="6497954" y="1737490"/>
              <a:chExt cx="3596092" cy="17156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/>
                  <p:cNvSpPr txBox="1"/>
                  <p:nvPr/>
                </p:nvSpPr>
                <p:spPr>
                  <a:xfrm>
                    <a:off x="6743962" y="2035318"/>
                    <a:ext cx="3350084" cy="5266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𝑐𝑉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5" name="CasellaDiTes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3962" y="2035318"/>
                    <a:ext cx="3350084" cy="52668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Parentesi graffa aperta 19"/>
              <p:cNvSpPr/>
              <p:nvPr/>
            </p:nvSpPr>
            <p:spPr>
              <a:xfrm>
                <a:off x="6497954" y="1737490"/>
                <a:ext cx="380869" cy="1715678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1" name="CasellaDiTesto 20"/>
          <p:cNvSpPr txBox="1"/>
          <p:nvPr/>
        </p:nvSpPr>
        <p:spPr>
          <a:xfrm>
            <a:off x="3381235" y="210191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Problema </a:t>
            </a:r>
          </a:p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dimensionale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76635" y="3340932"/>
                <a:ext cx="2683235" cy="433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5" y="3340932"/>
                <a:ext cx="2683235" cy="433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062327" y="3349727"/>
                <a:ext cx="4565352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𝑐𝑉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𝑎𝑐𝑞𝑢𝑎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8940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∙380∙4∙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=15.1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27" y="3349727"/>
                <a:ext cx="4565352" cy="631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551648" y="4324616"/>
                <a:ext cx="619991" cy="623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48" y="4324616"/>
                <a:ext cx="619991" cy="623440"/>
              </a:xfrm>
              <a:prstGeom prst="rect">
                <a:avLst/>
              </a:prstGeom>
              <a:blipFill>
                <a:blip r:embed="rId8"/>
                <a:stretch>
                  <a:fillRect r="-1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5294471" y="4300054"/>
                <a:ext cx="54662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471" y="4300054"/>
                <a:ext cx="546623" cy="6163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5862836" y="4310599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36" y="4310599"/>
                <a:ext cx="733214" cy="616387"/>
              </a:xfrm>
              <a:prstGeom prst="rect">
                <a:avLst/>
              </a:prstGeom>
              <a:blipFill>
                <a:blip r:embed="rId10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557706" y="4275534"/>
                <a:ext cx="715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706" y="4275534"/>
                <a:ext cx="71564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557707" y="4631934"/>
                <a:ext cx="715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707" y="4631934"/>
                <a:ext cx="7156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/>
          <p:cNvSpPr txBox="1"/>
          <p:nvPr/>
        </p:nvSpPr>
        <p:spPr>
          <a:xfrm>
            <a:off x="2350415" y="4425090"/>
            <a:ext cx="70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Analisi dimensionale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804449" y="5165491"/>
                <a:ext cx="4315540" cy="42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=38+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70−38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15,1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=46,51°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9" y="5165491"/>
                <a:ext cx="4315540" cy="4242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6362353" y="5180224"/>
                <a:ext cx="4315540" cy="42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=38+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70−38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15,1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=40,26°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353" y="5180224"/>
                <a:ext cx="4315540" cy="4242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9049732" y="1939963"/>
            <a:ext cx="288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temperatura decresce esponenzialmente con il tempo.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36782" y="4608247"/>
            <a:ext cx="11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708768" y="4253041"/>
            <a:ext cx="11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708767" y="4651260"/>
            <a:ext cx="11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637352" y="4285464"/>
            <a:ext cx="11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412457" y="4290078"/>
            <a:ext cx="11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899991" y="4653702"/>
            <a:ext cx="107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4823610" y="4270884"/>
            <a:ext cx="107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6191843" y="4629082"/>
            <a:ext cx="107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340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2" grpId="0"/>
      <p:bldP spid="2" grpId="0"/>
      <p:bldP spid="4" grpId="0"/>
      <p:bldP spid="23" grpId="0"/>
      <p:bldP spid="24" grpId="0"/>
      <p:bldP spid="25" grpId="0"/>
      <p:bldP spid="5" grpId="0"/>
      <p:bldP spid="6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1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3193882" y="987037"/>
                <a:ext cx="787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𝑩𝒊</m:t>
                      </m:r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82" y="987037"/>
                <a:ext cx="787074" cy="276999"/>
              </a:xfrm>
              <a:prstGeom prst="rect">
                <a:avLst/>
              </a:prstGeom>
              <a:blipFill>
                <a:blip r:embed="rId2"/>
                <a:stretch>
                  <a:fillRect l="-6202" r="-6202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4447579" y="916215"/>
            <a:ext cx="70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Corpo a parametri concentrati    (dipendenza solo dal tempo)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5107" t="19916" r="75753" b="52748"/>
          <a:stretch/>
        </p:blipFill>
        <p:spPr>
          <a:xfrm>
            <a:off x="0" y="960425"/>
            <a:ext cx="2877323" cy="2311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714717" y="2471530"/>
                <a:ext cx="2683235" cy="433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717" y="2471530"/>
                <a:ext cx="2683235" cy="433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1177" y="4627508"/>
                <a:ext cx="4675960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𝑐𝑉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𝑎𝑟𝑖𝑎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8940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∙380∙4∙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=113.24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" y="4627508"/>
                <a:ext cx="4675960" cy="601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6526653" y="3431721"/>
                <a:ext cx="3220753" cy="399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40.26=38+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70−38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113.24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653" y="3431721"/>
                <a:ext cx="3220753" cy="399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3043871" y="1406047"/>
            <a:ext cx="8617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Tempo necessario affinché si raggiunga la temperatura calcolata al punto 2 (40.26°C) nel caso in cui filo fosse immerso in aria alla stessa temperatura,  assumendo in questo caso un valore del coefficiente di scambio termico convettivo superficiale pari a 12 W/(m2 ⋅K).</a:t>
            </a:r>
          </a:p>
          <a:p>
            <a:pPr algn="just"/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br>
              <a:rPr lang="it-IT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it-IT" sz="1400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61177" y="3443391"/>
                <a:ext cx="4436727" cy="554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𝑎𝑟𝑖𝑎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375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=1.28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" y="3443391"/>
                <a:ext cx="4436727" cy="554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7352413" y="4303089"/>
                <a:ext cx="224048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40.26−38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70−38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113.24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13" y="4303089"/>
                <a:ext cx="2240485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6411600" y="5433822"/>
                <a:ext cx="28536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40.26−38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70−38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113.24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00" y="5433822"/>
                <a:ext cx="2853666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9931139" y="5606497"/>
                <a:ext cx="1010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139" y="5606497"/>
                <a:ext cx="1010661" cy="276999"/>
              </a:xfrm>
              <a:prstGeom prst="rect">
                <a:avLst/>
              </a:prstGeom>
              <a:blipFill>
                <a:blip r:embed="rId10"/>
                <a:stretch>
                  <a:fillRect l="-3614" r="-2410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003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4" grpId="0"/>
      <p:bldP spid="27" grpId="0"/>
      <p:bldP spid="30" grpId="0"/>
      <p:bldP spid="3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2976" y="937074"/>
            <a:ext cx="11602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 vuole stimare il tempo necessario affinché una sfera (R = 7 mm) sia raffreddata fino alla temperatura di 100°C a partire da una iniziale di 800°C.</a:t>
            </a:r>
          </a:p>
          <a:p>
            <a:pPr algn="just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Allo scopo si utilizza aria a 50°C e si assume il coefficiente di adduzione pari a 40 W/(m2 ⋅K). </a:t>
            </a:r>
          </a:p>
          <a:p>
            <a:pPr algn="just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 effettui la valutazione considerando tre materiali differenti: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530011"/>
                  </p:ext>
                </p:extLst>
              </p:nvPr>
            </p:nvGraphicFramePr>
            <p:xfrm>
              <a:off x="152976" y="2809534"/>
              <a:ext cx="8128000" cy="1626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23165962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8763592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59418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6913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Proprietà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Rame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Acciaio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Alluminio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63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ρ</a:t>
                          </a:r>
                          <a:r>
                            <a:rPr lang="it-IT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8940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7800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2969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45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c</a:t>
                          </a:r>
                          <a:r>
                            <a:rPr lang="it-IT" baseline="0" dirty="0"/>
                            <a:t> [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it-IT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baseline="0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it-IT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baseline="0" smtClean="0">
                                          <a:latin typeface="Cambria Math" panose="02040503050406030204" pitchFamily="18" charset="0"/>
                                        </a:rPr>
                                        <m:t>𝑘𝑔</m:t>
                                      </m:r>
                                      <m:r>
                                        <a:rPr lang="it-IT" b="0" i="1" baseline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b="0" i="1" baseline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it-IT" b="0" i="1" baseline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880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2128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k</a:t>
                          </a:r>
                          <a:r>
                            <a:rPr lang="it-IT" baseline="0" dirty="0"/>
                            <a:t> [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it-IT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baseline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it-IT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baseline="0" smtClean="0">
                                          <a:latin typeface="Cambria Math" panose="02040503050406030204" pitchFamily="18" charset="0"/>
                                        </a:rPr>
                                        <m:t>𝑚𝐾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200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543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530011"/>
                  </p:ext>
                </p:extLst>
              </p:nvPr>
            </p:nvGraphicFramePr>
            <p:xfrm>
              <a:off x="152976" y="2809534"/>
              <a:ext cx="8128000" cy="16269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23165962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8763592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59418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6913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Rame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Acciaio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Alluminio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632681"/>
                      </a:ext>
                    </a:extLst>
                  </a:tr>
                  <a:tr h="41814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30435" r="-300599" b="-40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8940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7800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2969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45215"/>
                      </a:ext>
                    </a:extLst>
                  </a:tr>
                  <a:tr h="43262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23944" r="-300599" b="-295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380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600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880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2128056"/>
                      </a:ext>
                    </a:extLst>
                  </a:tr>
                  <a:tr h="4053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43284" r="-300599" b="-2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375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40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200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54352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40753" t="47826" r="26452" b="16332"/>
          <a:stretch/>
        </p:blipFill>
        <p:spPr>
          <a:xfrm>
            <a:off x="8280976" y="2705493"/>
            <a:ext cx="4180553" cy="2570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323334" y="5097794"/>
                <a:ext cx="524759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=2.33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34" y="5097794"/>
                <a:ext cx="5247590" cy="555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509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1884" y="924224"/>
            <a:ext cx="933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 deve calcolare il Bi per scegliere il modello più opportuno per studiare il transitorio termico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7584" y="1860812"/>
            <a:ext cx="240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55A11"/>
                </a:solidFill>
              </a:rPr>
              <a:t>RAME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20181" y="1781830"/>
            <a:ext cx="240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ACCIAIO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571347" y="1785274"/>
            <a:ext cx="240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ALLUMINIO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34844" y="2645993"/>
                <a:ext cx="3877280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∙2.33∙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375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=1.28</m:t>
                      </m:r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" y="2645993"/>
                <a:ext cx="3877280" cy="494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4719640" y="2639437"/>
                <a:ext cx="3104376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∙2.33∙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=2.33</m:t>
                      </m:r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640" y="2639437"/>
                <a:ext cx="3104376" cy="49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087624" y="2639437"/>
                <a:ext cx="3104376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∙2.33∙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=4.66</m:t>
                      </m:r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it-IT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624" y="2639437"/>
                <a:ext cx="3104376" cy="49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3878" y="3923635"/>
                <a:ext cx="4131387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8940</m:t>
                          </m:r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∙380∙2.33∙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=198 </m:t>
                      </m:r>
                      <m:r>
                        <a:rPr lang="it-IT" sz="1600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600" dirty="0">
                  <a:solidFill>
                    <a:srgbClr val="C55A1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8" y="3923635"/>
                <a:ext cx="4131387" cy="49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4719640" y="3890883"/>
                <a:ext cx="3304173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7800</m:t>
                          </m:r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∙600∙2.33∙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=273 </m:t>
                      </m:r>
                      <m:r>
                        <a:rPr lang="it-IT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640" y="3890883"/>
                <a:ext cx="3304173" cy="494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8887827" y="3890883"/>
                <a:ext cx="3304173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2969</m:t>
                          </m:r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∙880∙2.33∙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=152 </m:t>
                      </m:r>
                      <m:r>
                        <a:rPr lang="it-IT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827" y="3890883"/>
                <a:ext cx="3304173" cy="49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238975" y="4822053"/>
                <a:ext cx="2937022" cy="39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00=50+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800−50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198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>
                  <a:solidFill>
                    <a:srgbClr val="C55A1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5" y="4822053"/>
                <a:ext cx="2937022" cy="399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697584" y="5586049"/>
                <a:ext cx="153195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750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C55A1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C55A11"/>
                                  </a:solidFill>
                                  <a:latin typeface="Cambria Math" panose="02040503050406030204" pitchFamily="18" charset="0"/>
                                </a:rPr>
                                <m:t>113.24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>
                  <a:solidFill>
                    <a:srgbClr val="C55A1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4" y="5586049"/>
                <a:ext cx="1531958" cy="526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2749648" y="5674635"/>
                <a:ext cx="1010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=536 </m:t>
                      </m:r>
                      <m:r>
                        <a:rPr lang="it-IT" b="0" i="1" smtClean="0">
                          <a:solidFill>
                            <a:srgbClr val="C55A1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>
                  <a:solidFill>
                    <a:srgbClr val="C55A11"/>
                  </a:solidFill>
                </a:endParaRPr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48" y="5674635"/>
                <a:ext cx="1010661" cy="276999"/>
              </a:xfrm>
              <a:prstGeom prst="rect">
                <a:avLst/>
              </a:prstGeom>
              <a:blipFill>
                <a:blip r:embed="rId10"/>
                <a:stretch>
                  <a:fillRect l="-3614" r="-241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5058152" y="5469102"/>
                <a:ext cx="1301125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750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152" y="5469102"/>
                <a:ext cx="1301125" cy="526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5940200" y="5700193"/>
                <a:ext cx="29476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=739 </m:t>
                      </m:r>
                      <m:r>
                        <a:rPr lang="it-IT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00" y="5700193"/>
                <a:ext cx="2947627" cy="276999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9187887" y="5437172"/>
                <a:ext cx="1301125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750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152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887" y="5437172"/>
                <a:ext cx="1301125" cy="526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9769875" y="5718144"/>
                <a:ext cx="294762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=412 </m:t>
                      </m:r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5" y="5718144"/>
                <a:ext cx="2947627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B3BBD26-8774-482E-BF0B-1BD13A72229D}"/>
              </a:ext>
            </a:extLst>
          </p:cNvPr>
          <p:cNvSpPr txBox="1"/>
          <p:nvPr/>
        </p:nvSpPr>
        <p:spPr>
          <a:xfrm>
            <a:off x="0" y="6423841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</p:spTree>
    <p:extLst>
      <p:ext uri="{BB962C8B-B14F-4D97-AF65-F5344CB8AC3E}">
        <p14:creationId xmlns:p14="http://schemas.microsoft.com/office/powerpoint/2010/main" val="2261937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23841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Transitori termici: corpo a parametri concentrati</a:t>
            </a:r>
          </a:p>
          <a:p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8533329" y="1282943"/>
                <a:ext cx="1702709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𝑐𝑉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329" y="1282943"/>
                <a:ext cx="1702709" cy="51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3810" t="2074" r="1830" b="3733"/>
          <a:stretch/>
        </p:blipFill>
        <p:spPr>
          <a:xfrm>
            <a:off x="391884" y="1200328"/>
            <a:ext cx="6923315" cy="41539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315199" y="2348905"/>
            <a:ext cx="4637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decrescere del tempo caratteristico la temperatura del corpo approssima più velocemente quella del fluido;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altri termini, più bassa è Rh e più bassa è la capacità termica tanto più brevi sono i transitori.</a:t>
            </a:r>
          </a:p>
        </p:txBody>
      </p:sp>
    </p:spTree>
    <p:extLst>
      <p:ext uri="{BB962C8B-B14F-4D97-AF65-F5344CB8AC3E}">
        <p14:creationId xmlns:p14="http://schemas.microsoft.com/office/powerpoint/2010/main" val="150515185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56137-6C33-47F9-AF2B-C727109029A9}">
  <ds:schemaRefs>
    <ds:schemaRef ds:uri="3e9bdf3d-12ed-4e5e-b626-5398c7ea514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1007</Words>
  <Application>Microsoft Office PowerPoint</Application>
  <PresentationFormat>Widescreen</PresentationFormat>
  <Paragraphs>164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Gill Sans MT</vt:lpstr>
      <vt:lpstr>Segoe UI Light</vt:lpstr>
      <vt:lpstr>Times New Roman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2021-05-08T15:41:26Z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