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409" r:id="rId2"/>
    <p:sldId id="415" r:id="rId3"/>
    <p:sldId id="416" r:id="rId4"/>
    <p:sldId id="417" r:id="rId5"/>
    <p:sldId id="418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NDcE9GsKxaUZmD2C6yq2BA==" hashData="LH86YydTKgXS7M13rxFBDkS0zpsTbAWXVZz6h4ysk19IDnrXg2/25i4dKejoIYxjK559/r6AsC6/mtQ0nXynfg=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57B2F-3095-4C1F-9D22-D30C7ED795A3}" type="datetimeFigureOut">
              <a:rPr lang="it-IT" smtClean="0"/>
              <a:t>11/06/2021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52F6C-75A0-459F-9518-187AB77A42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85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61EA0F-A667-4B49-8422-0062BC55E2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129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61EA0F-A667-4B49-8422-0062BC55E2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2174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61EA0F-A667-4B49-8422-0062BC55E2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8827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61EA0F-A667-4B49-8422-0062BC55E2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4508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61EA0F-A667-4B49-8422-0062BC55E2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074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o15.officeredir.microsoft.com/r/rlid2013GettingStartedCntrPPT?clid=1040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653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cxnSp>
        <p:nvCxnSpPr>
          <p:cNvPr id="8" name="Connettore 1 11">
            <a:extLst>
              <a:ext uri="{FF2B5EF4-FFF2-40B4-BE49-F238E27FC236}">
                <a16:creationId xmlns:a16="http://schemas.microsoft.com/office/drawing/2014/main" id="{FB825907-4747-438C-BDA6-3BC013FBC56E}"/>
              </a:ext>
            </a:extLst>
          </p:cNvPr>
          <p:cNvCxnSpPr/>
          <p:nvPr userDrawn="1"/>
        </p:nvCxnSpPr>
        <p:spPr>
          <a:xfrm>
            <a:off x="0" y="6379814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>
            <a:extLst>
              <a:ext uri="{FF2B5EF4-FFF2-40B4-BE49-F238E27FC236}">
                <a16:creationId xmlns:a16="http://schemas.microsoft.com/office/drawing/2014/main" id="{2792B98E-3082-4EAD-A28A-94CA3AEDAB8D}"/>
              </a:ext>
            </a:extLst>
          </p:cNvPr>
          <p:cNvSpPr/>
          <p:nvPr userDrawn="1"/>
        </p:nvSpPr>
        <p:spPr>
          <a:xfrm>
            <a:off x="8939023" y="6377844"/>
            <a:ext cx="32412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Gennaro CUCCURULLO / Carmela CONCILIO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53200ED5-C272-4EF3-AA2D-BD4C31442B12}"/>
              </a:ext>
            </a:extLst>
          </p:cNvPr>
          <p:cNvSpPr/>
          <p:nvPr userDrawn="1"/>
        </p:nvSpPr>
        <p:spPr>
          <a:xfrm>
            <a:off x="5377" y="6377844"/>
            <a:ext cx="5908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ES. 04 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A735A660-F26F-4220-9560-400A267637B4}"/>
              </a:ext>
            </a:extLst>
          </p:cNvPr>
          <p:cNvSpPr/>
          <p:nvPr userDrawn="1"/>
        </p:nvSpPr>
        <p:spPr>
          <a:xfrm>
            <a:off x="4610633" y="6377843"/>
            <a:ext cx="11336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CORSO DI TC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EAD136DC-4449-45FA-A0A4-EEE640730038}"/>
              </a:ext>
            </a:extLst>
          </p:cNvPr>
          <p:cNvSpPr/>
          <p:nvPr userDrawn="1"/>
        </p:nvSpPr>
        <p:spPr>
          <a:xfrm>
            <a:off x="0" y="-13359"/>
            <a:ext cx="12192000" cy="719999"/>
          </a:xfrm>
          <a:prstGeom prst="rect">
            <a:avLst/>
          </a:prstGeom>
          <a:gradFill>
            <a:gsLst>
              <a:gs pos="0">
                <a:schemeClr val="accent1"/>
              </a:gs>
              <a:gs pos="53000">
                <a:schemeClr val="accent1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B9854B8-F348-4243-B1F1-0044478C13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02530" y="-56412"/>
            <a:ext cx="2355705" cy="1069194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426162E8-BC2B-45E0-8A45-6EECA60BEE98}"/>
              </a:ext>
            </a:extLst>
          </p:cNvPr>
          <p:cNvSpPr txBox="1"/>
          <p:nvPr userDrawn="1"/>
        </p:nvSpPr>
        <p:spPr>
          <a:xfrm>
            <a:off x="11255671" y="-51276"/>
            <a:ext cx="924560" cy="369332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70C0"/>
              </a:gs>
            </a:gsLst>
            <a:lin ang="0" scaled="0"/>
            <a:tileRect/>
          </a:gradFill>
          <a:ln>
            <a:gradFill>
              <a:gsLst>
                <a:gs pos="0">
                  <a:schemeClr val="bg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fld id="{41DE471F-1DB3-4D6A-8C7E-9F7607CE2976}" type="slidenum">
              <a:rPr lang="it-IT" smtClean="0">
                <a:solidFill>
                  <a:schemeClr val="bg1"/>
                </a:solidFill>
              </a:rPr>
              <a:pPr algn="ctr"/>
              <a:t>‹N›</a:t>
            </a:fld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92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181" y="2194849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11" name="Segnaposto testo 2">
            <a:hlinkClick r:id="rId2" tooltip="Ulteriori informazioni"/>
          </p:cNvPr>
          <p:cNvSpPr txBox="1">
            <a:spLocks/>
          </p:cNvSpPr>
          <p:nvPr userDrawn="1"/>
        </p:nvSpPr>
        <p:spPr>
          <a:xfrm>
            <a:off x="4506012" y="6251799"/>
            <a:ext cx="7685987" cy="370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None/>
            </a:pPr>
            <a:r>
              <a:rPr lang="it-IT" sz="1200" i="0" noProof="1">
                <a:solidFill>
                  <a:schemeClr val="bg1">
                    <a:lumMod val="50000"/>
                  </a:schemeClr>
                </a:solidFill>
              </a:rPr>
              <a:t>CORSO PER ENERGY MANAGER</a:t>
            </a:r>
            <a:r>
              <a:rPr lang="it-IT" sz="1200" noProof="1">
                <a:solidFill>
                  <a:schemeClr val="accent1"/>
                </a:solidFill>
              </a:rPr>
              <a:t>			</a:t>
            </a:r>
            <a:r>
              <a:rPr lang="it-IT" sz="1200" noProof="1">
                <a:solidFill>
                  <a:schemeClr val="accent1">
                    <a:lumMod val="40000"/>
                    <a:lumOff val="60000"/>
                  </a:schemeClr>
                </a:solidFill>
              </a:rPr>
              <a:t>Gennaro CUCCURULLO</a:t>
            </a:r>
          </a:p>
        </p:txBody>
      </p:sp>
      <p:cxnSp>
        <p:nvCxnSpPr>
          <p:cNvPr id="15" name="Connettore 1 14"/>
          <p:cNvCxnSpPr/>
          <p:nvPr userDrawn="1"/>
        </p:nvCxnSpPr>
        <p:spPr>
          <a:xfrm>
            <a:off x="0" y="6251799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" y="0"/>
            <a:ext cx="45060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6054144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Fare clic per modificare stili del testo dello schema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Secondo livello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Terzo livello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Quarto livello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Fare clic per modificare stili del testo dello schema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Secondo livello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Terzo livello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Quarto livello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cxnSp>
        <p:nvCxnSpPr>
          <p:cNvPr id="15" name="Connettore 1 11">
            <a:extLst>
              <a:ext uri="{FF2B5EF4-FFF2-40B4-BE49-F238E27FC236}">
                <a16:creationId xmlns:a16="http://schemas.microsoft.com/office/drawing/2014/main" id="{48BE110D-FDA9-4650-BDAC-4C259D0D1BC5}"/>
              </a:ext>
            </a:extLst>
          </p:cNvPr>
          <p:cNvCxnSpPr/>
          <p:nvPr userDrawn="1"/>
        </p:nvCxnSpPr>
        <p:spPr>
          <a:xfrm>
            <a:off x="0" y="6379814"/>
            <a:ext cx="1219200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>
            <a:extLst>
              <a:ext uri="{FF2B5EF4-FFF2-40B4-BE49-F238E27FC236}">
                <a16:creationId xmlns:a16="http://schemas.microsoft.com/office/drawing/2014/main" id="{F57017C5-37BD-401C-84B8-AB98489BFFA2}"/>
              </a:ext>
            </a:extLst>
          </p:cNvPr>
          <p:cNvSpPr/>
          <p:nvPr userDrawn="1"/>
        </p:nvSpPr>
        <p:spPr>
          <a:xfrm>
            <a:off x="9696231" y="6377844"/>
            <a:ext cx="24840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Gennaro CUCCURULLO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D5A61FEF-FB3A-472C-B17A-88012F054A90}"/>
              </a:ext>
            </a:extLst>
          </p:cNvPr>
          <p:cNvSpPr/>
          <p:nvPr userDrawn="1"/>
        </p:nvSpPr>
        <p:spPr>
          <a:xfrm>
            <a:off x="5377" y="6377844"/>
            <a:ext cx="28921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Centro direzionale Saccone, xx luglio 2019 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FD4FB911-14A3-4EC5-8AB7-C4077A00843F}"/>
              </a:ext>
            </a:extLst>
          </p:cNvPr>
          <p:cNvSpPr/>
          <p:nvPr userDrawn="1"/>
        </p:nvSpPr>
        <p:spPr>
          <a:xfrm>
            <a:off x="4788777" y="6377843"/>
            <a:ext cx="23858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kern="1200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Gill Sans MT" panose="020B0502020104020203" pitchFamily="34" charset="0"/>
                <a:ea typeface="+mn-ea"/>
                <a:cs typeface="+mn-cs"/>
              </a:rPr>
              <a:t>CORSO PER ENERGY MANAGER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6006347-C9A9-4D02-B589-B6D839517268}"/>
              </a:ext>
            </a:extLst>
          </p:cNvPr>
          <p:cNvSpPr/>
          <p:nvPr userDrawn="1"/>
        </p:nvSpPr>
        <p:spPr>
          <a:xfrm>
            <a:off x="0" y="-13359"/>
            <a:ext cx="12192000" cy="719999"/>
          </a:xfrm>
          <a:prstGeom prst="rect">
            <a:avLst/>
          </a:prstGeom>
          <a:gradFill>
            <a:gsLst>
              <a:gs pos="0">
                <a:schemeClr val="accent1"/>
              </a:gs>
              <a:gs pos="53000">
                <a:schemeClr val="accent1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20" name="Picture 2" descr="EGEEM_no_baseline-02">
            <a:extLst>
              <a:ext uri="{FF2B5EF4-FFF2-40B4-BE49-F238E27FC236}">
                <a16:creationId xmlns:a16="http://schemas.microsoft.com/office/drawing/2014/main" id="{DCDB3369-57EE-45BF-8F8A-A84F987DDE5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4" t="29587" r="54059" b="27574"/>
          <a:stretch/>
        </p:blipFill>
        <p:spPr bwMode="auto">
          <a:xfrm>
            <a:off x="11353800" y="276036"/>
            <a:ext cx="710914" cy="78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2D2D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83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528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5554B0-BDE3-4837-A724-8C92FB98B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94E094F-9D74-4A87-9AD3-B620BE9E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537307-B25A-461B-BDCC-540514AAA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638024D-90CE-48B2-A644-3CB07EBC0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3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56800" y="41338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413702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4833928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1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7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3" Type="http://schemas.openxmlformats.org/officeDocument/2006/relationships/image" Target="../media/image3.png"/><Relationship Id="rId7" Type="http://schemas.openxmlformats.org/officeDocument/2006/relationships/image" Target="../media/image1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9.png"/><Relationship Id="rId5" Type="http://schemas.openxmlformats.org/officeDocument/2006/relationships/image" Target="../media/image118.png"/><Relationship Id="rId4" Type="http://schemas.openxmlformats.org/officeDocument/2006/relationships/image" Target="../media/image117.png"/><Relationship Id="rId9" Type="http://schemas.openxmlformats.org/officeDocument/2006/relationships/image" Target="../media/image12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3" Type="http://schemas.openxmlformats.org/officeDocument/2006/relationships/image" Target="../media/image118.png"/><Relationship Id="rId7" Type="http://schemas.openxmlformats.org/officeDocument/2006/relationships/image" Target="../media/image1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1.png"/><Relationship Id="rId5" Type="http://schemas.openxmlformats.org/officeDocument/2006/relationships/image" Target="../media/image120.png"/><Relationship Id="rId10" Type="http://schemas.openxmlformats.org/officeDocument/2006/relationships/image" Target="../media/image126.png"/><Relationship Id="rId4" Type="http://schemas.openxmlformats.org/officeDocument/2006/relationships/image" Target="../media/image119.png"/><Relationship Id="rId9" Type="http://schemas.openxmlformats.org/officeDocument/2006/relationships/image" Target="../media/image125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7.png"/><Relationship Id="rId12" Type="http://schemas.openxmlformats.org/officeDocument/2006/relationships/image" Target="../media/image13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32.png"/><Relationship Id="rId10" Type="http://schemas.openxmlformats.org/officeDocument/2006/relationships/image" Target="../media/image131.png"/><Relationship Id="rId4" Type="http://schemas.openxmlformats.org/officeDocument/2006/relationships/image" Target="../media/image129.png"/><Relationship Id="rId9" Type="http://schemas.openxmlformats.org/officeDocument/2006/relationships/image" Target="../media/image130.png"/><Relationship Id="rId14" Type="http://schemas.openxmlformats.org/officeDocument/2006/relationships/image" Target="../media/image12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3" Type="http://schemas.openxmlformats.org/officeDocument/2006/relationships/image" Target="../media/image3.png"/><Relationship Id="rId7" Type="http://schemas.openxmlformats.org/officeDocument/2006/relationships/image" Target="../media/image13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0.png"/><Relationship Id="rId5" Type="http://schemas.openxmlformats.org/officeDocument/2006/relationships/image" Target="../media/image134.png"/><Relationship Id="rId10" Type="http://schemas.openxmlformats.org/officeDocument/2006/relationships/image" Target="../media/image139.png"/><Relationship Id="rId4" Type="http://schemas.openxmlformats.org/officeDocument/2006/relationships/image" Target="../media/image117.png"/><Relationship Id="rId9" Type="http://schemas.openxmlformats.org/officeDocument/2006/relationships/image" Target="../media/image1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7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6" name="CasellaDiTesto 85"/>
          <p:cNvSpPr txBox="1"/>
          <p:nvPr/>
        </p:nvSpPr>
        <p:spPr>
          <a:xfrm>
            <a:off x="0" y="6404236"/>
            <a:ext cx="877551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ESERCITAZIONE                                                                                          TRASMISSIONE DEL CALORE</a:t>
            </a:r>
          </a:p>
        </p:txBody>
      </p:sp>
      <p:sp>
        <p:nvSpPr>
          <p:cNvPr id="131" name="CasellaDiTesto 130"/>
          <p:cNvSpPr txBox="1"/>
          <p:nvPr/>
        </p:nvSpPr>
        <p:spPr>
          <a:xfrm>
            <a:off x="391884" y="-91439"/>
            <a:ext cx="6736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Prova di esame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10/11/2013</a:t>
            </a:r>
          </a:p>
        </p:txBody>
      </p:sp>
      <p:sp>
        <p:nvSpPr>
          <p:cNvPr id="74" name="Rettangolo 73"/>
          <p:cNvSpPr/>
          <p:nvPr/>
        </p:nvSpPr>
        <p:spPr>
          <a:xfrm>
            <a:off x="0" y="677838"/>
            <a:ext cx="118557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Nell’ambito di un processo industriale, una parete è alla temperatura (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Tp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 di 830°C. Viene ideato un sistema di protezione da scottature accidentali la cui stratigrafia e le cui condizioni al contorno sono rappresentate in figura. Il sistema protettivo deve garantire che la parete “1” esibisca una temperatura compatibile con il corpo umano (T1 = 35°C). Affinché lo scopo sia raggiunto determinare: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tangolo 1"/>
              <p:cNvSpPr/>
              <p:nvPr/>
            </p:nvSpPr>
            <p:spPr>
              <a:xfrm>
                <a:off x="78557" y="1682885"/>
                <a:ext cx="10724560" cy="15388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1.il flusso conduttivo specifico attraverso la parete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2. la temperatura della parete 2 (T2)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3. la temperatura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it-IT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>
                                <a:lumMod val="50000"/>
                              </a:prst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>
                                <a:lumMod val="50000"/>
                              </a:prst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Calibri" panose="020F0502020204030204" pitchFamily="34" charset="0"/>
                          </a:rPr>
                          <m:t>𝑇</m:t>
                        </m:r>
                      </m:e>
                      <m:sub>
                        <m:r>
                          <a: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>
                                <a:lumMod val="50000"/>
                              </a:prst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Calibri" panose="020F0502020204030204" pitchFamily="34" charset="0"/>
                          </a:rPr>
                          <m:t>∞3</m:t>
                        </m:r>
                      </m:sub>
                    </m:sSub>
                    <m:r>
                      <a:rPr kumimoji="0" lang="it-IT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50000"/>
                          </a:prst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it-IT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50000"/>
                          </a:prst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d</m:t>
                    </m:r>
                  </m:oMath>
                </a14:m>
                <a:r>
                  <a:rPr kumimoji="0" lang="it-IT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ella corrente d’aria</a:t>
                </a:r>
              </a:p>
            </p:txBody>
          </p:sp>
        </mc:Choice>
        <mc:Fallback xmlns="">
          <p:sp>
            <p:nvSpPr>
              <p:cNvPr id="2" name="Rettango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57" y="1682885"/>
                <a:ext cx="10724560" cy="1538883"/>
              </a:xfrm>
              <a:prstGeom prst="rect">
                <a:avLst/>
              </a:prstGeom>
              <a:blipFill>
                <a:blip r:embed="rId3"/>
                <a:stretch>
                  <a:fillRect l="-512" b="-513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uppo 4"/>
          <p:cNvGrpSpPr/>
          <p:nvPr/>
        </p:nvGrpSpPr>
        <p:grpSpPr>
          <a:xfrm>
            <a:off x="4636845" y="1744605"/>
            <a:ext cx="7650787" cy="4640253"/>
            <a:chOff x="4636845" y="1744605"/>
            <a:chExt cx="7650787" cy="4640253"/>
          </a:xfrm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36845" y="1744605"/>
              <a:ext cx="7650787" cy="4640253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CasellaDiTesto 3"/>
                <p:cNvSpPr txBox="1"/>
                <p:nvPr/>
              </p:nvSpPr>
              <p:spPr>
                <a:xfrm>
                  <a:off x="5573814" y="4166671"/>
                  <a:ext cx="1326608" cy="43088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it-IT" sz="11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h</m:t>
                        </m:r>
                        <m:r>
                          <a:rPr kumimoji="0" lang="it-IT" sz="11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</m:t>
                        </m:r>
                      </m:oMath>
                    </m:oMathPara>
                  </a14:m>
                  <a:endParaRPr kumimoji="0" lang="it-IT" sz="11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endParaRP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it-IT" sz="11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3.24 </m:t>
                        </m:r>
                        <m:f>
                          <m:fPr>
                            <m:type m:val="lin"/>
                            <m:ctrlPr>
                              <a:rPr kumimoji="0" lang="it-IT" sz="11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it-IT" sz="11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𝑊</m:t>
                            </m:r>
                          </m:num>
                          <m:den>
                            <m:d>
                              <m:dPr>
                                <m:ctrlPr>
                                  <a:rPr kumimoji="0" lang="it-IT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kumimoji="0" lang="it-IT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it-IT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kumimoji="0" lang="it-IT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it-IT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𝐾</m:t>
                                </m:r>
                              </m:e>
                            </m:d>
                          </m:den>
                        </m:f>
                      </m:oMath>
                    </m:oMathPara>
                  </a14:m>
                  <a:endParaRPr kumimoji="0" lang="it-IT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4" name="CasellaDiTesto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73814" y="4166671"/>
                  <a:ext cx="1326608" cy="430887"/>
                </a:xfrm>
                <a:prstGeom prst="rect">
                  <a:avLst/>
                </a:prstGeom>
                <a:blipFill>
                  <a:blip r:embed="rId5"/>
                  <a:stretch>
                    <a:fillRect t="-12500" b="-83333"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50106807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7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6" name="CasellaDiTesto 85"/>
          <p:cNvSpPr txBox="1"/>
          <p:nvPr/>
        </p:nvSpPr>
        <p:spPr>
          <a:xfrm>
            <a:off x="0" y="6404236"/>
            <a:ext cx="877551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ESERCITAZIONE                                                                                          TRASMISSIONE DEL CALORE</a:t>
            </a:r>
          </a:p>
        </p:txBody>
      </p:sp>
      <p:sp>
        <p:nvSpPr>
          <p:cNvPr id="131" name="CasellaDiTesto 130"/>
          <p:cNvSpPr txBox="1"/>
          <p:nvPr/>
        </p:nvSpPr>
        <p:spPr>
          <a:xfrm>
            <a:off x="391884" y="-91439"/>
            <a:ext cx="6736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Prova di esame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10/11/2013</a:t>
            </a:r>
          </a:p>
        </p:txBody>
      </p:sp>
      <p:grpSp>
        <p:nvGrpSpPr>
          <p:cNvPr id="5" name="Gruppo 4"/>
          <p:cNvGrpSpPr/>
          <p:nvPr/>
        </p:nvGrpSpPr>
        <p:grpSpPr>
          <a:xfrm>
            <a:off x="4636845" y="1744605"/>
            <a:ext cx="7650787" cy="4640253"/>
            <a:chOff x="4636845" y="1744605"/>
            <a:chExt cx="7650787" cy="4640253"/>
          </a:xfrm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6845" y="1744605"/>
              <a:ext cx="7650787" cy="4640253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CasellaDiTesto 3"/>
                <p:cNvSpPr txBox="1"/>
                <p:nvPr/>
              </p:nvSpPr>
              <p:spPr>
                <a:xfrm>
                  <a:off x="5573814" y="4166671"/>
                  <a:ext cx="1326608" cy="43088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it-IT" sz="11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h</m:t>
                        </m:r>
                        <m:r>
                          <a:rPr kumimoji="0" lang="it-IT" sz="11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</m:t>
                        </m:r>
                      </m:oMath>
                    </m:oMathPara>
                  </a14:m>
                  <a:endParaRPr kumimoji="0" lang="it-IT" sz="11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endParaRP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it-IT" sz="11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3.24 </m:t>
                        </m:r>
                        <m:f>
                          <m:fPr>
                            <m:type m:val="lin"/>
                            <m:ctrlPr>
                              <a:rPr kumimoji="0" lang="it-IT" sz="11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it-IT" sz="11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𝑊</m:t>
                            </m:r>
                          </m:num>
                          <m:den>
                            <m:d>
                              <m:dPr>
                                <m:ctrlPr>
                                  <a:rPr kumimoji="0" lang="it-IT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kumimoji="0" lang="it-IT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it-IT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kumimoji="0" lang="it-IT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it-IT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𝐾</m:t>
                                </m:r>
                              </m:e>
                            </m:d>
                          </m:den>
                        </m:f>
                      </m:oMath>
                    </m:oMathPara>
                  </a14:m>
                  <a:endParaRPr kumimoji="0" lang="it-IT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4" name="CasellaDiTesto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73814" y="4166671"/>
                  <a:ext cx="1326608" cy="430887"/>
                </a:xfrm>
                <a:prstGeom prst="rect">
                  <a:avLst/>
                </a:prstGeom>
                <a:blipFill>
                  <a:blip r:embed="rId4"/>
                  <a:stretch>
                    <a:fillRect t="-12500" b="-83333"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CasellaDiTesto 5"/>
          <p:cNvSpPr txBox="1"/>
          <p:nvPr/>
        </p:nvSpPr>
        <p:spPr>
          <a:xfrm>
            <a:off x="317085" y="965000"/>
            <a:ext cx="592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Si esplicita il bilancio di energia sulla superficie 1</a:t>
            </a:r>
          </a:p>
        </p:txBody>
      </p:sp>
      <p:sp>
        <p:nvSpPr>
          <p:cNvPr id="7" name="Rettangolo 6"/>
          <p:cNvSpPr/>
          <p:nvPr/>
        </p:nvSpPr>
        <p:spPr>
          <a:xfrm>
            <a:off x="2394409" y="2484162"/>
            <a:ext cx="131976" cy="31805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271860" y="2158738"/>
            <a:ext cx="405352" cy="38555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cxnSp>
        <p:nvCxnSpPr>
          <p:cNvPr id="10" name="Connettore 2 9"/>
          <p:cNvCxnSpPr/>
          <p:nvPr/>
        </p:nvCxnSpPr>
        <p:spPr>
          <a:xfrm>
            <a:off x="2752627" y="4550423"/>
            <a:ext cx="12820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802849" y="3970255"/>
            <a:ext cx="12820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rot="10800000">
            <a:off x="802849" y="3156827"/>
            <a:ext cx="128204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H="1">
            <a:off x="802849" y="5112469"/>
            <a:ext cx="128204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sellaDiTesto 10"/>
              <p:cNvSpPr txBox="1"/>
              <p:nvPr/>
            </p:nvSpPr>
            <p:spPr>
              <a:xfrm>
                <a:off x="1333810" y="3607355"/>
                <a:ext cx="3052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AB5C4">
                                  <a:lumMod val="50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AB5C4">
                                  <a:lumMod val="50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𝐺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AB5C4">
                                  <a:lumMod val="50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AB5C4">
                      <a:lumMod val="50000"/>
                    </a:srgbClr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CasellaDiTes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810" y="3607355"/>
                <a:ext cx="305276" cy="276999"/>
              </a:xfrm>
              <a:prstGeom prst="rect">
                <a:avLst/>
              </a:prstGeom>
              <a:blipFill>
                <a:blip r:embed="rId5"/>
                <a:stretch>
                  <a:fillRect l="-18000" r="-4000" b="-1777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sellaDiTesto 13"/>
              <p:cNvSpPr txBox="1"/>
              <p:nvPr/>
            </p:nvSpPr>
            <p:spPr>
              <a:xfrm>
                <a:off x="3159111" y="4153424"/>
                <a:ext cx="3017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549E39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549E39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549E39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549E39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CasellaDiTes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111" y="4153424"/>
                <a:ext cx="301749" cy="276999"/>
              </a:xfrm>
              <a:prstGeom prst="rect">
                <a:avLst/>
              </a:prstGeom>
              <a:blipFill>
                <a:blip r:embed="rId6"/>
                <a:stretch>
                  <a:fillRect l="-18000" r="-4000" b="-2608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sellaDiTesto 21"/>
              <p:cNvSpPr txBox="1"/>
              <p:nvPr/>
            </p:nvSpPr>
            <p:spPr>
              <a:xfrm>
                <a:off x="1382118" y="2759249"/>
                <a:ext cx="2845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CasellaDiTes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2118" y="2759249"/>
                <a:ext cx="284500" cy="276999"/>
              </a:xfrm>
              <a:prstGeom prst="rect">
                <a:avLst/>
              </a:prstGeom>
              <a:blipFill>
                <a:blip r:embed="rId7"/>
                <a:stretch>
                  <a:fillRect l="-19565" t="-2222" b="-2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asellaDiTesto 22"/>
          <p:cNvSpPr txBox="1"/>
          <p:nvPr/>
        </p:nvSpPr>
        <p:spPr>
          <a:xfrm>
            <a:off x="1301623" y="461722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/>
              <p:cNvSpPr txBox="1"/>
              <p:nvPr/>
            </p:nvSpPr>
            <p:spPr>
              <a:xfrm>
                <a:off x="1333810" y="4749568"/>
                <a:ext cx="2407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𝐽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CasellaDiTes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810" y="4749568"/>
                <a:ext cx="240772" cy="276999"/>
              </a:xfrm>
              <a:prstGeom prst="rect">
                <a:avLst/>
              </a:prstGeom>
              <a:blipFill>
                <a:blip r:embed="rId8"/>
                <a:stretch>
                  <a:fillRect l="-30769" r="-7692" b="-3043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sellaDiTesto 15"/>
          <p:cNvSpPr txBox="1"/>
          <p:nvPr/>
        </p:nvSpPr>
        <p:spPr>
          <a:xfrm>
            <a:off x="2323095" y="1724267"/>
            <a:ext cx="708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sellaDiTesto 19"/>
              <p:cNvSpPr txBox="1"/>
              <p:nvPr/>
            </p:nvSpPr>
            <p:spPr>
              <a:xfrm>
                <a:off x="6004055" y="1427558"/>
                <a:ext cx="17927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𝐺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𝑘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𝑐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𝐽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CasellaDiTes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4055" y="1427558"/>
                <a:ext cx="1792734" cy="276999"/>
              </a:xfrm>
              <a:prstGeom prst="rect">
                <a:avLst/>
              </a:prstGeom>
              <a:blipFill>
                <a:blip r:embed="rId9"/>
                <a:stretch>
                  <a:fillRect l="-2381" r="-680" b="-3043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02333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1" grpId="0"/>
      <p:bldP spid="14" grpId="0"/>
      <p:bldP spid="22" grpId="0"/>
      <p:bldP spid="15" grpId="0"/>
      <p:bldP spid="16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7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6" name="CasellaDiTesto 85"/>
          <p:cNvSpPr txBox="1"/>
          <p:nvPr/>
        </p:nvSpPr>
        <p:spPr>
          <a:xfrm>
            <a:off x="0" y="6404236"/>
            <a:ext cx="877551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ESERCITAZIONE                                                                                          TRASMISSIONE DEL CALORE</a:t>
            </a:r>
          </a:p>
        </p:txBody>
      </p:sp>
      <p:sp>
        <p:nvSpPr>
          <p:cNvPr id="131" name="CasellaDiTesto 130"/>
          <p:cNvSpPr txBox="1"/>
          <p:nvPr/>
        </p:nvSpPr>
        <p:spPr>
          <a:xfrm>
            <a:off x="391884" y="-91439"/>
            <a:ext cx="6736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Prova di esame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10/11/2013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17085" y="965000"/>
            <a:ext cx="5920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Si esplicita il bilancio di energia sulla superficie 1</a:t>
            </a:r>
          </a:p>
        </p:txBody>
      </p:sp>
      <p:sp>
        <p:nvSpPr>
          <p:cNvPr id="7" name="Rettangolo 6"/>
          <p:cNvSpPr/>
          <p:nvPr/>
        </p:nvSpPr>
        <p:spPr>
          <a:xfrm>
            <a:off x="2394409" y="2484162"/>
            <a:ext cx="131976" cy="31805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271860" y="2158738"/>
            <a:ext cx="405352" cy="38555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cxnSp>
        <p:nvCxnSpPr>
          <p:cNvPr id="10" name="Connettore 2 9"/>
          <p:cNvCxnSpPr/>
          <p:nvPr/>
        </p:nvCxnSpPr>
        <p:spPr>
          <a:xfrm>
            <a:off x="2752627" y="4550423"/>
            <a:ext cx="12820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802849" y="3970255"/>
            <a:ext cx="12820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rot="10800000">
            <a:off x="802849" y="3156827"/>
            <a:ext cx="128204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H="1">
            <a:off x="802849" y="5112469"/>
            <a:ext cx="128204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sellaDiTesto 10"/>
              <p:cNvSpPr txBox="1"/>
              <p:nvPr/>
            </p:nvSpPr>
            <p:spPr>
              <a:xfrm>
                <a:off x="1333810" y="3607355"/>
                <a:ext cx="3052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AB5C4">
                                  <a:lumMod val="50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AB5C4">
                                  <a:lumMod val="50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𝐺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4AB5C4">
                                  <a:lumMod val="50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AB5C4">
                      <a:lumMod val="50000"/>
                    </a:srgbClr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CasellaDiTes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810" y="3607355"/>
                <a:ext cx="305276" cy="276999"/>
              </a:xfrm>
              <a:prstGeom prst="rect">
                <a:avLst/>
              </a:prstGeom>
              <a:blipFill>
                <a:blip r:embed="rId3"/>
                <a:stretch>
                  <a:fillRect l="-18000" r="-4000" b="-1777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sellaDiTesto 13"/>
              <p:cNvSpPr txBox="1"/>
              <p:nvPr/>
            </p:nvSpPr>
            <p:spPr>
              <a:xfrm>
                <a:off x="3159111" y="4153424"/>
                <a:ext cx="3017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549E39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549E39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549E39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549E39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CasellaDiTes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111" y="4153424"/>
                <a:ext cx="301749" cy="276999"/>
              </a:xfrm>
              <a:prstGeom prst="rect">
                <a:avLst/>
              </a:prstGeom>
              <a:blipFill>
                <a:blip r:embed="rId4"/>
                <a:stretch>
                  <a:fillRect l="-18000" r="-4000" b="-2608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sellaDiTesto 21"/>
              <p:cNvSpPr txBox="1"/>
              <p:nvPr/>
            </p:nvSpPr>
            <p:spPr>
              <a:xfrm>
                <a:off x="1382118" y="2759249"/>
                <a:ext cx="2845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CasellaDiTes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2118" y="2759249"/>
                <a:ext cx="284500" cy="276999"/>
              </a:xfrm>
              <a:prstGeom prst="rect">
                <a:avLst/>
              </a:prstGeom>
              <a:blipFill>
                <a:blip r:embed="rId5"/>
                <a:stretch>
                  <a:fillRect l="-19565" t="-2222" b="-2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asellaDiTesto 22"/>
          <p:cNvSpPr txBox="1"/>
          <p:nvPr/>
        </p:nvSpPr>
        <p:spPr>
          <a:xfrm>
            <a:off x="1301623" y="461722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/>
              <p:cNvSpPr txBox="1"/>
              <p:nvPr/>
            </p:nvSpPr>
            <p:spPr>
              <a:xfrm>
                <a:off x="1333810" y="4749568"/>
                <a:ext cx="2407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𝐽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CasellaDiTes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810" y="4749568"/>
                <a:ext cx="240772" cy="276999"/>
              </a:xfrm>
              <a:prstGeom prst="rect">
                <a:avLst/>
              </a:prstGeom>
              <a:blipFill>
                <a:blip r:embed="rId6"/>
                <a:stretch>
                  <a:fillRect l="-30769" r="-7692" b="-3043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sellaDiTesto 15"/>
          <p:cNvSpPr txBox="1"/>
          <p:nvPr/>
        </p:nvSpPr>
        <p:spPr>
          <a:xfrm>
            <a:off x="2323095" y="1724267"/>
            <a:ext cx="708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sellaDiTesto 19"/>
              <p:cNvSpPr txBox="1"/>
              <p:nvPr/>
            </p:nvSpPr>
            <p:spPr>
              <a:xfrm>
                <a:off x="4665449" y="1631292"/>
                <a:ext cx="17927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𝐺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𝑘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𝑐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𝐽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CasellaDiTes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449" y="1631292"/>
                <a:ext cx="1792734" cy="276999"/>
              </a:xfrm>
              <a:prstGeom prst="rect">
                <a:avLst/>
              </a:prstGeom>
              <a:blipFill>
                <a:blip r:embed="rId7"/>
                <a:stretch>
                  <a:fillRect l="-2041" t="-2222" r="-1020" b="-3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sellaDiTesto 23"/>
              <p:cNvSpPr txBox="1"/>
              <p:nvPr/>
            </p:nvSpPr>
            <p:spPr>
              <a:xfrm>
                <a:off x="4665449" y="2148404"/>
                <a:ext cx="43023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𝐺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𝑘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h</m:t>
                      </m:r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d>
                        <m:d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𝑇</m:t>
                              </m:r>
                            </m:e>
                            <m:sub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sub>
                          </m:s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𝑇</m:t>
                              </m:r>
                            </m:e>
                            <m:sub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∞1</m:t>
                              </m:r>
                            </m:sub>
                          </m:sSub>
                        </m:e>
                      </m:d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𝜌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𝐺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𝜀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𝐸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𝑏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𝑇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CasellaDiTes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449" y="2148404"/>
                <a:ext cx="4302396" cy="276999"/>
              </a:xfrm>
              <a:prstGeom prst="rect">
                <a:avLst/>
              </a:prstGeom>
              <a:blipFill>
                <a:blip r:embed="rId8"/>
                <a:stretch>
                  <a:fillRect r="-708" b="-3478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tangolo 1"/>
              <p:cNvSpPr/>
              <p:nvPr/>
            </p:nvSpPr>
            <p:spPr>
              <a:xfrm>
                <a:off x="4665449" y="3482735"/>
                <a:ext cx="1846467" cy="627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𝑘</m:t>
                          </m:r>
                        </m:sub>
                      </m:sSub>
                      <m:r>
                        <a:rPr kumimoji="0" lang="it-IT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=−55.8 </m:t>
                      </m:r>
                      <m:f>
                        <m:f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𝑊</m:t>
                          </m:r>
                        </m:num>
                        <m:den>
                          <m:sSup>
                            <m:sSupPr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𝑚</m:t>
                              </m:r>
                            </m:e>
                            <m:sup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ttango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449" y="3482735"/>
                <a:ext cx="1846467" cy="6277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sellaDiTesto 24"/>
              <p:cNvSpPr txBox="1"/>
              <p:nvPr/>
            </p:nvSpPr>
            <p:spPr>
              <a:xfrm>
                <a:off x="4665449" y="2584628"/>
                <a:ext cx="58751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𝐺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𝑘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h</m:t>
                      </m:r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d>
                        <m:d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𝑇</m:t>
                              </m:r>
                            </m:e>
                            <m:sub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sub>
                          </m:s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𝑇</m:t>
                              </m:r>
                            </m:e>
                            <m:sub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∞1</m:t>
                              </m:r>
                            </m:sub>
                          </m:sSub>
                        </m:e>
                      </m:d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(1−</m:t>
                          </m:r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𝜀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 </m:t>
                      </m:r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𝐺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𝜀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5.67</m:t>
                      </m:r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∙</m:t>
                      </m:r>
                      <m:sSup>
                        <m:sSup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10</m:t>
                          </m:r>
                        </m:e>
                        <m:sup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−8</m:t>
                          </m:r>
                        </m:sup>
                      </m:sSup>
                      <m:sSup>
                        <m:sSup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it-IT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sSub>
                            <m:sSubPr>
                              <m:ctrlP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𝑇</m:t>
                              </m:r>
                            </m:e>
                            <m:sub>
                              <m: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sub>
                          </m:sSub>
                          <m:r>
                            <a:rPr kumimoji="0" lang="it-IT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kumimoji="0" lang="it-IT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Gill Sans MT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  <m:sup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CasellaDiTes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449" y="2584628"/>
                <a:ext cx="5875133" cy="276999"/>
              </a:xfrm>
              <a:prstGeom prst="rect">
                <a:avLst/>
              </a:prstGeom>
              <a:blipFill>
                <a:blip r:embed="rId10"/>
                <a:stretch>
                  <a:fillRect l="-311" t="-2222" b="-3777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74783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7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6" name="CasellaDiTesto 85"/>
          <p:cNvSpPr txBox="1"/>
          <p:nvPr/>
        </p:nvSpPr>
        <p:spPr>
          <a:xfrm>
            <a:off x="0" y="6404236"/>
            <a:ext cx="877551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ESERCITAZIONE                                                                                          TRASMISSIONE DEL CALORE</a:t>
            </a:r>
          </a:p>
        </p:txBody>
      </p:sp>
      <p:sp>
        <p:nvSpPr>
          <p:cNvPr id="131" name="CasellaDiTesto 130"/>
          <p:cNvSpPr txBox="1"/>
          <p:nvPr/>
        </p:nvSpPr>
        <p:spPr>
          <a:xfrm>
            <a:off x="391884" y="-91439"/>
            <a:ext cx="6736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Prova di esame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10/11/2013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tangolo 1"/>
              <p:cNvSpPr/>
              <p:nvPr/>
            </p:nvSpPr>
            <p:spPr>
              <a:xfrm>
                <a:off x="489376" y="1091815"/>
                <a:ext cx="1846467" cy="627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𝑘</m:t>
                          </m:r>
                        </m:sub>
                      </m:sSub>
                      <m:r>
                        <a:rPr kumimoji="0" lang="it-IT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=−55.8 </m:t>
                      </m:r>
                      <m:f>
                        <m:f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𝑊</m:t>
                          </m:r>
                        </m:num>
                        <m:den>
                          <m:sSup>
                            <m:sSupPr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𝑚</m:t>
                              </m:r>
                            </m:e>
                            <m:sup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ttango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76" y="1091815"/>
                <a:ext cx="1846467" cy="6277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uppo 25"/>
          <p:cNvGrpSpPr/>
          <p:nvPr/>
        </p:nvGrpSpPr>
        <p:grpSpPr>
          <a:xfrm>
            <a:off x="867530" y="2453035"/>
            <a:ext cx="7497269" cy="789553"/>
            <a:chOff x="555809" y="4838195"/>
            <a:chExt cx="3956050" cy="609600"/>
          </a:xfrm>
        </p:grpSpPr>
        <p:sp>
          <p:nvSpPr>
            <p:cNvPr id="27" name="Text Box 169"/>
            <p:cNvSpPr txBox="1">
              <a:spLocks noChangeArrowheads="1"/>
            </p:cNvSpPr>
            <p:nvPr/>
          </p:nvSpPr>
          <p:spPr bwMode="auto">
            <a:xfrm>
              <a:off x="1247567" y="4843752"/>
              <a:ext cx="3683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r</a:t>
              </a:r>
              <a:r>
                <a:rPr kumimoji="0" lang="it-IT" sz="1200" b="0" i="0" u="none" strike="noStrike" kern="1200" cap="none" spc="0" normalizeH="0" baseline="-3000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ki</a:t>
              </a: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555809" y="4838195"/>
              <a:ext cx="3956050" cy="609600"/>
              <a:chOff x="623679" y="4843752"/>
              <a:chExt cx="3956050" cy="609600"/>
            </a:xfrm>
          </p:grpSpPr>
          <p:grpSp>
            <p:nvGrpSpPr>
              <p:cNvPr id="30" name="Gruppo 29"/>
              <p:cNvGrpSpPr/>
              <p:nvPr/>
            </p:nvGrpSpPr>
            <p:grpSpPr>
              <a:xfrm>
                <a:off x="623679" y="4843752"/>
                <a:ext cx="3956050" cy="609600"/>
                <a:chOff x="623679" y="4843752"/>
                <a:chExt cx="3956050" cy="609600"/>
              </a:xfrm>
            </p:grpSpPr>
            <p:sp>
              <p:nvSpPr>
                <p:cNvPr id="34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1663492" y="4993386"/>
                  <a:ext cx="407987" cy="2857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T</a:t>
                  </a:r>
                  <a:r>
                    <a:rPr kumimoji="0" lang="it-IT" sz="1200" b="0" i="0" u="none" strike="noStrike" kern="1200" cap="none" spc="0" normalizeH="0" baseline="-3000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2</a:t>
                  </a:r>
                  <a:endParaRPr kumimoji="0" lang="it-IT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35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855704" y="4988214"/>
                  <a:ext cx="354013" cy="3143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36" name="Text Box 165"/>
                <p:cNvSpPr txBox="1">
                  <a:spLocks noChangeArrowheads="1"/>
                </p:cNvSpPr>
                <p:nvPr/>
              </p:nvSpPr>
              <p:spPr bwMode="auto">
                <a:xfrm>
                  <a:off x="860217" y="4999327"/>
                  <a:ext cx="354012" cy="3143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T</a:t>
                  </a:r>
                  <a:r>
                    <a:rPr kumimoji="0" lang="it-IT" sz="1200" b="0" i="0" u="none" strike="noStrike" kern="1200" cap="none" spc="0" normalizeH="0" baseline="-3000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1</a:t>
                  </a:r>
                  <a:endParaRPr kumimoji="0" lang="it-IT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37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655335" y="4867244"/>
                  <a:ext cx="780034" cy="4310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T</a:t>
                  </a:r>
                  <a:r>
                    <a:rPr kumimoji="0" lang="it-IT" sz="1200" b="0" i="0" u="none" strike="noStrike" kern="1200" cap="none" spc="0" normalizeH="0" baseline="-3000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3</a:t>
                  </a:r>
                  <a:endParaRPr kumimoji="0" lang="it-IT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38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227054" y="4843752"/>
                  <a:ext cx="368300" cy="3000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r</a:t>
                  </a:r>
                  <a:r>
                    <a:rPr kumimoji="0" lang="it-IT" sz="1200" b="0" i="0" u="none" strike="noStrike" kern="1200" cap="none" spc="0" normalizeH="0" baseline="-3000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k2</a:t>
                  </a:r>
                  <a:endParaRPr kumimoji="0" lang="it-IT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39" name="AutoShape 158"/>
                <p:cNvSpPr>
                  <a:spLocks noChangeShapeType="1"/>
                </p:cNvSpPr>
                <p:nvPr/>
              </p:nvSpPr>
              <p:spPr bwMode="auto">
                <a:xfrm>
                  <a:off x="623679" y="5331114"/>
                  <a:ext cx="300038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AutoShape 157"/>
                <p:cNvSpPr>
                  <a:spLocks noChangeShapeType="1"/>
                </p:cNvSpPr>
                <p:nvPr/>
              </p:nvSpPr>
              <p:spPr bwMode="auto">
                <a:xfrm>
                  <a:off x="3150462" y="5313651"/>
                  <a:ext cx="300038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" name="Gruppo 40"/>
                <p:cNvGrpSpPr/>
                <p:nvPr/>
              </p:nvGrpSpPr>
              <p:grpSpPr>
                <a:xfrm>
                  <a:off x="1017379" y="5194589"/>
                  <a:ext cx="781050" cy="258763"/>
                  <a:chOff x="1017379" y="5194589"/>
                  <a:chExt cx="781050" cy="258763"/>
                </a:xfrm>
              </p:grpSpPr>
              <p:grpSp>
                <p:nvGrpSpPr>
                  <p:cNvPr id="94" name="Group 138"/>
                  <p:cNvGrpSpPr>
                    <a:grpSpLocks/>
                  </p:cNvGrpSpPr>
                  <p:nvPr/>
                </p:nvGrpSpPr>
                <p:grpSpPr bwMode="auto">
                  <a:xfrm>
                    <a:off x="1280904" y="5194589"/>
                    <a:ext cx="354013" cy="258763"/>
                    <a:chOff x="12645" y="3170"/>
                    <a:chExt cx="5956" cy="2571"/>
                  </a:xfrm>
                </p:grpSpPr>
                <p:grpSp>
                  <p:nvGrpSpPr>
                    <p:cNvPr id="97" name="Group 1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645" y="3170"/>
                      <a:ext cx="2978" cy="2569"/>
                      <a:chOff x="12645" y="3170"/>
                      <a:chExt cx="2978" cy="2569"/>
                    </a:xfrm>
                  </p:grpSpPr>
                  <p:grpSp>
                    <p:nvGrpSpPr>
                      <p:cNvPr id="107" name="Group 15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2645" y="3170"/>
                        <a:ext cx="1489" cy="2568"/>
                        <a:chOff x="12645" y="3170"/>
                        <a:chExt cx="1489" cy="2568"/>
                      </a:xfrm>
                    </p:grpSpPr>
                    <p:sp>
                      <p:nvSpPr>
                        <p:cNvPr id="112" name="AutoShape 15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2645" y="3170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13" name="AutoShape 15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3012" y="3171"/>
                          <a:ext cx="762" cy="256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14" name="AutoShape 15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3774" y="4448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8" name="Group 14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134" y="3171"/>
                        <a:ext cx="1489" cy="2568"/>
                        <a:chOff x="12645" y="3170"/>
                        <a:chExt cx="1489" cy="2568"/>
                      </a:xfrm>
                    </p:grpSpPr>
                    <p:sp>
                      <p:nvSpPr>
                        <p:cNvPr id="109" name="AutoShape 15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2645" y="3170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10" name="AutoShape 15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3012" y="3171"/>
                          <a:ext cx="762" cy="256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11" name="AutoShape 15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3774" y="4448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98" name="Group 1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623" y="3172"/>
                      <a:ext cx="2978" cy="2569"/>
                      <a:chOff x="12645" y="3170"/>
                      <a:chExt cx="2978" cy="2569"/>
                    </a:xfrm>
                  </p:grpSpPr>
                  <p:grpSp>
                    <p:nvGrpSpPr>
                      <p:cNvPr id="99" name="Group 14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2645" y="3170"/>
                        <a:ext cx="1489" cy="2568"/>
                        <a:chOff x="12645" y="3170"/>
                        <a:chExt cx="1489" cy="2568"/>
                      </a:xfrm>
                    </p:grpSpPr>
                    <p:sp>
                      <p:nvSpPr>
                        <p:cNvPr id="104" name="AutoShape 14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2645" y="3170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5" name="AutoShape 14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3012" y="3171"/>
                          <a:ext cx="762" cy="256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6" name="AutoShape 14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3774" y="4448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0" name="Group 14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134" y="3171"/>
                        <a:ext cx="1489" cy="2568"/>
                        <a:chOff x="12645" y="3170"/>
                        <a:chExt cx="1489" cy="2568"/>
                      </a:xfrm>
                    </p:grpSpPr>
                    <p:sp>
                      <p:nvSpPr>
                        <p:cNvPr id="101" name="AutoShape 14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2645" y="3170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2" name="AutoShape 14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3012" y="3171"/>
                          <a:ext cx="762" cy="256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3" name="AutoShape 14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3774" y="4448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</p:grpSp>
              <p:sp>
                <p:nvSpPr>
                  <p:cNvPr id="95" name="AutoShape 99"/>
                  <p:cNvSpPr>
                    <a:spLocks noChangeShapeType="1"/>
                  </p:cNvSpPr>
                  <p:nvPr/>
                </p:nvSpPr>
                <p:spPr bwMode="auto">
                  <a:xfrm>
                    <a:off x="1633329" y="5320002"/>
                    <a:ext cx="165100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6" name="AutoShape 97"/>
                  <p:cNvSpPr>
                    <a:spLocks noChangeShapeType="1"/>
                  </p:cNvSpPr>
                  <p:nvPr/>
                </p:nvSpPr>
                <p:spPr bwMode="auto">
                  <a:xfrm>
                    <a:off x="1017379" y="5327939"/>
                    <a:ext cx="258763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42" name="AutoShape 95"/>
                <p:cNvSpPr>
                  <a:spLocks noChangeArrowheads="1"/>
                </p:cNvSpPr>
                <p:nvPr/>
              </p:nvSpPr>
              <p:spPr bwMode="auto">
                <a:xfrm>
                  <a:off x="990392" y="5280314"/>
                  <a:ext cx="90487" cy="90488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AutoShape 94"/>
                <p:cNvSpPr>
                  <a:spLocks noChangeArrowheads="1"/>
                </p:cNvSpPr>
                <p:nvPr/>
              </p:nvSpPr>
              <p:spPr bwMode="auto">
                <a:xfrm>
                  <a:off x="1803192" y="5285077"/>
                  <a:ext cx="90487" cy="9048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AutoShape 93"/>
                <p:cNvSpPr>
                  <a:spLocks noChangeArrowheads="1"/>
                </p:cNvSpPr>
                <p:nvPr/>
              </p:nvSpPr>
              <p:spPr bwMode="auto">
                <a:xfrm>
                  <a:off x="2989054" y="5275552"/>
                  <a:ext cx="90488" cy="90487"/>
                </a:xfrm>
                <a:prstGeom prst="flowChartConnector">
                  <a:avLst/>
                </a:prstGeom>
                <a:solidFill>
                  <a:srgbClr val="FFFFFF"/>
                </a:solidFill>
                <a:ln w="9525">
                  <a:solidFill>
                    <a:srgbClr val="0070C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" name="Gruppo 50"/>
                <p:cNvGrpSpPr/>
                <p:nvPr/>
              </p:nvGrpSpPr>
              <p:grpSpPr>
                <a:xfrm>
                  <a:off x="1893679" y="5194589"/>
                  <a:ext cx="1095375" cy="258763"/>
                  <a:chOff x="1893679" y="5194589"/>
                  <a:chExt cx="1095375" cy="258763"/>
                </a:xfrm>
              </p:grpSpPr>
              <p:grpSp>
                <p:nvGrpSpPr>
                  <p:cNvPr id="53" name="Group 119"/>
                  <p:cNvGrpSpPr>
                    <a:grpSpLocks/>
                  </p:cNvGrpSpPr>
                  <p:nvPr/>
                </p:nvGrpSpPr>
                <p:grpSpPr bwMode="auto">
                  <a:xfrm>
                    <a:off x="2269917" y="5194589"/>
                    <a:ext cx="354012" cy="258763"/>
                    <a:chOff x="12645" y="3170"/>
                    <a:chExt cx="5956" cy="2571"/>
                  </a:xfrm>
                </p:grpSpPr>
                <p:grpSp>
                  <p:nvGrpSpPr>
                    <p:cNvPr id="56" name="Group 1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645" y="3170"/>
                      <a:ext cx="2978" cy="2569"/>
                      <a:chOff x="12645" y="3170"/>
                      <a:chExt cx="2978" cy="2569"/>
                    </a:xfrm>
                  </p:grpSpPr>
                  <p:grpSp>
                    <p:nvGrpSpPr>
                      <p:cNvPr id="66" name="Group 1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2645" y="3170"/>
                        <a:ext cx="1489" cy="2568"/>
                        <a:chOff x="12645" y="3170"/>
                        <a:chExt cx="1489" cy="2568"/>
                      </a:xfrm>
                    </p:grpSpPr>
                    <p:sp>
                      <p:nvSpPr>
                        <p:cNvPr id="71" name="AutoShape 13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2645" y="3170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2" name="AutoShape 13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3012" y="3171"/>
                          <a:ext cx="762" cy="256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3" name="AutoShape 13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3774" y="4448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1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134" y="3171"/>
                        <a:ext cx="1489" cy="2568"/>
                        <a:chOff x="12645" y="3170"/>
                        <a:chExt cx="1489" cy="2568"/>
                      </a:xfrm>
                    </p:grpSpPr>
                    <p:sp>
                      <p:nvSpPr>
                        <p:cNvPr id="68" name="AutoShape 13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2645" y="3170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AutoShape 13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3012" y="3171"/>
                          <a:ext cx="762" cy="256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0" name="AutoShape 13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3774" y="4448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57" name="Group 1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623" y="3172"/>
                      <a:ext cx="2978" cy="2569"/>
                      <a:chOff x="12645" y="3170"/>
                      <a:chExt cx="2978" cy="2569"/>
                    </a:xfrm>
                  </p:grpSpPr>
                  <p:grpSp>
                    <p:nvGrpSpPr>
                      <p:cNvPr id="58" name="Group 12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2645" y="3170"/>
                        <a:ext cx="1489" cy="2568"/>
                        <a:chOff x="12645" y="3170"/>
                        <a:chExt cx="1489" cy="2568"/>
                      </a:xfrm>
                    </p:grpSpPr>
                    <p:sp>
                      <p:nvSpPr>
                        <p:cNvPr id="63" name="AutoShape 12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2645" y="3170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4" name="AutoShape 12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3012" y="3171"/>
                          <a:ext cx="762" cy="256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5" name="AutoShape 12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3774" y="4448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9" name="Group 12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134" y="3171"/>
                        <a:ext cx="1489" cy="2568"/>
                        <a:chOff x="12645" y="3170"/>
                        <a:chExt cx="1489" cy="2568"/>
                      </a:xfrm>
                    </p:grpSpPr>
                    <p:sp>
                      <p:nvSpPr>
                        <p:cNvPr id="60" name="AutoShape 12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2645" y="3170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1" name="AutoShape 1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3012" y="3171"/>
                          <a:ext cx="762" cy="2567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" name="AutoShape 12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3774" y="4448"/>
                          <a:ext cx="360" cy="128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it-IT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Gill Sans MT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</p:grpSp>
              <p:sp>
                <p:nvSpPr>
                  <p:cNvPr id="54" name="AutoShape 98"/>
                  <p:cNvSpPr>
                    <a:spLocks noChangeShapeType="1"/>
                  </p:cNvSpPr>
                  <p:nvPr/>
                </p:nvSpPr>
                <p:spPr bwMode="auto">
                  <a:xfrm>
                    <a:off x="2623929" y="5323177"/>
                    <a:ext cx="365125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70C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5" name="AutoShape 91"/>
                  <p:cNvSpPr>
                    <a:spLocks noChangeShapeType="1"/>
                  </p:cNvSpPr>
                  <p:nvPr/>
                </p:nvSpPr>
                <p:spPr bwMode="auto">
                  <a:xfrm>
                    <a:off x="1893679" y="5327939"/>
                    <a:ext cx="377825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70C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Gill Sans MT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47" name="Rectangle 179"/>
                <p:cNvSpPr>
                  <a:spLocks noChangeArrowheads="1"/>
                </p:cNvSpPr>
                <p:nvPr/>
              </p:nvSpPr>
              <p:spPr bwMode="auto">
                <a:xfrm>
                  <a:off x="4579729" y="5070764"/>
                  <a:ext cx="0" cy="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Rectangle 187"/>
                <p:cNvSpPr>
                  <a:spLocks noChangeArrowheads="1"/>
                </p:cNvSpPr>
                <p:nvPr/>
              </p:nvSpPr>
              <p:spPr bwMode="auto">
                <a:xfrm>
                  <a:off x="4579729" y="5375564"/>
                  <a:ext cx="0" cy="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1" name="Arco 30"/>
              <p:cNvSpPr/>
              <p:nvPr/>
            </p:nvSpPr>
            <p:spPr>
              <a:xfrm>
                <a:off x="1803165" y="5282966"/>
                <a:ext cx="90000" cy="90000"/>
              </a:xfrm>
              <a:prstGeom prst="arc">
                <a:avLst>
                  <a:gd name="adj1" fmla="val 16200000"/>
                  <a:gd name="adj2" fmla="val 5459720"/>
                </a:avLst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ttangolo 114"/>
              <p:cNvSpPr/>
              <p:nvPr/>
            </p:nvSpPr>
            <p:spPr>
              <a:xfrm>
                <a:off x="489376" y="3881877"/>
                <a:ext cx="1666610" cy="8370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𝑘</m:t>
                          </m:r>
                        </m:sub>
                      </m:sSub>
                      <m:r>
                        <a:rPr kumimoji="0" lang="it-IT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𝑇</m:t>
                              </m:r>
                            </m:e>
                            <m:sub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sub>
                          </m:s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𝑇</m:t>
                              </m:r>
                            </m:e>
                            <m:sub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kumimoji="0" lang="it-IT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it-IT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kumimoji="0" lang="it-IT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kumimoji="0" lang="it-IT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it-IT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kumimoji="0" lang="it-IT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sub>
                              </m:sSub>
                            </m:den>
                          </m:f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f>
                            <m:fPr>
                              <m:ctrlP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kumimoji="0" lang="it-IT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it-IT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kumimoji="0" lang="it-IT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  <m:r>
                                    <a:rPr kumimoji="0" lang="it-IT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kumimoji="0" lang="it-IT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it-IT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kumimoji="0" lang="it-IT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𝑏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5" name="Rettangolo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76" y="3881877"/>
                <a:ext cx="1666610" cy="83708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ccia a destra 2"/>
          <p:cNvSpPr/>
          <p:nvPr/>
        </p:nvSpPr>
        <p:spPr>
          <a:xfrm>
            <a:off x="2351859" y="4073919"/>
            <a:ext cx="937541" cy="2828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tangolo 3"/>
              <p:cNvSpPr/>
              <p:nvPr/>
            </p:nvSpPr>
            <p:spPr>
              <a:xfrm>
                <a:off x="3906150" y="4014293"/>
                <a:ext cx="13898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𝑇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=154°</m:t>
                      </m:r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𝐶</m:t>
                      </m:r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ttango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150" y="4014293"/>
                <a:ext cx="1389804" cy="369332"/>
              </a:xfrm>
              <a:prstGeom prst="rect">
                <a:avLst/>
              </a:prstGeom>
              <a:blipFill>
                <a:blip r:embed="rId10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ttangolo 115"/>
              <p:cNvSpPr/>
              <p:nvPr/>
            </p:nvSpPr>
            <p:spPr>
              <a:xfrm>
                <a:off x="466730" y="4961935"/>
                <a:ext cx="1498936" cy="8370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𝑘</m:t>
                          </m:r>
                        </m:sub>
                      </m:sSub>
                      <m:r>
                        <a:rPr kumimoji="0" lang="it-IT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𝑇</m:t>
                              </m:r>
                            </m:e>
                            <m:sub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sub>
                          </m:s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𝑇</m:t>
                              </m:r>
                            </m:e>
                            <m:sub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kumimoji="0" lang="it-IT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it-IT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kumimoji="0" lang="it-IT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kumimoji="0" lang="it-IT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it-IT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kumimoji="0" lang="it-IT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6" name="Rettangolo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30" y="4961935"/>
                <a:ext cx="1498936" cy="83708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Freccia a destra 116"/>
          <p:cNvSpPr/>
          <p:nvPr/>
        </p:nvSpPr>
        <p:spPr>
          <a:xfrm>
            <a:off x="2369351" y="5129278"/>
            <a:ext cx="937541" cy="2828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ttangolo 117"/>
              <p:cNvSpPr/>
              <p:nvPr/>
            </p:nvSpPr>
            <p:spPr>
              <a:xfrm>
                <a:off x="3906150" y="5014198"/>
                <a:ext cx="13898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𝑇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=146°</m:t>
                      </m:r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𝐶</m:t>
                      </m:r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8" name="Rettangolo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150" y="5014198"/>
                <a:ext cx="1389804" cy="369332"/>
              </a:xfrm>
              <a:prstGeom prst="rect">
                <a:avLst/>
              </a:prstGeom>
              <a:blipFill>
                <a:blip r:embed="rId1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tangolo 4"/>
              <p:cNvSpPr/>
              <p:nvPr/>
            </p:nvSpPr>
            <p:spPr>
              <a:xfrm>
                <a:off x="839144" y="2686906"/>
                <a:ext cx="4864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ttango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144" y="2686906"/>
                <a:ext cx="486415" cy="369332"/>
              </a:xfrm>
              <a:prstGeom prst="rect">
                <a:avLst/>
              </a:prstGeom>
              <a:blipFill>
                <a:blip r:embed="rId1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ttangolo 75"/>
              <p:cNvSpPr/>
              <p:nvPr/>
            </p:nvSpPr>
            <p:spPr>
              <a:xfrm>
                <a:off x="5680276" y="2652572"/>
                <a:ext cx="4864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6" name="Rettangolo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276" y="2652572"/>
                <a:ext cx="486415" cy="369332"/>
              </a:xfrm>
              <a:prstGeom prst="rect">
                <a:avLst/>
              </a:prstGeom>
              <a:blipFill>
                <a:blip r:embed="rId1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55273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5" grpId="0"/>
      <p:bldP spid="3" grpId="0" animBg="1"/>
      <p:bldP spid="4" grpId="0"/>
      <p:bldP spid="116" grpId="0"/>
      <p:bldP spid="117" grpId="0" animBg="1"/>
      <p:bldP spid="118" grpId="0"/>
      <p:bldP spid="5" grpId="0"/>
      <p:bldP spid="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7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6" name="CasellaDiTesto 85"/>
          <p:cNvSpPr txBox="1"/>
          <p:nvPr/>
        </p:nvSpPr>
        <p:spPr>
          <a:xfrm>
            <a:off x="0" y="6404236"/>
            <a:ext cx="877551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ESERCITAZIONE                                                                                          TRASMISSIONE DEL CALORE</a:t>
            </a:r>
          </a:p>
        </p:txBody>
      </p:sp>
      <p:sp>
        <p:nvSpPr>
          <p:cNvPr id="131" name="CasellaDiTesto 130"/>
          <p:cNvSpPr txBox="1"/>
          <p:nvPr/>
        </p:nvSpPr>
        <p:spPr>
          <a:xfrm>
            <a:off x="391884" y="-91439"/>
            <a:ext cx="6736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Prova di esame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10/11/2013</a:t>
            </a:r>
          </a:p>
        </p:txBody>
      </p:sp>
      <p:grpSp>
        <p:nvGrpSpPr>
          <p:cNvPr id="5" name="Gruppo 4"/>
          <p:cNvGrpSpPr/>
          <p:nvPr/>
        </p:nvGrpSpPr>
        <p:grpSpPr>
          <a:xfrm>
            <a:off x="4636845" y="1744605"/>
            <a:ext cx="7650787" cy="4640253"/>
            <a:chOff x="4636845" y="1744605"/>
            <a:chExt cx="7650787" cy="4640253"/>
          </a:xfrm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6845" y="1744605"/>
              <a:ext cx="7650787" cy="4640253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CasellaDiTesto 3"/>
                <p:cNvSpPr txBox="1"/>
                <p:nvPr/>
              </p:nvSpPr>
              <p:spPr>
                <a:xfrm>
                  <a:off x="5573814" y="4166671"/>
                  <a:ext cx="1326608" cy="43088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it-IT" sz="11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h</m:t>
                        </m:r>
                        <m:r>
                          <a:rPr kumimoji="0" lang="it-IT" sz="11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</m:t>
                        </m:r>
                      </m:oMath>
                    </m:oMathPara>
                  </a14:m>
                  <a:endParaRPr kumimoji="0" lang="it-IT" sz="11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endParaRP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it-IT" sz="11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3.24 </m:t>
                        </m:r>
                        <m:f>
                          <m:fPr>
                            <m:type m:val="lin"/>
                            <m:ctrlPr>
                              <a:rPr kumimoji="0" lang="it-IT" sz="11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it-IT" sz="11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𝑊</m:t>
                            </m:r>
                          </m:num>
                          <m:den>
                            <m:d>
                              <m:dPr>
                                <m:ctrlPr>
                                  <a:rPr kumimoji="0" lang="it-IT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kumimoji="0" lang="it-IT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it-IT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kumimoji="0" lang="it-IT" sz="11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it-IT" sz="11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𝐾</m:t>
                                </m:r>
                              </m:e>
                            </m:d>
                          </m:den>
                        </m:f>
                      </m:oMath>
                    </m:oMathPara>
                  </a14:m>
                  <a:endParaRPr kumimoji="0" lang="it-IT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4" name="CasellaDiTesto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73814" y="4166671"/>
                  <a:ext cx="1326608" cy="430887"/>
                </a:xfrm>
                <a:prstGeom prst="rect">
                  <a:avLst/>
                </a:prstGeom>
                <a:blipFill>
                  <a:blip r:embed="rId4"/>
                  <a:stretch>
                    <a:fillRect t="-12500" b="-83333"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CasellaDiTesto 5"/>
          <p:cNvSpPr txBox="1"/>
          <p:nvPr/>
        </p:nvSpPr>
        <p:spPr>
          <a:xfrm>
            <a:off x="317085" y="965000"/>
            <a:ext cx="5920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Per determinare la temperatura del fluido si esplicita il bilancio di energia sulla superficie 3.</a:t>
            </a:r>
          </a:p>
        </p:txBody>
      </p:sp>
      <p:sp>
        <p:nvSpPr>
          <p:cNvPr id="7" name="Rettangolo 6"/>
          <p:cNvSpPr/>
          <p:nvPr/>
        </p:nvSpPr>
        <p:spPr>
          <a:xfrm>
            <a:off x="2394409" y="2484162"/>
            <a:ext cx="131976" cy="31805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271860" y="2158738"/>
            <a:ext cx="405352" cy="38555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cxnSp>
        <p:nvCxnSpPr>
          <p:cNvPr id="10" name="Connettore 2 9"/>
          <p:cNvCxnSpPr/>
          <p:nvPr/>
        </p:nvCxnSpPr>
        <p:spPr>
          <a:xfrm>
            <a:off x="835364" y="4427700"/>
            <a:ext cx="12820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rot="10800000" flipH="1">
            <a:off x="2947875" y="4788098"/>
            <a:ext cx="128204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H="1">
            <a:off x="2933307" y="3519339"/>
            <a:ext cx="128204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sellaDiTesto 13"/>
              <p:cNvSpPr txBox="1"/>
              <p:nvPr/>
            </p:nvSpPr>
            <p:spPr>
              <a:xfrm>
                <a:off x="1318227" y="4020322"/>
                <a:ext cx="3017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549E39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549E39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549E39">
                                      <a:lumMod val="7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549E39">
                                  <a:lumMod val="75000"/>
                                </a:srgb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CasellaDiTes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227" y="4020322"/>
                <a:ext cx="301749" cy="276999"/>
              </a:xfrm>
              <a:prstGeom prst="rect">
                <a:avLst/>
              </a:prstGeom>
              <a:blipFill>
                <a:blip r:embed="rId5"/>
                <a:stretch>
                  <a:fillRect l="-18000" t="-2222" r="-4000" b="-2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sellaDiTesto 21"/>
              <p:cNvSpPr txBox="1"/>
              <p:nvPr/>
            </p:nvSpPr>
            <p:spPr>
              <a:xfrm>
                <a:off x="3514778" y="4357727"/>
                <a:ext cx="2845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CasellaDiTes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4778" y="4357727"/>
                <a:ext cx="284500" cy="276999"/>
              </a:xfrm>
              <a:prstGeom prst="rect">
                <a:avLst/>
              </a:prstGeom>
              <a:blipFill>
                <a:blip r:embed="rId6"/>
                <a:stretch>
                  <a:fillRect l="-19565" t="-2222" b="-2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asellaDiTesto 22"/>
          <p:cNvSpPr txBox="1"/>
          <p:nvPr/>
        </p:nvSpPr>
        <p:spPr>
          <a:xfrm>
            <a:off x="1301623" y="461722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/>
              <p:cNvSpPr txBox="1"/>
              <p:nvPr/>
            </p:nvSpPr>
            <p:spPr>
              <a:xfrm>
                <a:off x="3460860" y="3121421"/>
                <a:ext cx="2893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CasellaDiTes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0860" y="3121421"/>
                <a:ext cx="289310" cy="276999"/>
              </a:xfrm>
              <a:prstGeom prst="rect">
                <a:avLst/>
              </a:prstGeom>
              <a:blipFill>
                <a:blip r:embed="rId7"/>
                <a:stretch>
                  <a:fillRect l="-19149" b="-2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sellaDiTesto 15"/>
          <p:cNvSpPr txBox="1"/>
          <p:nvPr/>
        </p:nvSpPr>
        <p:spPr>
          <a:xfrm>
            <a:off x="2323095" y="1724267"/>
            <a:ext cx="708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sellaDiTesto 19"/>
              <p:cNvSpPr txBox="1"/>
              <p:nvPr/>
            </p:nvSpPr>
            <p:spPr>
              <a:xfrm>
                <a:off x="6004055" y="1212800"/>
                <a:ext cx="13244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𝑐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𝑘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CasellaDiTes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4055" y="1212800"/>
                <a:ext cx="1324401" cy="276999"/>
              </a:xfrm>
              <a:prstGeom prst="rect">
                <a:avLst/>
              </a:prstGeom>
              <a:blipFill>
                <a:blip r:embed="rId8"/>
                <a:stretch>
                  <a:fillRect l="-3687" t="-2222" b="-2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tangolo 1"/>
              <p:cNvSpPr/>
              <p:nvPr/>
            </p:nvSpPr>
            <p:spPr>
              <a:xfrm>
                <a:off x="7847576" y="1162710"/>
                <a:ext cx="2122953" cy="4104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𝑟</m:t>
                          </m:r>
                        </m:sub>
                      </m:sSub>
                      <m:r>
                        <a:rPr kumimoji="0" lang="it-IT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𝜀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𝜎</m:t>
                      </m:r>
                      <m:d>
                        <m:d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Sup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𝑇</m:t>
                              </m:r>
                            </m:e>
                            <m:sub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𝑝</m:t>
                              </m:r>
                            </m:sub>
                            <m:sup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sup>
                          </m:sSubSup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sSubSup>
                            <m:sSubSupPr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Sup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𝑇</m:t>
                              </m:r>
                            </m:e>
                            <m:sub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sub>
                            <m:sup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ttango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576" y="1162710"/>
                <a:ext cx="2122953" cy="410497"/>
              </a:xfrm>
              <a:prstGeom prst="rect">
                <a:avLst/>
              </a:prstGeom>
              <a:blipFill>
                <a:blip r:embed="rId9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sellaDiTesto 23"/>
              <p:cNvSpPr txBox="1"/>
              <p:nvPr/>
            </p:nvSpPr>
            <p:spPr>
              <a:xfrm>
                <a:off x="6004055" y="1700049"/>
                <a:ext cx="3422219" cy="3181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h</m:t>
                      </m:r>
                      <m:d>
                        <m:d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𝑇</m:t>
                              </m:r>
                            </m:e>
                            <m:sub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sub>
                          </m:s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𝑇</m:t>
                              </m:r>
                            </m:e>
                            <m:sub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∞3</m:t>
                              </m:r>
                            </m:sub>
                          </m:sSub>
                        </m:e>
                      </m:d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accPr>
                            <m:e>
                              <m:r>
                                <a:rPr kumimoji="0" lang="it-IT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</m:e>
                          </m:acc>
                        </m:e>
                        <m:sub>
                          <m: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𝑘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𝜀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it-IT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𝜎</m:t>
                      </m:r>
                      <m:d>
                        <m:dPr>
                          <m:ctrlPr>
                            <a:rPr kumimoji="0" lang="it-IT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SupPr>
                            <m:e>
                              <m: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𝑇</m:t>
                              </m:r>
                            </m:e>
                            <m:sub>
                              <m: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𝑝</m:t>
                              </m:r>
                            </m:sub>
                            <m:sup>
                              <m: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sup>
                          </m:sSubSup>
                          <m:r>
                            <a:rPr kumimoji="0" lang="it-IT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sSubSup>
                            <m:sSubSupPr>
                              <m:ctrlP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SupPr>
                            <m:e>
                              <m: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𝑇</m:t>
                              </m:r>
                            </m:e>
                            <m:sub>
                              <m: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sub>
                            <m:sup>
                              <m:r>
                                <a:rPr kumimoji="0" lang="it-IT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CasellaDiTes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4055" y="1700049"/>
                <a:ext cx="3422219" cy="318164"/>
              </a:xfrm>
              <a:prstGeom prst="rect">
                <a:avLst/>
              </a:prstGeom>
              <a:blipFill>
                <a:blip r:embed="rId10"/>
                <a:stretch>
                  <a:fillRect l="-1070" b="-1923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/>
              <p:cNvSpPr/>
              <p:nvPr/>
            </p:nvSpPr>
            <p:spPr>
              <a:xfrm>
                <a:off x="9733615" y="1674465"/>
                <a:ext cx="15752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it-IT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it-IT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𝑇</m:t>
                          </m:r>
                        </m:e>
                        <m:sub>
                          <m:r>
                            <a:rPr kumimoji="0" lang="it-IT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∞3</m:t>
                          </m:r>
                        </m:sub>
                      </m:sSub>
                      <m:r>
                        <a:rPr kumimoji="0" lang="it-IT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=14.2°</m:t>
                      </m:r>
                      <m:r>
                        <m:rPr>
                          <m:sty m:val="p"/>
                        </m:rPr>
                        <a:rPr kumimoji="0" lang="it-IT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C</m:t>
                      </m:r>
                    </m:oMath>
                  </m:oMathPara>
                </a14:m>
                <a:endPara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Rettango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3615" y="1674465"/>
                <a:ext cx="1575239" cy="369332"/>
              </a:xfrm>
              <a:prstGeom prst="rect">
                <a:avLst/>
              </a:prstGeom>
              <a:blipFill>
                <a:blip r:embed="rId11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9637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4" grpId="0"/>
      <p:bldP spid="22" grpId="0"/>
      <p:bldP spid="15" grpId="0"/>
      <p:bldP spid="16" grpId="0"/>
      <p:bldP spid="20" grpId="0"/>
      <p:bldP spid="2" grpId="0"/>
      <p:bldP spid="24" grpId="0"/>
      <p:bldP spid="9" grpId="0"/>
    </p:bldLst>
  </p:timing>
</p:sld>
</file>

<file path=ppt/theme/theme1.xml><?xml version="1.0" encoding="utf-8"?>
<a:theme xmlns:a="http://schemas.openxmlformats.org/drawingml/2006/main" name="Welcome to PowerPoint_TP102923943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Gill Sans M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AF3C2725-E792-40C4-98FD-562AC06C582F}" vid="{94A984C3-3099-431C-9D91-059FD31E7162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Widescreen</PresentationFormat>
  <Paragraphs>71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 Math</vt:lpstr>
      <vt:lpstr>Gill Sans MT</vt:lpstr>
      <vt:lpstr>Welcome to PowerPoint_TP102923943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Gennaro CUCCURULLO (gcuccurullo@unisa.it)</dc:creator>
  <cp:lastModifiedBy>Gennaro CUCCURULLO (gcuccurullo@unisa.it)</cp:lastModifiedBy>
  <cp:revision>1</cp:revision>
  <dcterms:created xsi:type="dcterms:W3CDTF">2021-06-11T09:31:29Z</dcterms:created>
  <dcterms:modified xsi:type="dcterms:W3CDTF">2021-06-11T09:32:19Z</dcterms:modified>
</cp:coreProperties>
</file>