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26"/>
  </p:notesMasterIdLst>
  <p:handoutMasterIdLst>
    <p:handoutMasterId r:id="rId27"/>
  </p:handoutMasterIdLst>
  <p:sldIdLst>
    <p:sldId id="354" r:id="rId6"/>
    <p:sldId id="345" r:id="rId7"/>
    <p:sldId id="366" r:id="rId8"/>
    <p:sldId id="371" r:id="rId9"/>
    <p:sldId id="372" r:id="rId10"/>
    <p:sldId id="359" r:id="rId11"/>
    <p:sldId id="373" r:id="rId12"/>
    <p:sldId id="375" r:id="rId13"/>
    <p:sldId id="374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354"/>
            <p14:sldId id="345"/>
            <p14:sldId id="366"/>
            <p14:sldId id="371"/>
            <p14:sldId id="372"/>
            <p14:sldId id="359"/>
            <p14:sldId id="373"/>
            <p14:sldId id="375"/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D462F"/>
    <a:srgbClr val="FF9900"/>
    <a:srgbClr val="FF0066"/>
    <a:srgbClr val="FF6600"/>
    <a:srgbClr val="E07720"/>
    <a:srgbClr val="C89800"/>
    <a:srgbClr val="BF9E13"/>
    <a:srgbClr val="C55A11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2015" autoAdjust="0"/>
  </p:normalViewPr>
  <p:slideViewPr>
    <p:cSldViewPr snapToGrid="0">
      <p:cViewPr varScale="1">
        <p:scale>
          <a:sx n="79" d="100"/>
          <a:sy n="79" d="100"/>
        </p:scale>
        <p:origin x="710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5:22.4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290 1,'-6'0,"0"1,0 0,1 0,-1 0,0 1,1 0,-1 0,1 1,0-1,-8 6,-49 39,40-28,-11 5,21-15,-1 0,1 1,0 0,1 1,-12 14,20-21,1 0,0 0,-1 0,1 1,1-1,-1 0,1 1,-1-1,1 1,0 0,1-1,-1 1,1 0,0-1,0 1,1 0,-1-1,1 1,0 0,0-1,4 9,0 0,1-1,1 1,0-1,1 0,15 18,53 50,-62-67,-9-7,2 0,-1-1,1 1,-1-2,2 1,-1-1,0 0,1 0,-1-1,1 0,0-1,9 2,-6-2,-1-1,1-1,-1 0,1 0,-1-1,1 0,-1-1,1-1,10-3,-3 1,0-1,-1-1,0 0,32-20,-44 24,0 0,-1-1,1 0,-1 0,0 0,0 0,-1-1,1 0,-1 0,0 0,0 0,0 0,-1 0,0-1,0 1,0-1,-1 0,0 1,1-12,-2 4,0 1,-1-1,-1 1,0 0,0-1,-2 1,1 0,-1 1,-1-1,0 1,-1 0,0 0,-1 0,-15-18,1 5,-1 0,-1 2,-2 1,-43-29,66 48,0 0,-1 1,1-1,0 0,-1 1,0 0,1 0,-1 0,0 0,1 0,-1 0,0 1,0-1,0 1,0 0,0 0,1 0,-1 0,0 1,0-1,0 1,0-1,-5 3,5 0,-1-1,1 1,0-1,0 1,0 0,1 0,-1 1,1-1,-1 1,1-1,0 1,0 0,1-1,-1 1,1 0,-1 4,-4 22,1 0,2 0,1 0,1 1,1-1,8 51,-7-77,-1 1,1-1,0 1,0-1,0 0,1 1,-1-1,5 7,-5-10,0 0,0 1,0-1,0 0,1 0,-1 0,0 0,1-1,-1 1,0 0,1 0,-1-1,1 1,-1-1,1 0,-1 1,1-1,-1 0,1 0,0 0,-1 0,1 0,-1 0,1 0,-1 0,4-2,12-2,0-1,-1-1,1-1,-1-1,-1 0,22-14,83-69,-117 89,23-19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5:38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1,'-14'0,"-9"-1,1 2,0 0,-44 9,60-8,-1 0,1 0,0 0,-1 1,1 0,0 1,1-1,-1 1,1 0,-1 1,1-1,1 1,-1 0,1 0,-1 1,1-1,-4 9,3-2,0 0,0 1,1-1,0 1,1 0,1 1,0-1,0 23,2-6,2 0,9 53,-6-61,1-1,1 0,0 0,2-1,13 24,64 88,-81-125,-1-1,1 0,0 0,1 0,-1-1,1 0,0 0,0 0,1-1,0 0,-1 0,1-1,0 1,1-2,-1 1,1-1,-1 0,1 0,0-1,-1 0,1-1,0 0,0 0,-1 0,11-2,-5 0,1-1,-1 0,0 0,-1-1,1-1,-1 0,0-1,0 0,0-1,20-16,-25 17,0 0,0-1,0 0,-1-1,0 1,0-1,0 0,-2-1,1 1,-1-1,0 0,0 0,-1 0,-1-1,3-15,-2 1,-1-1,-1 1,-1 0,-1 0,-6-33,5 47,0 1,-1-1,0 0,-1 1,0 0,0 0,-1 0,0 1,0-1,-1 1,0 0,-1 1,0-1,0 2,-14-12,9 10,0 0,0 1,-1 1,0 0,0 1,0 0,-1 1,-20-4,26 7,-1 0,1 0,0 1,0 0,-1 1,1 0,0 0,0 1,0 0,0 0,0 1,0 0,0 0,1 1,-12 7,11-5,0 0,0 1,1 0,0 0,1 0,-1 1,1 0,1 0,0 0,0 1,0 0,1 0,0 0,1 1,0-1,1 1,0-1,0 1,1 0,0 0,1 0,0 0,1 0,2 15,4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4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4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Carmela CONCILIO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DI TC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11810F2-3931-47DE-8FEC-39758FB88199}"/>
              </a:ext>
            </a:extLst>
          </p:cNvPr>
          <p:cNvGrpSpPr/>
          <p:nvPr userDrawn="1"/>
        </p:nvGrpSpPr>
        <p:grpSpPr>
          <a:xfrm>
            <a:off x="206" y="1"/>
            <a:ext cx="12184750" cy="1251632"/>
            <a:chOff x="206" y="1"/>
            <a:chExt cx="12184750" cy="125163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508954B-E166-45DC-B52D-318058040B8D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6FC76D-6BCC-4DAD-AD7E-2F6EC4493E21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BE3CC5C-F585-4334-ABBB-497D56FB871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9366B4DD-9C23-416C-B5A2-9242D1E2AFF9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CC1BD9A1-5979-43D5-A0DD-AD63AA8FA123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9D2476B-D23C-4EC4-A32E-A7A32AF61252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74C4E4A-CABF-4942-BAA6-D02A6F3AA1E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9D63911-3BC2-4AD6-961B-D079D29B4273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CC300D4-C8AD-4B75-8292-4F34F76D916E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5DC9BD4-51C7-4E8C-8894-3CDC565A662C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C45222D-F5E2-4BFC-9F27-26E6AC068D7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0BB17AA-6D92-4431-85A3-3861EEE927FA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816A9C-8D92-4561-A222-0C1B801D9078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F4B14E-A20A-4CC5-A708-94D975355D1D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2FA3B3D-C1FE-4C8D-90E8-8215FF1D78B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A70293A-874D-4489-8048-9DC7EAF4194E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AD65A78-CE65-49DE-9AD7-6F8978A2958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7D1FE50-B2CF-430C-AEB9-A8A4A944410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B46FFC1-EA53-4B70-91E7-C04C14ACBC1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36B177-806D-4263-B3B9-9C86DE94179F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97236D0-7562-4E25-BF95-E30BB6BC42CC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F254EDB-117B-4639-A38B-3F1E1923FEF6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14BC7D0-2A10-4775-88EA-CD248E15D60C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123A1F3-218A-4E8C-8EEA-460A3AF04D95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0F838469-D4D1-4259-B418-CD3062028C71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88A355D-C3DA-4E6C-B272-576BEE9A4A1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45FF6A5-1164-4CC8-9643-30C95BBB038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BD80A0A-8F78-41AF-BAAA-E659E655F97D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C425BF4-43C8-4578-A906-44CE12EB80FA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8402A916-675D-43EA-A3D4-8F8E74CB0AFD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E4BF8D5-8F8D-4867-A7C5-2D93A24EFDBF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0FF7FF0-7648-444B-8D0E-AE4E4C23486E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04FB52F-3D63-401E-B22A-7E541CEAF08F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BCD74C7-02F8-4167-BE71-C3D4E27CF267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4679CF5-D864-46C3-8793-1D9C6724F4B9}"/>
              </a:ext>
            </a:extLst>
          </p:cNvPr>
          <p:cNvGrpSpPr/>
          <p:nvPr userDrawn="1"/>
        </p:nvGrpSpPr>
        <p:grpSpPr>
          <a:xfrm>
            <a:off x="206" y="1194817"/>
            <a:ext cx="12184750" cy="1251632"/>
            <a:chOff x="206" y="1"/>
            <a:chExt cx="12184750" cy="125163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A0CE5AB-A72F-4AF1-8EB2-BD78126DEE75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D654507B-C0EC-43A5-88F7-41EDE95B3079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F7C2294D-62FC-40E7-BE31-D00869603BAE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8C9A3F13-633A-4DAA-91FC-4023EAB9189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8DEA854C-E440-4B62-ADEF-52DBF1BCBA21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E6CCA685-630B-469F-999D-59193CF48CB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FA2BC82C-5CDD-4848-9EAF-F061CD20CFAE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6DF46602-409E-4B89-9523-6FC1CEBD163A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53B8D2A1-BA1D-4CC8-A1B5-32D3972A5831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172ADB5F-9DA8-4C3D-98BF-DF6988F75F2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2C2BA6CD-0462-4FCC-AC27-424201907C8B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F7FF009-9D11-4764-82F9-4810C1DB558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0159066-D9C5-4857-AD71-9F6EF758B10C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ABFB8A84-F202-4CC3-BAD2-E8A7716BF847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5C38FEE2-1022-4487-8DAC-5F0A0B3DD0C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FB24C34-4D1A-4EA7-9A30-F314CB6873C7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E6EE8107-0A86-440B-A5BC-8691DEFC89B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2607AC59-A924-46EF-94F3-8E7CC7D02F48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DBD5E8F1-540D-4FC1-AB0E-1871DCDCF8B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39091C29-6249-4C83-97A0-E24BC846050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F0499396-4573-4976-BBD1-B58E418CE0E3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FEE71F6-72F6-4606-8356-5C985EDF793F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C3398AE-A5AE-4364-9174-D8E2A35A1D1B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580C0DAB-1EEA-4810-8955-8EFC20674308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9D340999-62F1-412A-BEB9-66C7E6CFC68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D994CAA5-9E1D-49D9-94F9-A35373C1587A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AD5E4789-F4A2-4DE2-A74C-7A8654F2B299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8A0DA7E2-9894-4408-962F-0C04AF2D73C7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9BED7600-0195-4B1E-BD7B-612156175BFB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0AF0F55-3ACE-4653-A2E2-D5CE110F033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D8EB1895-E332-445B-9815-8CB7E916A96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F7EC05B8-F349-421A-B863-37CF22B4C4BF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459724DE-7EDC-4886-BE32-F53C3956F5A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B3A4FF5-375E-4722-80AA-72068546DA0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91D019F5-E8C2-4413-93BE-5879AFAF312A}"/>
              </a:ext>
            </a:extLst>
          </p:cNvPr>
          <p:cNvGrpSpPr/>
          <p:nvPr userDrawn="1"/>
        </p:nvGrpSpPr>
        <p:grpSpPr>
          <a:xfrm>
            <a:off x="206" y="2387480"/>
            <a:ext cx="12184750" cy="1251632"/>
            <a:chOff x="206" y="1"/>
            <a:chExt cx="12184750" cy="1251632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F3594BCF-ACCB-4D08-A0F4-86BAA1C30F40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940F2B50-9E47-4422-BA08-70103BFE81CC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60B2B3EA-FA2A-4EA3-9D71-0F8BDEEFB6D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9DE6185D-2BB1-4434-B47E-4046B827E614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28478209-1E03-44E0-B405-530AE380886F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5C351DEA-3078-489C-9549-D27A05237DAA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904EB86E-35AE-4AD8-949C-28C8979076C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F85A58D-53B1-4670-BBE1-A46F08657635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85FDAD7D-9657-45AF-8796-F385202A32A3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D3D1155F-2967-4EFC-9B3D-72FCCE5ECFAE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6C75EA90-FFD9-4278-B4BA-0ACF2EA8930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5E56C7B9-0F4F-4717-B647-A519D73D694F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CCE9BEB-9A36-4AC9-BC9F-77CCDF284B91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E5C384E-DBCC-469E-99F8-2D11A9A04F98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4170918-D8D4-4C95-935F-59082D5E064F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CBC67B8F-4127-4C7B-9601-B6F3BDC11E35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EC0D6AD7-2156-408A-939E-AB4187C35668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5D8B0B93-448C-4B33-80A7-6BBC4059C336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883F4D52-8A8D-4D74-B638-D9653FFD2ACB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729EAF4A-4F2E-4962-B666-B88459C30D1D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3742AAD7-BA11-4D38-99F1-923E7C11A9E2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D0196959-16FE-403A-8811-607D65333141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3093D9A4-CFFD-43D2-B753-9A76F9C91E02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A3FC64E-7C24-436D-8664-632D7A9624CF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7B1D08B4-ECF6-4186-8A05-0CCA9F96925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BC8768B9-734C-4C86-9080-0336055A0699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BB21A95F-5018-498C-A9E2-D9AE5DCAF404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E6F5500-683D-4FCB-B6FF-3A6D7CB12EB0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B01DF5DD-309D-43EC-A1B9-19C6A590D32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405386A0-C2A2-485C-8DE8-EA8C9DEC6D6F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E8F62318-44B8-472E-B599-48A171CE9B90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0D290C48-F5FB-4F7F-B197-FAE34A3F18C2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2EE58D96-872A-474F-ACF8-0624C445EBD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FDFFE756-D8CF-4260-869B-265D622E1B41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C0570BBF-C659-4B59-85CC-ABA629D32C37}"/>
              </a:ext>
            </a:extLst>
          </p:cNvPr>
          <p:cNvGrpSpPr/>
          <p:nvPr userDrawn="1"/>
        </p:nvGrpSpPr>
        <p:grpSpPr>
          <a:xfrm>
            <a:off x="206" y="3582296"/>
            <a:ext cx="12184750" cy="1251632"/>
            <a:chOff x="206" y="1"/>
            <a:chExt cx="12184750" cy="1251632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4F3E153E-1C35-4D90-9001-D704507C5023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335A09C8-63B4-4F37-B2AE-67282242765E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C960672E-0054-4686-84C3-36850798E87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84A0C2B2-8225-4DD8-9CC8-D3698C77BA26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C4685B6-E7E6-4D25-81D4-489B5231ED08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738A9DA8-8574-4D0B-A5EE-BE4A818E336C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A8DAAA06-4BDF-413A-B4F4-334D16965E4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E97086EB-E286-4D35-B4B7-60EE9E25891D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165CEA87-F789-4E67-9206-B3CE2F0BE6D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C6B20762-C6CE-47B3-9991-E1F9EFBE2B9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6145F0BB-34A3-44C0-8AAB-8973E8452624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07D49F64-FED5-4EF6-B424-9C7C57BB02A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BD90F52-5A8D-441D-8010-CD469D8600D6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EDAC3EA-7D5A-49B6-BADD-B4B5CC1DD9A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diritto 126">
              <a:extLst>
                <a:ext uri="{FF2B5EF4-FFF2-40B4-BE49-F238E27FC236}">
                  <a16:creationId xmlns:a16="http://schemas.microsoft.com/office/drawing/2014/main" id="{265C8AC5-E01C-47C3-B030-0C25AC53144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0CB764D7-D3F9-4D76-9BF2-B9F469ECD7A1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C332CA84-2B29-4712-838E-5343F69ECBD1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D98958FF-3EFE-41F6-A50B-9E0EB8D4EDF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DE0EDED2-52D3-4B0E-98A1-9C365A430CA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BFB8BDAA-D5F7-4CF9-9E6C-DE340C5A6618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62A88D99-5D25-4E2E-B432-1F5437BE1409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BE41DEC5-0EFD-446B-84DD-3DE1FAFC7C99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87110DDB-E214-4FE2-9FC7-A7FE85E58D8D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7C16EF8F-7112-428E-8E0D-A2203D250A62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57C42DE4-80F8-43DA-9A5C-FA1D15FDC6A3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1648768E-5596-4120-A0B4-C9D9F395D408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AD85AA5-28CF-4961-A232-D439A069875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id="{86354FF6-1FEA-4A66-BAEF-06AB0FCB93E6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98CADB3B-BC81-4AB3-836C-327342697A40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diritto 141">
              <a:extLst>
                <a:ext uri="{FF2B5EF4-FFF2-40B4-BE49-F238E27FC236}">
                  <a16:creationId xmlns:a16="http://schemas.microsoft.com/office/drawing/2014/main" id="{10C34CA5-6BE9-4F5B-9559-85D4BC1D113B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D7BE6309-D9D8-4688-8938-0F0783C4E73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254060CF-8F22-4BE6-9617-BCC1FD0AB41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B691C096-E77A-4126-95D6-2FFFFE60E6E4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D22AE5A7-A7A0-4940-9172-68F8B08A9322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6DCD9BD8-E67B-4287-B347-DC27F908AB0F}"/>
              </a:ext>
            </a:extLst>
          </p:cNvPr>
          <p:cNvGrpSpPr/>
          <p:nvPr userDrawn="1"/>
        </p:nvGrpSpPr>
        <p:grpSpPr>
          <a:xfrm>
            <a:off x="206" y="4805012"/>
            <a:ext cx="12184750" cy="1251632"/>
            <a:chOff x="206" y="1"/>
            <a:chExt cx="12184750" cy="1251632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28F279CF-6725-4978-8EE3-F20C95AD4A47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0FB1A4EA-452E-4055-8AB6-6DEA55063BC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35D767C0-70E3-4447-8709-FB3C5217F00F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16983739-4F55-4CA5-8079-8FDD4ACC044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1C54A191-15A3-426E-A576-5C882D18A2C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503A8E37-86A6-4A04-B2C5-FB64C463B76B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6F12B8A4-BF1E-4F99-BEBF-4A160B175FB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B4819588-EAE5-4367-A0D7-C12EBA166107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1192A86-39D3-41F8-B2F4-DAC38DD2824C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CB96E97A-630E-49F0-8BC2-27D216412A91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A6DA4853-6240-4A7F-9711-B4C0EE3ED269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76443FD6-F230-4DAE-B98D-4551A8066ABE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28F5E475-C956-43BD-9043-58EDB83A4E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13A11A83-A69D-4719-8EB4-BF1F60BF418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4488789-A2E8-4151-BB99-E81F5408B126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4BB2FC3D-38E2-4107-AB08-637EF0BD657C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DE841033-8FBC-4C17-A0BC-D4BFF5CCC09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547EFB91-20C9-4827-80A7-F25D6A45C6D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6A09CAC2-565D-4719-9DE5-FA4893D1EED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EC305856-A58A-4B4C-8D13-8ED2B25D651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8F79FCAE-E138-4E07-A9EE-F38A0FB2431F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603A8574-D9CD-473A-8205-3EE45C1971DB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6F34E887-7398-434C-803B-1A42ED4C872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4091DFB-BB4A-40D6-91B2-066308E75C39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F710CBA2-7843-4B02-A8E9-BC7F6FB2E97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BDD4005-11F3-45B1-854E-395BDE8D17B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3E02C59A-3610-4A5C-AD6B-34CE82D5C8C8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205026F7-0722-4AC4-B3CF-9F00E3F79635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F16539AC-5E8D-4A28-A796-A04D11B4F59E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2AAFC757-7400-4D86-8BF6-6D07F61E7C4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1CABADA3-B651-4251-B7C8-A98C50BABE06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6904FAD3-68ED-4F49-B9BE-2BDA24A01E7A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FD842FC7-183E-4B7A-B774-3D2851E5494C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81C23204-0BB5-4CD1-B217-D1F7BBBCAAF5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90867986-FEC9-4017-AE77-D98E5BC4AC72}"/>
              </a:ext>
            </a:extLst>
          </p:cNvPr>
          <p:cNvGrpSpPr/>
          <p:nvPr userDrawn="1"/>
        </p:nvGrpSpPr>
        <p:grpSpPr>
          <a:xfrm>
            <a:off x="206" y="5999828"/>
            <a:ext cx="12184750" cy="1251632"/>
            <a:chOff x="206" y="1"/>
            <a:chExt cx="12184750" cy="1251632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89B9772D-673E-4089-8109-A00C2122F59C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39375B2C-528A-4AE3-AC73-EC80AE67C65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4B52F323-43FB-4DBE-8E9D-AD0A7F6EB63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8ADF15-3153-4AD4-AD9F-58B4D5D2A2F7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7587B6E1-258F-45E0-928E-B795E160A07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69640873-4A6E-4E8D-9501-C91800D496E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9EAA1B40-E626-4495-8A80-D2AC8F147E40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2167A783-70AB-4ACE-A031-243D245AEA5E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7B052F96-DA82-4E54-8304-BE9080ED561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6DF01A18-9B39-4082-BCAC-991ACCF3288D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6210D9C7-325B-4CB1-A1F8-450778DB054C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768A166-EAD6-4040-A1BD-1C30ACAF9A10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2795EB64-FF01-4F1E-90AC-CD1D0BC84C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481BA0-7521-4762-995B-D69A68180952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642CEF7B-91FB-4F32-B92B-3E95FC9B1F7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3AF5206-2455-43E3-A4C6-74DC5498C843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A5D2AFA-C78A-4EE0-87F6-5889127BEC2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C82CA98B-4E0A-43B3-8EBF-7680B9B1F45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81CD628E-F409-41A6-BF1A-AC28042B3D99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951D0B0D-9B57-428E-A1F5-02562377663E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7D0BBAC-18C4-4FBE-A32D-511B3278DC21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B19F1343-D963-4B69-B8C6-B7614F173C07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6EA118EB-841A-4454-A501-DF8FBC12F2C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DC19DC7E-46A2-4D56-91B4-0135D2FFB6DB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5355904-EE2F-4402-86B0-3F4F690E72C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7FBA9450-73FA-4193-B6E4-AFAA0C7E1F4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BC57179C-3CBE-4742-B2A4-0047855422A6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F8F74C23-2E00-4527-A253-27187D89B972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4E3CC904-27DE-4E25-B66E-E0D85CB067D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56BFC36D-F44E-49BA-9DD2-67D606E1C542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A930EA80-0677-49D3-A7E5-4A64FB35F752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AF13734-B927-4CA0-9F35-DD1EFB2CC5C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669893F-F061-498F-9407-627CE2C3BF11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634072FA-E9FC-4214-929E-EFCEA431031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  <p:sldLayoutId id="21474836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10" Type="http://schemas.openxmlformats.org/officeDocument/2006/relationships/image" Target="../media/image120.png"/><Relationship Id="rId4" Type="http://schemas.openxmlformats.org/officeDocument/2006/relationships/image" Target="../media/image11.png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8.PNG"/><Relationship Id="rId3" Type="http://schemas.openxmlformats.org/officeDocument/2006/relationships/image" Target="../media/image110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9.wmf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DE10AA-D2C0-410A-91E3-CC4472F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2" y="144342"/>
            <a:ext cx="2161905" cy="885714"/>
          </a:xfrm>
          <a:prstGeom prst="rect">
            <a:avLst/>
          </a:prstGeom>
        </p:spPr>
      </p:pic>
      <p:pic>
        <p:nvPicPr>
          <p:cNvPr id="10" name="Immagine 9" descr="Immagine che contiene chitarra&#10;&#10;Descrizione generata automaticamente">
            <a:extLst>
              <a:ext uri="{FF2B5EF4-FFF2-40B4-BE49-F238E27FC236}">
                <a16:creationId xmlns:a16="http://schemas.microsoft.com/office/drawing/2014/main" id="{179829D3-4DD9-49A9-9934-035558D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09" y="88058"/>
            <a:ext cx="2065412" cy="9982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650D3C-BF11-4093-B01B-4D7872DC44B2}"/>
              </a:ext>
            </a:extLst>
          </p:cNvPr>
          <p:cNvSpPr txBox="1"/>
          <p:nvPr/>
        </p:nvSpPr>
        <p:spPr>
          <a:xfrm>
            <a:off x="0" y="61917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a cura dell’ Ing. Carmela Concilio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6FD6231-7773-41E6-A756-B5AA716967C1}"/>
              </a:ext>
            </a:extLst>
          </p:cNvPr>
          <p:cNvSpPr txBox="1">
            <a:spLocks/>
          </p:cNvSpPr>
          <p:nvPr/>
        </p:nvSpPr>
        <p:spPr>
          <a:xfrm>
            <a:off x="0" y="60355"/>
            <a:ext cx="12192000" cy="2847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</a:pPr>
            <a:r>
              <a:rPr lang="it-IT" sz="2800" b="0" dirty="0"/>
              <a:t>corso di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TRASMISSIONE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DEL CALORE</a:t>
            </a:r>
          </a:p>
          <a:p>
            <a:pPr algn="ctr">
              <a:spcBef>
                <a:spcPts val="300"/>
              </a:spcBef>
            </a:pPr>
            <a:r>
              <a:rPr lang="it-IT" sz="2800" b="0" i="1" dirty="0"/>
              <a:t>aa 2020/21</a:t>
            </a:r>
          </a:p>
          <a:p>
            <a:pPr algn="ctr">
              <a:spcBef>
                <a:spcPts val="300"/>
              </a:spcBef>
            </a:pPr>
            <a:r>
              <a:rPr lang="it-IT" sz="2800" b="0" dirty="0"/>
              <a:t>Prof. Gennaro CUCCURULLO</a:t>
            </a:r>
          </a:p>
          <a:p>
            <a:pPr algn="ctr"/>
            <a:endParaRPr lang="it-IT" sz="2800" b="0" i="1" dirty="0"/>
          </a:p>
          <a:p>
            <a:pPr algn="ctr"/>
            <a:endParaRPr lang="it-IT" sz="2800" b="0" dirty="0"/>
          </a:p>
          <a:p>
            <a:pPr algn="ctr">
              <a:spcBef>
                <a:spcPts val="1200"/>
              </a:spcBef>
            </a:pPr>
            <a:endParaRPr lang="it-IT" sz="4400" b="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1691D-A47D-4E1A-BADD-F20970F77BF7}"/>
              </a:ext>
            </a:extLst>
          </p:cNvPr>
          <p:cNvSpPr txBox="1"/>
          <p:nvPr/>
        </p:nvSpPr>
        <p:spPr>
          <a:xfrm>
            <a:off x="0" y="35656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 ESERCITAZIONE </a:t>
            </a:r>
            <a:r>
              <a:rPr lang="it-IT" sz="4400" b="1">
                <a:solidFill>
                  <a:schemeClr val="accent1"/>
                </a:solidFill>
                <a:latin typeface="+mj-lt"/>
                <a:cs typeface="Calibri" pitchFamily="34" charset="0"/>
              </a:rPr>
              <a:t>N.8 </a:t>
            </a:r>
            <a:endParaRPr lang="it-IT" sz="4400" b="1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74B4E-077C-4D88-9E64-660C51C87759}"/>
              </a:ext>
            </a:extLst>
          </p:cNvPr>
          <p:cNvSpPr txBox="1"/>
          <p:nvPr/>
        </p:nvSpPr>
        <p:spPr>
          <a:xfrm>
            <a:off x="0" y="4540189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Soluzioni multidimensionali</a:t>
            </a:r>
          </a:p>
          <a:p>
            <a:pPr algn="ctr"/>
            <a:r>
              <a:rPr lang="it-IT" sz="4400" i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Utilizzo dei diagrammi di Heisler e Grober </a:t>
            </a:r>
          </a:p>
        </p:txBody>
      </p:sp>
    </p:spTree>
    <p:extLst>
      <p:ext uri="{BB962C8B-B14F-4D97-AF65-F5344CB8AC3E}">
        <p14:creationId xmlns:p14="http://schemas.microsoft.com/office/powerpoint/2010/main" val="255636891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8387935" y="3281110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36446" y="895216"/>
            <a:ext cx="425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Dai diagrammi si legge: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7866118" y="2389769"/>
                <a:ext cx="30576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8 , 0.329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=0.085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118" y="2389769"/>
                <a:ext cx="30576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6787298" y="3075444"/>
                <a:ext cx="4562574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298" y="3075444"/>
                <a:ext cx="4562574" cy="411331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7273296" y="3856108"/>
                <a:ext cx="4562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=70+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−25−70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0.085=61.9 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96" y="3856108"/>
                <a:ext cx="4562574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7273296" y="1374731"/>
                <a:ext cx="2611225" cy="66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96" y="1374731"/>
                <a:ext cx="2611225" cy="660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3249" b="11673"/>
          <a:stretch/>
        </p:blipFill>
        <p:spPr>
          <a:xfrm>
            <a:off x="1694948" y="811016"/>
            <a:ext cx="5385615" cy="4713402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 flipV="1">
            <a:off x="5044521" y="1517715"/>
            <a:ext cx="36526" cy="3695057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297243" y="1327379"/>
            <a:ext cx="79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0.85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2078561" y="1512045"/>
            <a:ext cx="2980052" cy="31243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24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0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8387935" y="3281110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4260" y="905323"/>
            <a:ext cx="425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flusso termico specifico è: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825393" y="1516621"/>
                <a:ext cx="2373086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93" y="1516621"/>
                <a:ext cx="2373086" cy="425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ccia in giù 4"/>
          <p:cNvSpPr/>
          <p:nvPr/>
        </p:nvSpPr>
        <p:spPr>
          <a:xfrm>
            <a:off x="2034260" y="2012178"/>
            <a:ext cx="263950" cy="546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67382" y="2712420"/>
            <a:ext cx="506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Temperatura della superficie bagnata dal fluido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713902" y="3340941"/>
                <a:ext cx="2271840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02" y="3340941"/>
                <a:ext cx="2271840" cy="425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643394" y="4069573"/>
                <a:ext cx="4836902" cy="713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=600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61.9−70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=−4860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94" y="4069573"/>
                <a:ext cx="4836902" cy="713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1229831" y="4806661"/>
                <a:ext cx="619991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831" y="4806661"/>
                <a:ext cx="619991" cy="616387"/>
              </a:xfrm>
              <a:prstGeom prst="rect">
                <a:avLst/>
              </a:prstGeom>
              <a:blipFill>
                <a:blip r:embed="rId6"/>
                <a:stretch>
                  <a:fillRect r="-108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2206735" y="4852583"/>
                <a:ext cx="394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735" y="4852583"/>
                <a:ext cx="394595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71" y="1370843"/>
            <a:ext cx="2256842" cy="3744011"/>
          </a:xfrm>
          <a:prstGeom prst="rect">
            <a:avLst/>
          </a:prstGeom>
        </p:spPr>
      </p:pic>
      <p:sp>
        <p:nvSpPr>
          <p:cNvPr id="22" name="Freccia a destra 21"/>
          <p:cNvSpPr/>
          <p:nvPr/>
        </p:nvSpPr>
        <p:spPr>
          <a:xfrm rot="16200000">
            <a:off x="7535488" y="1914233"/>
            <a:ext cx="1291808" cy="2382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598947" y="2374044"/>
            <a:ext cx="582445" cy="36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Tw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 rot="2846821">
            <a:off x="2266529" y="4748194"/>
            <a:ext cx="485775" cy="485775"/>
            <a:chOff x="19561" y="0"/>
            <a:chExt cx="485775" cy="485775"/>
          </a:xfrm>
        </p:grpSpPr>
        <p:cxnSp>
          <p:nvCxnSpPr>
            <p:cNvPr id="25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/>
          <p:cNvGrpSpPr/>
          <p:nvPr/>
        </p:nvGrpSpPr>
        <p:grpSpPr>
          <a:xfrm rot="2846821">
            <a:off x="1442209" y="5173476"/>
            <a:ext cx="485775" cy="485775"/>
            <a:chOff x="19561" y="0"/>
            <a:chExt cx="485775" cy="485775"/>
          </a:xfrm>
        </p:grpSpPr>
        <p:cxnSp>
          <p:nvCxnSpPr>
            <p:cNvPr id="28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1463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  <p:bldP spid="6" grpId="0"/>
      <p:bldP spid="17" grpId="0"/>
      <p:bldP spid="18" grpId="0"/>
      <p:bldP spid="19" grpId="0"/>
      <p:bldP spid="8" grpId="0"/>
      <p:bldP spid="2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8387935" y="3281110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4260" y="905323"/>
            <a:ext cx="425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L’area interessata da 1 m di tubazione è: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805992" y="1824086"/>
                <a:ext cx="1649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92" y="1824086"/>
                <a:ext cx="1649491" cy="276999"/>
              </a:xfrm>
              <a:prstGeom prst="rect">
                <a:avLst/>
              </a:prstGeom>
              <a:blipFill>
                <a:blip r:embed="rId3"/>
                <a:stretch>
                  <a:fillRect l="-2214" r="-2583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691148" y="2650516"/>
                <a:ext cx="2707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∙1∙1=6.28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8" y="2650516"/>
                <a:ext cx="2707600" cy="276999"/>
              </a:xfrm>
              <a:prstGeom prst="rect">
                <a:avLst/>
              </a:prstGeom>
              <a:blipFill>
                <a:blip r:embed="rId4"/>
                <a:stretch>
                  <a:fillRect l="-1348" t="-2222" r="-225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691148" y="3465776"/>
                <a:ext cx="1048557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8" y="3465776"/>
                <a:ext cx="1048557" cy="287515"/>
              </a:xfrm>
              <a:prstGeom prst="rect">
                <a:avLst/>
              </a:prstGeom>
              <a:blipFill>
                <a:blip r:embed="rId5"/>
                <a:stretch>
                  <a:fillRect l="-6395" t="-12766" r="-116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91148" y="4291552"/>
                <a:ext cx="3210558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=−4860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∙6.28=−30521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8" y="4291552"/>
                <a:ext cx="3210558" cy="287515"/>
              </a:xfrm>
              <a:prstGeom prst="rect">
                <a:avLst/>
              </a:prstGeom>
              <a:blipFill>
                <a:blip r:embed="rId6"/>
                <a:stretch>
                  <a:fillRect l="-1708" t="-12766" r="-949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o 167">
            <a:extLst>
              <a:ext uri="{FF2B5EF4-FFF2-40B4-BE49-F238E27FC236}">
                <a16:creationId xmlns:a16="http://schemas.microsoft.com/office/drawing/2014/main" id="{3E7621AB-1027-4C04-8119-ED10F892C11E}"/>
              </a:ext>
            </a:extLst>
          </p:cNvPr>
          <p:cNvGrpSpPr/>
          <p:nvPr/>
        </p:nvGrpSpPr>
        <p:grpSpPr>
          <a:xfrm>
            <a:off x="11009219" y="4551627"/>
            <a:ext cx="780867" cy="1701408"/>
            <a:chOff x="11470185" y="5009615"/>
            <a:chExt cx="635283" cy="1486316"/>
          </a:xfrm>
          <a:solidFill>
            <a:schemeClr val="bg1">
              <a:lumMod val="50000"/>
            </a:schemeClr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2EA2A1C-DB2A-4A18-8719-171797FC82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72762" y="5255123"/>
              <a:ext cx="317642" cy="258778"/>
            </a:xfrm>
            <a:custGeom>
              <a:avLst/>
              <a:gdLst>
                <a:gd name="T0" fmla="*/ 385 w 590"/>
                <a:gd name="T1" fmla="*/ 169 h 584"/>
                <a:gd name="T2" fmla="*/ 313 w 590"/>
                <a:gd name="T3" fmla="*/ 59 h 584"/>
                <a:gd name="T4" fmla="*/ 240 w 590"/>
                <a:gd name="T5" fmla="*/ 0 h 584"/>
                <a:gd name="T6" fmla="*/ 153 w 590"/>
                <a:gd name="T7" fmla="*/ 0 h 584"/>
                <a:gd name="T8" fmla="*/ 58 w 590"/>
                <a:gd name="T9" fmla="*/ 37 h 584"/>
                <a:gd name="T10" fmla="*/ 15 w 590"/>
                <a:gd name="T11" fmla="*/ 102 h 584"/>
                <a:gd name="T12" fmla="*/ 0 w 590"/>
                <a:gd name="T13" fmla="*/ 190 h 584"/>
                <a:gd name="T14" fmla="*/ 15 w 590"/>
                <a:gd name="T15" fmla="*/ 307 h 584"/>
                <a:gd name="T16" fmla="*/ 72 w 590"/>
                <a:gd name="T17" fmla="*/ 438 h 584"/>
                <a:gd name="T18" fmla="*/ 175 w 590"/>
                <a:gd name="T19" fmla="*/ 526 h 584"/>
                <a:gd name="T20" fmla="*/ 254 w 590"/>
                <a:gd name="T21" fmla="*/ 570 h 584"/>
                <a:gd name="T22" fmla="*/ 335 w 590"/>
                <a:gd name="T23" fmla="*/ 584 h 584"/>
                <a:gd name="T24" fmla="*/ 400 w 590"/>
                <a:gd name="T25" fmla="*/ 563 h 584"/>
                <a:gd name="T26" fmla="*/ 436 w 590"/>
                <a:gd name="T27" fmla="*/ 526 h 584"/>
                <a:gd name="T28" fmla="*/ 459 w 590"/>
                <a:gd name="T29" fmla="*/ 438 h 584"/>
                <a:gd name="T30" fmla="*/ 452 w 590"/>
                <a:gd name="T31" fmla="*/ 336 h 584"/>
                <a:gd name="T32" fmla="*/ 429 w 590"/>
                <a:gd name="T33" fmla="*/ 249 h 584"/>
                <a:gd name="T34" fmla="*/ 574 w 590"/>
                <a:gd name="T35" fmla="*/ 169 h 584"/>
                <a:gd name="T36" fmla="*/ 590 w 590"/>
                <a:gd name="T37" fmla="*/ 133 h 584"/>
                <a:gd name="T38" fmla="*/ 574 w 590"/>
                <a:gd name="T39" fmla="*/ 117 h 584"/>
                <a:gd name="T40" fmla="*/ 414 w 590"/>
                <a:gd name="T41" fmla="*/ 212 h 584"/>
                <a:gd name="T42" fmla="*/ 385 w 590"/>
                <a:gd name="T43" fmla="*/ 16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84">
                  <a:moveTo>
                    <a:pt x="385" y="169"/>
                  </a:moveTo>
                  <a:lnTo>
                    <a:pt x="313" y="59"/>
                  </a:lnTo>
                  <a:lnTo>
                    <a:pt x="240" y="0"/>
                  </a:lnTo>
                  <a:lnTo>
                    <a:pt x="153" y="0"/>
                  </a:lnTo>
                  <a:lnTo>
                    <a:pt x="58" y="37"/>
                  </a:lnTo>
                  <a:lnTo>
                    <a:pt x="15" y="102"/>
                  </a:lnTo>
                  <a:lnTo>
                    <a:pt x="0" y="190"/>
                  </a:lnTo>
                  <a:lnTo>
                    <a:pt x="15" y="307"/>
                  </a:lnTo>
                  <a:lnTo>
                    <a:pt x="72" y="438"/>
                  </a:lnTo>
                  <a:lnTo>
                    <a:pt x="175" y="526"/>
                  </a:lnTo>
                  <a:lnTo>
                    <a:pt x="254" y="570"/>
                  </a:lnTo>
                  <a:lnTo>
                    <a:pt x="335" y="584"/>
                  </a:lnTo>
                  <a:lnTo>
                    <a:pt x="400" y="563"/>
                  </a:lnTo>
                  <a:lnTo>
                    <a:pt x="436" y="526"/>
                  </a:lnTo>
                  <a:lnTo>
                    <a:pt x="459" y="438"/>
                  </a:lnTo>
                  <a:lnTo>
                    <a:pt x="452" y="336"/>
                  </a:lnTo>
                  <a:lnTo>
                    <a:pt x="429" y="249"/>
                  </a:lnTo>
                  <a:lnTo>
                    <a:pt x="574" y="169"/>
                  </a:lnTo>
                  <a:lnTo>
                    <a:pt x="590" y="133"/>
                  </a:lnTo>
                  <a:lnTo>
                    <a:pt x="574" y="117"/>
                  </a:lnTo>
                  <a:lnTo>
                    <a:pt x="414" y="212"/>
                  </a:lnTo>
                  <a:lnTo>
                    <a:pt x="385" y="169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10B969B-78A5-4FFB-B7FF-8F6CCAC8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8288" y="5009615"/>
              <a:ext cx="283608" cy="578602"/>
            </a:xfrm>
            <a:custGeom>
              <a:avLst/>
              <a:gdLst>
                <a:gd name="T0" fmla="*/ 146 w 525"/>
                <a:gd name="T1" fmla="*/ 1102 h 1306"/>
                <a:gd name="T2" fmla="*/ 50 w 525"/>
                <a:gd name="T3" fmla="*/ 1174 h 1306"/>
                <a:gd name="T4" fmla="*/ 22 w 525"/>
                <a:gd name="T5" fmla="*/ 1197 h 1306"/>
                <a:gd name="T6" fmla="*/ 0 w 525"/>
                <a:gd name="T7" fmla="*/ 1248 h 1306"/>
                <a:gd name="T8" fmla="*/ 29 w 525"/>
                <a:gd name="T9" fmla="*/ 1298 h 1306"/>
                <a:gd name="T10" fmla="*/ 58 w 525"/>
                <a:gd name="T11" fmla="*/ 1306 h 1306"/>
                <a:gd name="T12" fmla="*/ 146 w 525"/>
                <a:gd name="T13" fmla="*/ 1277 h 1306"/>
                <a:gd name="T14" fmla="*/ 277 w 525"/>
                <a:gd name="T15" fmla="*/ 1174 h 1306"/>
                <a:gd name="T16" fmla="*/ 394 w 525"/>
                <a:gd name="T17" fmla="*/ 1052 h 1306"/>
                <a:gd name="T18" fmla="*/ 518 w 525"/>
                <a:gd name="T19" fmla="*/ 912 h 1306"/>
                <a:gd name="T20" fmla="*/ 525 w 525"/>
                <a:gd name="T21" fmla="*/ 854 h 1306"/>
                <a:gd name="T22" fmla="*/ 525 w 525"/>
                <a:gd name="T23" fmla="*/ 694 h 1306"/>
                <a:gd name="T24" fmla="*/ 489 w 525"/>
                <a:gd name="T25" fmla="*/ 446 h 1306"/>
                <a:gd name="T26" fmla="*/ 511 w 525"/>
                <a:gd name="T27" fmla="*/ 300 h 1306"/>
                <a:gd name="T28" fmla="*/ 525 w 525"/>
                <a:gd name="T29" fmla="*/ 241 h 1306"/>
                <a:gd name="T30" fmla="*/ 503 w 525"/>
                <a:gd name="T31" fmla="*/ 212 h 1306"/>
                <a:gd name="T32" fmla="*/ 452 w 525"/>
                <a:gd name="T33" fmla="*/ 183 h 1306"/>
                <a:gd name="T34" fmla="*/ 415 w 525"/>
                <a:gd name="T35" fmla="*/ 161 h 1306"/>
                <a:gd name="T36" fmla="*/ 437 w 525"/>
                <a:gd name="T37" fmla="*/ 30 h 1306"/>
                <a:gd name="T38" fmla="*/ 423 w 525"/>
                <a:gd name="T39" fmla="*/ 0 h 1306"/>
                <a:gd name="T40" fmla="*/ 394 w 525"/>
                <a:gd name="T41" fmla="*/ 8 h 1306"/>
                <a:gd name="T42" fmla="*/ 379 w 525"/>
                <a:gd name="T43" fmla="*/ 176 h 1306"/>
                <a:gd name="T44" fmla="*/ 365 w 525"/>
                <a:gd name="T45" fmla="*/ 219 h 1306"/>
                <a:gd name="T46" fmla="*/ 358 w 525"/>
                <a:gd name="T47" fmla="*/ 248 h 1306"/>
                <a:gd name="T48" fmla="*/ 299 w 525"/>
                <a:gd name="T49" fmla="*/ 226 h 1306"/>
                <a:gd name="T50" fmla="*/ 255 w 525"/>
                <a:gd name="T51" fmla="*/ 226 h 1306"/>
                <a:gd name="T52" fmla="*/ 255 w 525"/>
                <a:gd name="T53" fmla="*/ 255 h 1306"/>
                <a:gd name="T54" fmla="*/ 284 w 525"/>
                <a:gd name="T55" fmla="*/ 278 h 1306"/>
                <a:gd name="T56" fmla="*/ 336 w 525"/>
                <a:gd name="T57" fmla="*/ 278 h 1306"/>
                <a:gd name="T58" fmla="*/ 372 w 525"/>
                <a:gd name="T59" fmla="*/ 307 h 1306"/>
                <a:gd name="T60" fmla="*/ 401 w 525"/>
                <a:gd name="T61" fmla="*/ 358 h 1306"/>
                <a:gd name="T62" fmla="*/ 430 w 525"/>
                <a:gd name="T63" fmla="*/ 438 h 1306"/>
                <a:gd name="T64" fmla="*/ 452 w 525"/>
                <a:gd name="T65" fmla="*/ 599 h 1306"/>
                <a:gd name="T66" fmla="*/ 452 w 525"/>
                <a:gd name="T67" fmla="*/ 744 h 1306"/>
                <a:gd name="T68" fmla="*/ 437 w 525"/>
                <a:gd name="T69" fmla="*/ 861 h 1306"/>
                <a:gd name="T70" fmla="*/ 408 w 525"/>
                <a:gd name="T71" fmla="*/ 912 h 1306"/>
                <a:gd name="T72" fmla="*/ 306 w 525"/>
                <a:gd name="T73" fmla="*/ 985 h 1306"/>
                <a:gd name="T74" fmla="*/ 196 w 525"/>
                <a:gd name="T75" fmla="*/ 1052 h 1306"/>
                <a:gd name="T76" fmla="*/ 146 w 525"/>
                <a:gd name="T77" fmla="*/ 1102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5" h="1306">
                  <a:moveTo>
                    <a:pt x="146" y="1102"/>
                  </a:moveTo>
                  <a:lnTo>
                    <a:pt x="50" y="1174"/>
                  </a:lnTo>
                  <a:lnTo>
                    <a:pt x="22" y="1197"/>
                  </a:lnTo>
                  <a:lnTo>
                    <a:pt x="0" y="1248"/>
                  </a:lnTo>
                  <a:lnTo>
                    <a:pt x="29" y="1298"/>
                  </a:lnTo>
                  <a:lnTo>
                    <a:pt x="58" y="1306"/>
                  </a:lnTo>
                  <a:lnTo>
                    <a:pt x="146" y="1277"/>
                  </a:lnTo>
                  <a:lnTo>
                    <a:pt x="277" y="1174"/>
                  </a:lnTo>
                  <a:lnTo>
                    <a:pt x="394" y="1052"/>
                  </a:lnTo>
                  <a:lnTo>
                    <a:pt x="518" y="912"/>
                  </a:lnTo>
                  <a:lnTo>
                    <a:pt x="525" y="854"/>
                  </a:lnTo>
                  <a:lnTo>
                    <a:pt x="525" y="694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1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8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6"/>
                  </a:lnTo>
                  <a:lnTo>
                    <a:pt x="255" y="226"/>
                  </a:lnTo>
                  <a:lnTo>
                    <a:pt x="255" y="255"/>
                  </a:lnTo>
                  <a:lnTo>
                    <a:pt x="284" y="278"/>
                  </a:lnTo>
                  <a:lnTo>
                    <a:pt x="336" y="278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8"/>
                  </a:lnTo>
                  <a:lnTo>
                    <a:pt x="452" y="599"/>
                  </a:lnTo>
                  <a:lnTo>
                    <a:pt x="452" y="744"/>
                  </a:lnTo>
                  <a:lnTo>
                    <a:pt x="437" y="861"/>
                  </a:lnTo>
                  <a:lnTo>
                    <a:pt x="408" y="912"/>
                  </a:lnTo>
                  <a:lnTo>
                    <a:pt x="306" y="985"/>
                  </a:lnTo>
                  <a:lnTo>
                    <a:pt x="196" y="1052"/>
                  </a:lnTo>
                  <a:lnTo>
                    <a:pt x="146" y="1102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A75FD97-AEAE-4153-BBB2-3B45827A9B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49410" y="5543096"/>
              <a:ext cx="256058" cy="347692"/>
            </a:xfrm>
            <a:custGeom>
              <a:avLst/>
              <a:gdLst>
                <a:gd name="T0" fmla="*/ 475 w 475"/>
                <a:gd name="T1" fmla="*/ 21 h 787"/>
                <a:gd name="T2" fmla="*/ 423 w 475"/>
                <a:gd name="T3" fmla="*/ 0 h 787"/>
                <a:gd name="T4" fmla="*/ 313 w 475"/>
                <a:gd name="T5" fmla="*/ 7 h 787"/>
                <a:gd name="T6" fmla="*/ 218 w 475"/>
                <a:gd name="T7" fmla="*/ 80 h 787"/>
                <a:gd name="T8" fmla="*/ 79 w 475"/>
                <a:gd name="T9" fmla="*/ 233 h 787"/>
                <a:gd name="T10" fmla="*/ 7 w 475"/>
                <a:gd name="T11" fmla="*/ 357 h 787"/>
                <a:gd name="T12" fmla="*/ 0 w 475"/>
                <a:gd name="T13" fmla="*/ 401 h 787"/>
                <a:gd name="T14" fmla="*/ 36 w 475"/>
                <a:gd name="T15" fmla="*/ 482 h 787"/>
                <a:gd name="T16" fmla="*/ 115 w 475"/>
                <a:gd name="T17" fmla="*/ 518 h 787"/>
                <a:gd name="T18" fmla="*/ 218 w 475"/>
                <a:gd name="T19" fmla="*/ 561 h 787"/>
                <a:gd name="T20" fmla="*/ 299 w 475"/>
                <a:gd name="T21" fmla="*/ 583 h 787"/>
                <a:gd name="T22" fmla="*/ 335 w 475"/>
                <a:gd name="T23" fmla="*/ 620 h 787"/>
                <a:gd name="T24" fmla="*/ 313 w 475"/>
                <a:gd name="T25" fmla="*/ 671 h 787"/>
                <a:gd name="T26" fmla="*/ 255 w 475"/>
                <a:gd name="T27" fmla="*/ 730 h 787"/>
                <a:gd name="T28" fmla="*/ 182 w 475"/>
                <a:gd name="T29" fmla="*/ 737 h 787"/>
                <a:gd name="T30" fmla="*/ 131 w 475"/>
                <a:gd name="T31" fmla="*/ 714 h 787"/>
                <a:gd name="T32" fmla="*/ 101 w 475"/>
                <a:gd name="T33" fmla="*/ 737 h 787"/>
                <a:gd name="T34" fmla="*/ 108 w 475"/>
                <a:gd name="T35" fmla="*/ 766 h 787"/>
                <a:gd name="T36" fmla="*/ 167 w 475"/>
                <a:gd name="T37" fmla="*/ 787 h 787"/>
                <a:gd name="T38" fmla="*/ 255 w 475"/>
                <a:gd name="T39" fmla="*/ 787 h 787"/>
                <a:gd name="T40" fmla="*/ 335 w 475"/>
                <a:gd name="T41" fmla="*/ 766 h 787"/>
                <a:gd name="T42" fmla="*/ 379 w 475"/>
                <a:gd name="T43" fmla="*/ 737 h 787"/>
                <a:gd name="T44" fmla="*/ 408 w 475"/>
                <a:gd name="T45" fmla="*/ 685 h 787"/>
                <a:gd name="T46" fmla="*/ 423 w 475"/>
                <a:gd name="T47" fmla="*/ 627 h 787"/>
                <a:gd name="T48" fmla="*/ 387 w 475"/>
                <a:gd name="T49" fmla="*/ 575 h 787"/>
                <a:gd name="T50" fmla="*/ 299 w 475"/>
                <a:gd name="T51" fmla="*/ 539 h 787"/>
                <a:gd name="T52" fmla="*/ 196 w 475"/>
                <a:gd name="T53" fmla="*/ 510 h 787"/>
                <a:gd name="T54" fmla="*/ 108 w 475"/>
                <a:gd name="T55" fmla="*/ 460 h 787"/>
                <a:gd name="T56" fmla="*/ 87 w 475"/>
                <a:gd name="T57" fmla="*/ 415 h 787"/>
                <a:gd name="T58" fmla="*/ 101 w 475"/>
                <a:gd name="T59" fmla="*/ 336 h 787"/>
                <a:gd name="T60" fmla="*/ 167 w 475"/>
                <a:gd name="T61" fmla="*/ 233 h 787"/>
                <a:gd name="T62" fmla="*/ 248 w 475"/>
                <a:gd name="T63" fmla="*/ 174 h 787"/>
                <a:gd name="T64" fmla="*/ 372 w 475"/>
                <a:gd name="T65" fmla="*/ 131 h 787"/>
                <a:gd name="T66" fmla="*/ 475 w 475"/>
                <a:gd name="T67" fmla="*/ 109 h 787"/>
                <a:gd name="T68" fmla="*/ 475 w 475"/>
                <a:gd name="T69" fmla="*/ 50 h 787"/>
                <a:gd name="T70" fmla="*/ 475 w 475"/>
                <a:gd name="T71" fmla="*/ 2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5" h="787">
                  <a:moveTo>
                    <a:pt x="475" y="21"/>
                  </a:moveTo>
                  <a:lnTo>
                    <a:pt x="423" y="0"/>
                  </a:lnTo>
                  <a:lnTo>
                    <a:pt x="313" y="7"/>
                  </a:lnTo>
                  <a:lnTo>
                    <a:pt x="218" y="80"/>
                  </a:lnTo>
                  <a:lnTo>
                    <a:pt x="79" y="233"/>
                  </a:lnTo>
                  <a:lnTo>
                    <a:pt x="7" y="357"/>
                  </a:lnTo>
                  <a:lnTo>
                    <a:pt x="0" y="401"/>
                  </a:lnTo>
                  <a:lnTo>
                    <a:pt x="36" y="482"/>
                  </a:lnTo>
                  <a:lnTo>
                    <a:pt x="115" y="518"/>
                  </a:lnTo>
                  <a:lnTo>
                    <a:pt x="218" y="561"/>
                  </a:lnTo>
                  <a:lnTo>
                    <a:pt x="299" y="583"/>
                  </a:lnTo>
                  <a:lnTo>
                    <a:pt x="335" y="620"/>
                  </a:lnTo>
                  <a:lnTo>
                    <a:pt x="313" y="671"/>
                  </a:lnTo>
                  <a:lnTo>
                    <a:pt x="255" y="730"/>
                  </a:lnTo>
                  <a:lnTo>
                    <a:pt x="182" y="737"/>
                  </a:lnTo>
                  <a:lnTo>
                    <a:pt x="131" y="714"/>
                  </a:lnTo>
                  <a:lnTo>
                    <a:pt x="101" y="737"/>
                  </a:lnTo>
                  <a:lnTo>
                    <a:pt x="108" y="766"/>
                  </a:lnTo>
                  <a:lnTo>
                    <a:pt x="167" y="787"/>
                  </a:lnTo>
                  <a:lnTo>
                    <a:pt x="255" y="787"/>
                  </a:lnTo>
                  <a:lnTo>
                    <a:pt x="335" y="766"/>
                  </a:lnTo>
                  <a:lnTo>
                    <a:pt x="379" y="737"/>
                  </a:lnTo>
                  <a:lnTo>
                    <a:pt x="408" y="685"/>
                  </a:lnTo>
                  <a:lnTo>
                    <a:pt x="423" y="627"/>
                  </a:lnTo>
                  <a:lnTo>
                    <a:pt x="387" y="575"/>
                  </a:lnTo>
                  <a:lnTo>
                    <a:pt x="299" y="539"/>
                  </a:lnTo>
                  <a:lnTo>
                    <a:pt x="196" y="510"/>
                  </a:lnTo>
                  <a:lnTo>
                    <a:pt x="108" y="460"/>
                  </a:lnTo>
                  <a:lnTo>
                    <a:pt x="87" y="415"/>
                  </a:lnTo>
                  <a:lnTo>
                    <a:pt x="101" y="336"/>
                  </a:lnTo>
                  <a:lnTo>
                    <a:pt x="167" y="233"/>
                  </a:lnTo>
                  <a:lnTo>
                    <a:pt x="248" y="174"/>
                  </a:lnTo>
                  <a:lnTo>
                    <a:pt x="372" y="131"/>
                  </a:lnTo>
                  <a:lnTo>
                    <a:pt x="475" y="109"/>
                  </a:lnTo>
                  <a:lnTo>
                    <a:pt x="475" y="50"/>
                  </a:lnTo>
                  <a:lnTo>
                    <a:pt x="475" y="21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8D383FE-6893-42DE-A7A1-2D4F306EF7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56556" y="5527171"/>
              <a:ext cx="239852" cy="428643"/>
            </a:xfrm>
            <a:custGeom>
              <a:avLst/>
              <a:gdLst>
                <a:gd name="T0" fmla="*/ 386 w 444"/>
                <a:gd name="T1" fmla="*/ 305 h 969"/>
                <a:gd name="T2" fmla="*/ 342 w 444"/>
                <a:gd name="T3" fmla="*/ 124 h 969"/>
                <a:gd name="T4" fmla="*/ 291 w 444"/>
                <a:gd name="T5" fmla="*/ 36 h 969"/>
                <a:gd name="T6" fmla="*/ 182 w 444"/>
                <a:gd name="T7" fmla="*/ 0 h 969"/>
                <a:gd name="T8" fmla="*/ 72 w 444"/>
                <a:gd name="T9" fmla="*/ 14 h 969"/>
                <a:gd name="T10" fmla="*/ 21 w 444"/>
                <a:gd name="T11" fmla="*/ 109 h 969"/>
                <a:gd name="T12" fmla="*/ 29 w 444"/>
                <a:gd name="T13" fmla="*/ 226 h 969"/>
                <a:gd name="T14" fmla="*/ 57 w 444"/>
                <a:gd name="T15" fmla="*/ 415 h 969"/>
                <a:gd name="T16" fmla="*/ 57 w 444"/>
                <a:gd name="T17" fmla="*/ 582 h 969"/>
                <a:gd name="T18" fmla="*/ 21 w 444"/>
                <a:gd name="T19" fmla="*/ 728 h 969"/>
                <a:gd name="T20" fmla="*/ 0 w 444"/>
                <a:gd name="T21" fmla="*/ 809 h 969"/>
                <a:gd name="T22" fmla="*/ 14 w 444"/>
                <a:gd name="T23" fmla="*/ 881 h 969"/>
                <a:gd name="T24" fmla="*/ 65 w 444"/>
                <a:gd name="T25" fmla="*/ 919 h 969"/>
                <a:gd name="T26" fmla="*/ 131 w 444"/>
                <a:gd name="T27" fmla="*/ 955 h 969"/>
                <a:gd name="T28" fmla="*/ 196 w 444"/>
                <a:gd name="T29" fmla="*/ 969 h 969"/>
                <a:gd name="T30" fmla="*/ 277 w 444"/>
                <a:gd name="T31" fmla="*/ 969 h 969"/>
                <a:gd name="T32" fmla="*/ 372 w 444"/>
                <a:gd name="T33" fmla="*/ 896 h 969"/>
                <a:gd name="T34" fmla="*/ 444 w 444"/>
                <a:gd name="T35" fmla="*/ 743 h 969"/>
                <a:gd name="T36" fmla="*/ 437 w 444"/>
                <a:gd name="T37" fmla="*/ 604 h 969"/>
                <a:gd name="T38" fmla="*/ 394 w 444"/>
                <a:gd name="T39" fmla="*/ 444 h 969"/>
                <a:gd name="T40" fmla="*/ 386 w 444"/>
                <a:gd name="T41" fmla="*/ 305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969">
                  <a:moveTo>
                    <a:pt x="386" y="305"/>
                  </a:moveTo>
                  <a:lnTo>
                    <a:pt x="342" y="124"/>
                  </a:lnTo>
                  <a:lnTo>
                    <a:pt x="291" y="36"/>
                  </a:lnTo>
                  <a:lnTo>
                    <a:pt x="182" y="0"/>
                  </a:lnTo>
                  <a:lnTo>
                    <a:pt x="72" y="14"/>
                  </a:lnTo>
                  <a:lnTo>
                    <a:pt x="21" y="109"/>
                  </a:lnTo>
                  <a:lnTo>
                    <a:pt x="29" y="226"/>
                  </a:lnTo>
                  <a:lnTo>
                    <a:pt x="57" y="415"/>
                  </a:lnTo>
                  <a:lnTo>
                    <a:pt x="57" y="582"/>
                  </a:lnTo>
                  <a:lnTo>
                    <a:pt x="21" y="728"/>
                  </a:lnTo>
                  <a:lnTo>
                    <a:pt x="0" y="809"/>
                  </a:lnTo>
                  <a:lnTo>
                    <a:pt x="14" y="881"/>
                  </a:lnTo>
                  <a:lnTo>
                    <a:pt x="65" y="919"/>
                  </a:lnTo>
                  <a:lnTo>
                    <a:pt x="131" y="955"/>
                  </a:lnTo>
                  <a:lnTo>
                    <a:pt x="196" y="969"/>
                  </a:lnTo>
                  <a:lnTo>
                    <a:pt x="277" y="969"/>
                  </a:lnTo>
                  <a:lnTo>
                    <a:pt x="372" y="896"/>
                  </a:lnTo>
                  <a:lnTo>
                    <a:pt x="444" y="743"/>
                  </a:lnTo>
                  <a:lnTo>
                    <a:pt x="437" y="604"/>
                  </a:lnTo>
                  <a:lnTo>
                    <a:pt x="394" y="444"/>
                  </a:lnTo>
                  <a:lnTo>
                    <a:pt x="386" y="3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0FF216C-C090-4989-ADF9-28E7D202B7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786206" y="5874863"/>
              <a:ext cx="181509" cy="621068"/>
            </a:xfrm>
            <a:custGeom>
              <a:avLst/>
              <a:gdLst>
                <a:gd name="T0" fmla="*/ 322 w 338"/>
                <a:gd name="T1" fmla="*/ 22 h 1402"/>
                <a:gd name="T2" fmla="*/ 235 w 338"/>
                <a:gd name="T3" fmla="*/ 0 h 1402"/>
                <a:gd name="T4" fmla="*/ 183 w 338"/>
                <a:gd name="T5" fmla="*/ 22 h 1402"/>
                <a:gd name="T6" fmla="*/ 162 w 338"/>
                <a:gd name="T7" fmla="*/ 94 h 1402"/>
                <a:gd name="T8" fmla="*/ 183 w 338"/>
                <a:gd name="T9" fmla="*/ 495 h 1402"/>
                <a:gd name="T10" fmla="*/ 183 w 338"/>
                <a:gd name="T11" fmla="*/ 591 h 1402"/>
                <a:gd name="T12" fmla="*/ 154 w 338"/>
                <a:gd name="T13" fmla="*/ 767 h 1402"/>
                <a:gd name="T14" fmla="*/ 147 w 338"/>
                <a:gd name="T15" fmla="*/ 970 h 1402"/>
                <a:gd name="T16" fmla="*/ 162 w 338"/>
                <a:gd name="T17" fmla="*/ 1073 h 1402"/>
                <a:gd name="T18" fmla="*/ 147 w 338"/>
                <a:gd name="T19" fmla="*/ 1130 h 1402"/>
                <a:gd name="T20" fmla="*/ 45 w 338"/>
                <a:gd name="T21" fmla="*/ 1218 h 1402"/>
                <a:gd name="T22" fmla="*/ 0 w 338"/>
                <a:gd name="T23" fmla="*/ 1328 h 1402"/>
                <a:gd name="T24" fmla="*/ 9 w 338"/>
                <a:gd name="T25" fmla="*/ 1364 h 1402"/>
                <a:gd name="T26" fmla="*/ 88 w 338"/>
                <a:gd name="T27" fmla="*/ 1402 h 1402"/>
                <a:gd name="T28" fmla="*/ 110 w 338"/>
                <a:gd name="T29" fmla="*/ 1386 h 1402"/>
                <a:gd name="T30" fmla="*/ 118 w 338"/>
                <a:gd name="T31" fmla="*/ 1321 h 1402"/>
                <a:gd name="T32" fmla="*/ 140 w 338"/>
                <a:gd name="T33" fmla="*/ 1226 h 1402"/>
                <a:gd name="T34" fmla="*/ 176 w 338"/>
                <a:gd name="T35" fmla="*/ 1182 h 1402"/>
                <a:gd name="T36" fmla="*/ 219 w 338"/>
                <a:gd name="T37" fmla="*/ 1153 h 1402"/>
                <a:gd name="T38" fmla="*/ 257 w 338"/>
                <a:gd name="T39" fmla="*/ 1116 h 1402"/>
                <a:gd name="T40" fmla="*/ 264 w 338"/>
                <a:gd name="T41" fmla="*/ 1087 h 1402"/>
                <a:gd name="T42" fmla="*/ 242 w 338"/>
                <a:gd name="T43" fmla="*/ 1051 h 1402"/>
                <a:gd name="T44" fmla="*/ 219 w 338"/>
                <a:gd name="T45" fmla="*/ 1029 h 1402"/>
                <a:gd name="T46" fmla="*/ 205 w 338"/>
                <a:gd name="T47" fmla="*/ 941 h 1402"/>
                <a:gd name="T48" fmla="*/ 219 w 338"/>
                <a:gd name="T49" fmla="*/ 758 h 1402"/>
                <a:gd name="T50" fmla="*/ 271 w 338"/>
                <a:gd name="T51" fmla="*/ 547 h 1402"/>
                <a:gd name="T52" fmla="*/ 322 w 338"/>
                <a:gd name="T53" fmla="*/ 378 h 1402"/>
                <a:gd name="T54" fmla="*/ 338 w 338"/>
                <a:gd name="T55" fmla="*/ 175 h 1402"/>
                <a:gd name="T56" fmla="*/ 322 w 338"/>
                <a:gd name="T57" fmla="*/ 2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" h="1402">
                  <a:moveTo>
                    <a:pt x="322" y="22"/>
                  </a:moveTo>
                  <a:lnTo>
                    <a:pt x="235" y="0"/>
                  </a:lnTo>
                  <a:lnTo>
                    <a:pt x="183" y="22"/>
                  </a:lnTo>
                  <a:lnTo>
                    <a:pt x="162" y="94"/>
                  </a:lnTo>
                  <a:lnTo>
                    <a:pt x="183" y="495"/>
                  </a:lnTo>
                  <a:lnTo>
                    <a:pt x="183" y="591"/>
                  </a:lnTo>
                  <a:lnTo>
                    <a:pt x="154" y="767"/>
                  </a:lnTo>
                  <a:lnTo>
                    <a:pt x="147" y="970"/>
                  </a:lnTo>
                  <a:lnTo>
                    <a:pt x="162" y="1073"/>
                  </a:lnTo>
                  <a:lnTo>
                    <a:pt x="147" y="1130"/>
                  </a:lnTo>
                  <a:lnTo>
                    <a:pt x="45" y="1218"/>
                  </a:lnTo>
                  <a:lnTo>
                    <a:pt x="0" y="1328"/>
                  </a:lnTo>
                  <a:lnTo>
                    <a:pt x="9" y="1364"/>
                  </a:lnTo>
                  <a:lnTo>
                    <a:pt x="88" y="1402"/>
                  </a:lnTo>
                  <a:lnTo>
                    <a:pt x="110" y="1386"/>
                  </a:lnTo>
                  <a:lnTo>
                    <a:pt x="118" y="1321"/>
                  </a:lnTo>
                  <a:lnTo>
                    <a:pt x="140" y="1226"/>
                  </a:lnTo>
                  <a:lnTo>
                    <a:pt x="176" y="1182"/>
                  </a:lnTo>
                  <a:lnTo>
                    <a:pt x="219" y="1153"/>
                  </a:lnTo>
                  <a:lnTo>
                    <a:pt x="257" y="1116"/>
                  </a:lnTo>
                  <a:lnTo>
                    <a:pt x="264" y="1087"/>
                  </a:lnTo>
                  <a:lnTo>
                    <a:pt x="242" y="1051"/>
                  </a:lnTo>
                  <a:lnTo>
                    <a:pt x="219" y="1029"/>
                  </a:lnTo>
                  <a:lnTo>
                    <a:pt x="205" y="941"/>
                  </a:lnTo>
                  <a:lnTo>
                    <a:pt x="219" y="758"/>
                  </a:lnTo>
                  <a:lnTo>
                    <a:pt x="271" y="547"/>
                  </a:lnTo>
                  <a:lnTo>
                    <a:pt x="322" y="378"/>
                  </a:lnTo>
                  <a:lnTo>
                    <a:pt x="338" y="175"/>
                  </a:lnTo>
                  <a:lnTo>
                    <a:pt x="322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47F135A-AB78-436F-BB2A-7B3E76B4B6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0185" y="5874863"/>
              <a:ext cx="299815" cy="522865"/>
            </a:xfrm>
            <a:custGeom>
              <a:avLst/>
              <a:gdLst>
                <a:gd name="T0" fmla="*/ 182 w 555"/>
                <a:gd name="T1" fmla="*/ 175 h 1182"/>
                <a:gd name="T2" fmla="*/ 168 w 555"/>
                <a:gd name="T3" fmla="*/ 58 h 1182"/>
                <a:gd name="T4" fmla="*/ 103 w 555"/>
                <a:gd name="T5" fmla="*/ 0 h 1182"/>
                <a:gd name="T6" fmla="*/ 8 w 555"/>
                <a:gd name="T7" fmla="*/ 8 h 1182"/>
                <a:gd name="T8" fmla="*/ 0 w 555"/>
                <a:gd name="T9" fmla="*/ 58 h 1182"/>
                <a:gd name="T10" fmla="*/ 8 w 555"/>
                <a:gd name="T11" fmla="*/ 168 h 1182"/>
                <a:gd name="T12" fmla="*/ 58 w 555"/>
                <a:gd name="T13" fmla="*/ 335 h 1182"/>
                <a:gd name="T14" fmla="*/ 96 w 555"/>
                <a:gd name="T15" fmla="*/ 459 h 1182"/>
                <a:gd name="T16" fmla="*/ 139 w 555"/>
                <a:gd name="T17" fmla="*/ 627 h 1182"/>
                <a:gd name="T18" fmla="*/ 153 w 555"/>
                <a:gd name="T19" fmla="*/ 772 h 1182"/>
                <a:gd name="T20" fmla="*/ 153 w 555"/>
                <a:gd name="T21" fmla="*/ 889 h 1182"/>
                <a:gd name="T22" fmla="*/ 132 w 555"/>
                <a:gd name="T23" fmla="*/ 977 h 1182"/>
                <a:gd name="T24" fmla="*/ 110 w 555"/>
                <a:gd name="T25" fmla="*/ 1006 h 1182"/>
                <a:gd name="T26" fmla="*/ 110 w 555"/>
                <a:gd name="T27" fmla="*/ 1035 h 1182"/>
                <a:gd name="T28" fmla="*/ 139 w 555"/>
                <a:gd name="T29" fmla="*/ 1080 h 1182"/>
                <a:gd name="T30" fmla="*/ 189 w 555"/>
                <a:gd name="T31" fmla="*/ 1094 h 1182"/>
                <a:gd name="T32" fmla="*/ 270 w 555"/>
                <a:gd name="T33" fmla="*/ 1094 h 1182"/>
                <a:gd name="T34" fmla="*/ 416 w 555"/>
                <a:gd name="T35" fmla="*/ 1130 h 1182"/>
                <a:gd name="T36" fmla="*/ 459 w 555"/>
                <a:gd name="T37" fmla="*/ 1182 h 1182"/>
                <a:gd name="T38" fmla="*/ 526 w 555"/>
                <a:gd name="T39" fmla="*/ 1152 h 1182"/>
                <a:gd name="T40" fmla="*/ 555 w 555"/>
                <a:gd name="T41" fmla="*/ 1080 h 1182"/>
                <a:gd name="T42" fmla="*/ 526 w 555"/>
                <a:gd name="T43" fmla="*/ 1051 h 1182"/>
                <a:gd name="T44" fmla="*/ 402 w 555"/>
                <a:gd name="T45" fmla="*/ 1035 h 1182"/>
                <a:gd name="T46" fmla="*/ 263 w 555"/>
                <a:gd name="T47" fmla="*/ 1035 h 1182"/>
                <a:gd name="T48" fmla="*/ 204 w 555"/>
                <a:gd name="T49" fmla="*/ 1028 h 1182"/>
                <a:gd name="T50" fmla="*/ 189 w 555"/>
                <a:gd name="T51" fmla="*/ 985 h 1182"/>
                <a:gd name="T52" fmla="*/ 204 w 555"/>
                <a:gd name="T53" fmla="*/ 904 h 1182"/>
                <a:gd name="T54" fmla="*/ 213 w 555"/>
                <a:gd name="T55" fmla="*/ 765 h 1182"/>
                <a:gd name="T56" fmla="*/ 197 w 555"/>
                <a:gd name="T57" fmla="*/ 612 h 1182"/>
                <a:gd name="T58" fmla="*/ 175 w 555"/>
                <a:gd name="T59" fmla="*/ 409 h 1182"/>
                <a:gd name="T60" fmla="*/ 182 w 555"/>
                <a:gd name="T61" fmla="*/ 233 h 1182"/>
                <a:gd name="T62" fmla="*/ 182 w 555"/>
                <a:gd name="T63" fmla="*/ 175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1182">
                  <a:moveTo>
                    <a:pt x="182" y="175"/>
                  </a:moveTo>
                  <a:lnTo>
                    <a:pt x="168" y="58"/>
                  </a:lnTo>
                  <a:lnTo>
                    <a:pt x="103" y="0"/>
                  </a:lnTo>
                  <a:lnTo>
                    <a:pt x="8" y="8"/>
                  </a:lnTo>
                  <a:lnTo>
                    <a:pt x="0" y="58"/>
                  </a:lnTo>
                  <a:lnTo>
                    <a:pt x="8" y="168"/>
                  </a:lnTo>
                  <a:lnTo>
                    <a:pt x="58" y="335"/>
                  </a:lnTo>
                  <a:lnTo>
                    <a:pt x="96" y="459"/>
                  </a:lnTo>
                  <a:lnTo>
                    <a:pt x="139" y="627"/>
                  </a:lnTo>
                  <a:lnTo>
                    <a:pt x="153" y="772"/>
                  </a:lnTo>
                  <a:lnTo>
                    <a:pt x="153" y="889"/>
                  </a:lnTo>
                  <a:lnTo>
                    <a:pt x="132" y="977"/>
                  </a:lnTo>
                  <a:lnTo>
                    <a:pt x="110" y="1006"/>
                  </a:lnTo>
                  <a:lnTo>
                    <a:pt x="110" y="1035"/>
                  </a:lnTo>
                  <a:lnTo>
                    <a:pt x="139" y="1080"/>
                  </a:lnTo>
                  <a:lnTo>
                    <a:pt x="189" y="1094"/>
                  </a:lnTo>
                  <a:lnTo>
                    <a:pt x="270" y="1094"/>
                  </a:lnTo>
                  <a:lnTo>
                    <a:pt x="416" y="1130"/>
                  </a:lnTo>
                  <a:lnTo>
                    <a:pt x="459" y="1182"/>
                  </a:lnTo>
                  <a:lnTo>
                    <a:pt x="526" y="1152"/>
                  </a:lnTo>
                  <a:lnTo>
                    <a:pt x="555" y="1080"/>
                  </a:lnTo>
                  <a:lnTo>
                    <a:pt x="526" y="1051"/>
                  </a:lnTo>
                  <a:lnTo>
                    <a:pt x="402" y="1035"/>
                  </a:lnTo>
                  <a:lnTo>
                    <a:pt x="263" y="1035"/>
                  </a:lnTo>
                  <a:lnTo>
                    <a:pt x="204" y="1028"/>
                  </a:lnTo>
                  <a:lnTo>
                    <a:pt x="189" y="985"/>
                  </a:lnTo>
                  <a:lnTo>
                    <a:pt x="204" y="904"/>
                  </a:lnTo>
                  <a:lnTo>
                    <a:pt x="213" y="765"/>
                  </a:lnTo>
                  <a:lnTo>
                    <a:pt x="197" y="612"/>
                  </a:lnTo>
                  <a:lnTo>
                    <a:pt x="175" y="409"/>
                  </a:lnTo>
                  <a:lnTo>
                    <a:pt x="182" y="233"/>
                  </a:lnTo>
                  <a:lnTo>
                    <a:pt x="182" y="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691148" y="5329402"/>
                <a:ext cx="3235501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400" dirty="0">
                    <a:solidFill>
                      <a:srgbClr val="FF0000"/>
                    </a:solidFill>
                  </a:rPr>
                  <a:t>       (1)</a:t>
                </a:r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8" y="5329402"/>
                <a:ext cx="3235501" cy="425373"/>
              </a:xfrm>
              <a:prstGeom prst="rect">
                <a:avLst/>
              </a:prstGeom>
              <a:blipFill>
                <a:blip r:embed="rId7"/>
                <a:stretch>
                  <a:fillRect t="-15714" r="-4896" b="-3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4805749" y="4980777"/>
            <a:ext cx="4922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In questo caso la lastra è riscaldata dal fluido. Coerentemente ci aspettiamo un profilo di temperatura crescente rispetto all’asse delle x.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8" y="1389019"/>
            <a:ext cx="3643299" cy="3133486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V="1">
            <a:off x="6165130" y="2205872"/>
            <a:ext cx="1517715" cy="16906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633610" y="1921070"/>
            <a:ext cx="4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Di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5670155" y="2272703"/>
            <a:ext cx="0" cy="1480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236522" y="2789015"/>
            <a:ext cx="4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i</a:t>
            </a:r>
          </a:p>
        </p:txBody>
      </p:sp>
      <p:sp>
        <p:nvSpPr>
          <p:cNvPr id="35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8532357" y="739558"/>
            <a:ext cx="3428781" cy="3433310"/>
          </a:xfrm>
          <a:prstGeom prst="wedgeEllipseCallout">
            <a:avLst>
              <a:gd name="adj1" fmla="val 31147"/>
              <a:gd name="adj2" fmla="val 6230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flusso è negativo perché uscente dal fluido. Il flusso convettivo è positivo se </a:t>
            </a:r>
            <a:r>
              <a:rPr lang="it-IT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</a:t>
            </a:r>
            <a:r>
              <a:rPr lang="it-IT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it-IT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Tf</a:t>
            </a:r>
            <a:r>
              <a:rPr lang="it-IT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cioè se orientato dal solido verso il fluido.</a:t>
            </a:r>
          </a:p>
        </p:txBody>
      </p:sp>
    </p:spTree>
    <p:extLst>
      <p:ext uri="{BB962C8B-B14F-4D97-AF65-F5344CB8AC3E}">
        <p14:creationId xmlns:p14="http://schemas.microsoft.com/office/powerpoint/2010/main" val="1488162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" grpId="0"/>
      <p:bldP spid="9" grpId="0"/>
      <p:bldP spid="36" grpId="0"/>
      <p:bldP spid="10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6244" y="830997"/>
            <a:ext cx="39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L’energia persa per metro di tubazione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888611" y="826904"/>
            <a:ext cx="48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Occorre rifarsi al grafico di Grober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26244" y="1304174"/>
                <a:ext cx="11324734" cy="82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Conosciamo il valore del prodotto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it-IT" dirty="0"/>
                  <a:t> , intersechiamo la curva corrispondente al valore di Bi e leggiamo in ordinata il rapporto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𝑟𝑖𝑓</m:t>
                            </m:r>
                          </m:sub>
                        </m:sSub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4" y="1304174"/>
                <a:ext cx="11324734" cy="828304"/>
              </a:xfrm>
              <a:prstGeom prst="rect">
                <a:avLst/>
              </a:prstGeom>
              <a:blipFill>
                <a:blip r:embed="rId3"/>
                <a:stretch>
                  <a:fillRect l="-431" t="-4412" r="-538" b="-2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605797"/>
            <a:ext cx="9073503" cy="4929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226244" y="2878953"/>
                <a:ext cx="30637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=2.63</m:t>
                    </m:r>
                  </m:oMath>
                </a14:m>
                <a:endParaRPr lang="it-IT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4" y="2878953"/>
                <a:ext cx="3063711" cy="646331"/>
              </a:xfrm>
              <a:prstGeom prst="rect">
                <a:avLst/>
              </a:prstGeom>
              <a:blipFill>
                <a:blip r:embed="rId5"/>
                <a:stretch>
                  <a:fillRect l="-1193" t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841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1085" y="934842"/>
            <a:ext cx="39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L’energia persa per metro di tubazione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1213080" y="1801563"/>
                <a:ext cx="1082348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80" y="1801563"/>
                <a:ext cx="1082348" cy="598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677675" y="1917976"/>
                <a:ext cx="2049920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𝑐𝑉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75" y="1917976"/>
                <a:ext cx="2049920" cy="318998"/>
              </a:xfrm>
              <a:prstGeom prst="rect">
                <a:avLst/>
              </a:prstGeom>
              <a:blipFill>
                <a:blip r:embed="rId4"/>
                <a:stretch>
                  <a:fillRect l="-2967" b="-26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966031" y="3200924"/>
                <a:ext cx="8739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∙7823∙434∙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1.035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−25−70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=−57737633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=−57.73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𝑀𝐽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31" y="3200924"/>
                <a:ext cx="873963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2022115" y="3803384"/>
                <a:ext cx="54662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15" y="3803384"/>
                <a:ext cx="546625" cy="616387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683727" y="3829960"/>
                <a:ext cx="73321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27" y="3829960"/>
                <a:ext cx="733214" cy="616387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574629" y="3904850"/>
                <a:ext cx="530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629" y="3904850"/>
                <a:ext cx="530978" cy="276999"/>
              </a:xfrm>
              <a:prstGeom prst="rect">
                <a:avLst/>
              </a:prstGeom>
              <a:blipFill>
                <a:blip r:embed="rId8"/>
                <a:stretch>
                  <a:fillRect t="-2222"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480377" y="3899500"/>
                <a:ext cx="394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77" y="3899500"/>
                <a:ext cx="394595" cy="276999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/>
          <p:cNvGrpSpPr/>
          <p:nvPr/>
        </p:nvGrpSpPr>
        <p:grpSpPr>
          <a:xfrm rot="2846821">
            <a:off x="3576514" y="3833702"/>
            <a:ext cx="485775" cy="485775"/>
            <a:chOff x="19561" y="0"/>
            <a:chExt cx="485775" cy="485775"/>
          </a:xfrm>
        </p:grpSpPr>
        <p:cxnSp>
          <p:nvCxnSpPr>
            <p:cNvPr id="16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2846821">
            <a:off x="2007421" y="4115061"/>
            <a:ext cx="485775" cy="485775"/>
            <a:chOff x="19561" y="0"/>
            <a:chExt cx="485775" cy="485775"/>
          </a:xfrm>
        </p:grpSpPr>
        <p:cxnSp>
          <p:nvCxnSpPr>
            <p:cNvPr id="19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/>
          <p:nvPr/>
        </p:nvGrpSpPr>
        <p:grpSpPr>
          <a:xfrm rot="2846821">
            <a:off x="4407307" y="3857002"/>
            <a:ext cx="485775" cy="485775"/>
            <a:chOff x="19561" y="0"/>
            <a:chExt cx="485775" cy="485775"/>
          </a:xfrm>
        </p:grpSpPr>
        <p:cxnSp>
          <p:nvCxnSpPr>
            <p:cNvPr id="23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 rot="2846821">
            <a:off x="3025181" y="4095381"/>
            <a:ext cx="485775" cy="485775"/>
            <a:chOff x="19561" y="0"/>
            <a:chExt cx="485775" cy="485775"/>
          </a:xfrm>
        </p:grpSpPr>
        <p:cxnSp>
          <p:nvCxnSpPr>
            <p:cNvPr id="26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 rot="2846821">
            <a:off x="2103129" y="3730513"/>
            <a:ext cx="485775" cy="485775"/>
            <a:chOff x="19561" y="0"/>
            <a:chExt cx="485775" cy="485775"/>
          </a:xfrm>
        </p:grpSpPr>
        <p:cxnSp>
          <p:nvCxnSpPr>
            <p:cNvPr id="29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 rot="2846821">
            <a:off x="2719473" y="4097141"/>
            <a:ext cx="485775" cy="485775"/>
            <a:chOff x="-66563" y="7694"/>
            <a:chExt cx="485775" cy="485775"/>
          </a:xfrm>
        </p:grpSpPr>
        <p:cxnSp>
          <p:nvCxnSpPr>
            <p:cNvPr id="32" name="Connettore 1 96"/>
            <p:cNvCxnSpPr/>
            <p:nvPr/>
          </p:nvCxnSpPr>
          <p:spPr>
            <a:xfrm>
              <a:off x="204806" y="7694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97"/>
            <p:cNvCxnSpPr/>
            <p:nvPr/>
          </p:nvCxnSpPr>
          <p:spPr>
            <a:xfrm rot="5400000">
              <a:off x="176325" y="53058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984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1" grpId="0"/>
      <p:bldP spid="7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1" y="830997"/>
            <a:ext cx="7277731" cy="42370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61" y="2220493"/>
            <a:ext cx="7292972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5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10" y="1239619"/>
            <a:ext cx="8588454" cy="50904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71242" y="2725668"/>
            <a:ext cx="12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8 </a:t>
            </a:r>
            <a:r>
              <a:rPr lang="it-IT" dirty="0" err="1">
                <a:solidFill>
                  <a:srgbClr val="0070C0"/>
                </a:solidFill>
              </a:rPr>
              <a:t>min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4433" y="4396383"/>
            <a:ext cx="12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6 </a:t>
            </a:r>
            <a:r>
              <a:rPr lang="it-IT" dirty="0" err="1">
                <a:solidFill>
                  <a:srgbClr val="FF0000"/>
                </a:solidFill>
              </a:rPr>
              <a:t>min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434104" y="5382952"/>
            <a:ext cx="12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min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489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1884" y="1036948"/>
            <a:ext cx="1088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mela, assimilabile ad una sfera di acqua (r=4 cm, k=0,6W/(</a:t>
            </a:r>
            <a:r>
              <a:rPr lang="it-IT" dirty="0" err="1"/>
              <a:t>mK</a:t>
            </a:r>
            <a:r>
              <a:rPr lang="it-IT" dirty="0"/>
              <a:t>), c=4186 J/(</a:t>
            </a:r>
            <a:r>
              <a:rPr lang="it-IT" dirty="0" err="1"/>
              <a:t>kgK</a:t>
            </a:r>
            <a:r>
              <a:rPr lang="it-IT" dirty="0"/>
              <a:t>), </a:t>
            </a:r>
            <a:r>
              <a:rPr lang="el-GR" dirty="0"/>
              <a:t>ρ</a:t>
            </a:r>
            <a:r>
              <a:rPr lang="it-IT" dirty="0"/>
              <a:t>=1000 kg/m3), deve essere cotta in forno a </a:t>
            </a:r>
            <a:r>
              <a:rPr lang="it-IT" dirty="0" err="1"/>
              <a:t>Tf</a:t>
            </a:r>
            <a:r>
              <a:rPr lang="it-IT" dirty="0"/>
              <a:t>=110°C con h=100 W/(m2K). Sapendo che la temperatura iniziale è 25°C, si calcoli il tempo necessario affinché nel centro della mela si registri una temperatura di 90°C. Valutare, inoltre, la temperatura superficiale allo stesso tempo.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1044279" y="2207028"/>
            <a:ext cx="533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Si calcola preliminarmente il numero di Biot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5670" y="2836107"/>
            <a:ext cx="5335571" cy="2063221"/>
            <a:chOff x="75414" y="1508675"/>
            <a:chExt cx="5335571" cy="2063221"/>
          </a:xfrm>
        </p:grpSpPr>
        <p:sp>
          <p:nvSpPr>
            <p:cNvPr id="14" name="Parentesi graffa aperta 13">
              <a:extLst>
                <a:ext uri="{FF2B5EF4-FFF2-40B4-BE49-F238E27FC236}">
                  <a16:creationId xmlns:a16="http://schemas.microsoft.com/office/drawing/2014/main" id="{CC64F0DB-A769-4158-A059-B558F490C6EF}"/>
                </a:ext>
              </a:extLst>
            </p:cNvPr>
            <p:cNvSpPr/>
            <p:nvPr/>
          </p:nvSpPr>
          <p:spPr>
            <a:xfrm>
              <a:off x="503976" y="1508675"/>
              <a:ext cx="302384" cy="2063221"/>
            </a:xfrm>
            <a:prstGeom prst="leftBrace">
              <a:avLst>
                <a:gd name="adj1" fmla="val 53025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/>
                <p:cNvSpPr txBox="1"/>
                <p:nvPr/>
              </p:nvSpPr>
              <p:spPr>
                <a:xfrm>
                  <a:off x="75414" y="1550623"/>
                  <a:ext cx="5335571" cy="648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∙4∙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0.6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.67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5" name="CasellaDiTes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14" y="1550623"/>
                  <a:ext cx="5335571" cy="64812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/>
                <p:cNvSpPr txBox="1"/>
                <p:nvPr/>
              </p:nvSpPr>
              <p:spPr>
                <a:xfrm>
                  <a:off x="150829" y="2687820"/>
                  <a:ext cx="3799002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6.67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=0.150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6" name="CasellaDiTes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29" y="2687820"/>
                  <a:ext cx="3799002" cy="6127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CasellaDiTesto 16"/>
          <p:cNvSpPr txBox="1"/>
          <p:nvPr/>
        </p:nvSpPr>
        <p:spPr>
          <a:xfrm>
            <a:off x="5762024" y="3921103"/>
            <a:ext cx="53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Occorre avvalersi dei diagrammi di Heisler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62024" y="2919784"/>
            <a:ext cx="469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numero di Bi è grande e pertanto si deve usare il modello a parametri distribuiti</a:t>
            </a:r>
          </a:p>
        </p:txBody>
      </p:sp>
    </p:spTree>
    <p:extLst>
      <p:ext uri="{BB962C8B-B14F-4D97-AF65-F5344CB8AC3E}">
        <p14:creationId xmlns:p14="http://schemas.microsoft.com/office/powerpoint/2010/main" val="25681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1336718" y="1433613"/>
                <a:ext cx="1730730" cy="623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18" y="1433613"/>
                <a:ext cx="1730730" cy="623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4194611" y="1464564"/>
                <a:ext cx="237385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90−110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25−110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=0.235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611" y="1464564"/>
                <a:ext cx="2373855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2057117"/>
            <a:ext cx="11997753" cy="40456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695629" y="1254374"/>
            <a:ext cx="429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Noto il valore della temperatura adimensionale e del Bi si può calcolare il tempo adimensionale</a:t>
            </a:r>
          </a:p>
        </p:txBody>
      </p:sp>
    </p:spTree>
    <p:extLst>
      <p:ext uri="{BB962C8B-B14F-4D97-AF65-F5344CB8AC3E}">
        <p14:creationId xmlns:p14="http://schemas.microsoft.com/office/powerpoint/2010/main" val="4066159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4762197" y="1193789"/>
                <a:ext cx="1730730" cy="623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97" y="1193789"/>
                <a:ext cx="1730730" cy="623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4535953" y="2421424"/>
                <a:ext cx="237385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90−110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25−110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=0.235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53" y="2421424"/>
                <a:ext cx="2373855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7695629" y="1254374"/>
            <a:ext cx="429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Noto il valore della temperatura adimensionale e del Bi si può calcolare il tempo adimensionale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1398" r="83872" b="-1398"/>
          <a:stretch/>
        </p:blipFill>
        <p:spPr>
          <a:xfrm>
            <a:off x="246478" y="517714"/>
            <a:ext cx="3313017" cy="6148132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612742" y="1817293"/>
            <a:ext cx="3147567" cy="0"/>
          </a:xfrm>
          <a:prstGeom prst="line">
            <a:avLst/>
          </a:prstGeom>
          <a:ln w="38100">
            <a:solidFill>
              <a:srgbClr val="0033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 flipV="1">
            <a:off x="1791093" y="1817293"/>
            <a:ext cx="15711" cy="4415962"/>
          </a:xfrm>
          <a:prstGeom prst="line">
            <a:avLst/>
          </a:prstGeom>
          <a:ln w="38100">
            <a:solidFill>
              <a:srgbClr val="0033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3945078" y="3591780"/>
                <a:ext cx="5929460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4∙</m:t>
                                      </m:r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1.4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78" y="3591780"/>
                <a:ext cx="5929460" cy="838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/>
          <p:cNvSpPr txBox="1"/>
          <p:nvPr/>
        </p:nvSpPr>
        <p:spPr>
          <a:xfrm>
            <a:off x="5514680" y="4901938"/>
            <a:ext cx="218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t =5714 </a:t>
            </a:r>
            <a:r>
              <a:rPr lang="it-IT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7004116" y="2348685"/>
                <a:ext cx="379900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6.67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=0.150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116" y="2348685"/>
                <a:ext cx="379900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103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22" grpId="0"/>
      <p:bldP spid="16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83017" y="853253"/>
                <a:ext cx="8781874" cy="1605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Una tubazione di acciaio AISI 1010 (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=63.9 </m:t>
                    </m:r>
                    <m:f>
                      <m:fPr>
                        <m:type m:val="skw"/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𝑚𝐾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=7823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=434 </m:t>
                    </m:r>
                    <m:f>
                      <m:fPr>
                        <m:type m:val="skw"/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𝑘𝑔𝐾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) dal raggio interno pari a 1 m e di spessore pari a 35 mm è perfettamente isolata all’esterno. La sua temperatura iniziale (uniforme) è Ti=-25°C. Dell’acqua a 70°C è pompata attraverso il tubo realizzando un coefficiente di scambio convettivo pari a 600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it-IT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400" b="1" dirty="0">
                    <a:solidFill>
                      <a:srgbClr val="0070C0"/>
                    </a:solidFill>
                  </a:rPr>
                  <a:t>. 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Determinare dopo che è trascorso un tempo pari a 8 minuti: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7" y="853253"/>
                <a:ext cx="8781874" cy="1605952"/>
              </a:xfrm>
              <a:prstGeom prst="rect">
                <a:avLst/>
              </a:prstGeom>
              <a:blipFill>
                <a:blip r:embed="rId2"/>
                <a:stretch>
                  <a:fillRect l="-555" t="-34601" r="-555" b="-36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8964891" y="2169102"/>
            <a:ext cx="2808238" cy="4063108"/>
            <a:chOff x="5883519" y="2341128"/>
            <a:chExt cx="2808238" cy="4063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2922"/>
                <p:cNvSpPr txBox="1">
                  <a:spLocks noChangeArrowheads="1"/>
                </p:cNvSpPr>
                <p:nvPr/>
              </p:nvSpPr>
              <p:spPr bwMode="auto">
                <a:xfrm>
                  <a:off x="6558073" y="2341128"/>
                  <a:ext cx="2133684" cy="2505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r = 1 m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s</a:t>
                  </a:r>
                  <a:r>
                    <a:rPr kumimoji="0" lang="it-IT" b="0" i="0" u="none" strike="noStrike" cap="none" normalizeH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= </a:t>
                  </a: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35</a:t>
                  </a:r>
                  <a:r>
                    <a:rPr kumimoji="0" lang="it-IT" b="0" i="0" u="none" strike="noStrike" cap="none" normalizeH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mm</a:t>
                  </a:r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k = 63.9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808080"/>
                              </a:solidFill>
                              <a:latin typeface="Cambria Math"/>
                              <a:cs typeface="Arial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/>
                              <a:cs typeface="Arial" pitchFamily="34" charset="0"/>
                            </a:rPr>
                            <m:t>𝑚𝐾</m:t>
                          </m:r>
                        </m:den>
                      </m:f>
                    </m:oMath>
                  </a14:m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l-GR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ρ</a:t>
                  </a:r>
                  <a:r>
                    <a:rPr lang="it-IT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=7823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a14:m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c = 434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𝐾𝑔𝐾</m:t>
                          </m:r>
                        </m:den>
                      </m:f>
                    </m:oMath>
                  </a14:m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lang="it-IT" baseline="-25000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i </a:t>
                  </a:r>
                  <a:r>
                    <a:rPr kumimoji="0" lang="it-IT" b="0" i="0" u="none" strike="noStrike" cap="none" normalizeH="0" baseline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= </a:t>
                  </a: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-25</a:t>
                  </a:r>
                  <a:r>
                    <a:rPr kumimoji="0" lang="it-IT" b="0" i="0" u="none" strike="noStrike" cap="none" normalizeH="0" baseline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°C</a:t>
                  </a:r>
                  <a:endParaRPr kumimoji="0" lang="it-IT" b="0" i="0" u="none" strike="noStrike" cap="none" normalizeH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b="0" i="0" u="none" strike="noStrike" cap="none" normalizeH="0" baseline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it-IT" b="0" i="0" u="none" strike="noStrike" cap="none" normalizeH="0" baseline="0" dirty="0" err="1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lang="it-IT" baseline="-25000" dirty="0" err="1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f</a:t>
                  </a:r>
                  <a:r>
                    <a:rPr lang="it-IT" baseline="-25000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it-IT" b="0" i="0" u="none" strike="noStrike" cap="none" normalizeH="0" baseline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= </a:t>
                  </a: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70</a:t>
                  </a:r>
                  <a:r>
                    <a:rPr kumimoji="0" lang="it-IT" b="0" i="0" u="none" strike="noStrike" cap="none" normalizeH="0" baseline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°C</a:t>
                  </a: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; </a:t>
                  </a: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h = 600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𝐾</m:t>
                          </m:r>
                        </m:den>
                      </m:f>
                    </m:oMath>
                  </a14:m>
                  <a:endParaRPr lang="it-IT" b="0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t = 8 </a:t>
                  </a:r>
                  <a:r>
                    <a:rPr lang="it-IT" dirty="0" err="1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min</a:t>
                  </a:r>
                  <a:endPara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endPara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9" name="Text Box 29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58073" y="2341128"/>
                  <a:ext cx="2133684" cy="2505859"/>
                </a:xfrm>
                <a:prstGeom prst="rect">
                  <a:avLst/>
                </a:prstGeom>
                <a:blipFill>
                  <a:blip r:embed="rId3"/>
                  <a:stretch>
                    <a:fillRect l="-2286" t="-1460" b="-6642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Parentesi graffa aperta 41">
              <a:extLst>
                <a:ext uri="{FF2B5EF4-FFF2-40B4-BE49-F238E27FC236}">
                  <a16:creationId xmlns:a16="http://schemas.microsoft.com/office/drawing/2014/main" id="{CC64F0DB-A769-4158-A059-B558F490C6EF}"/>
                </a:ext>
              </a:extLst>
            </p:cNvPr>
            <p:cNvSpPr/>
            <p:nvPr/>
          </p:nvSpPr>
          <p:spPr>
            <a:xfrm>
              <a:off x="5883519" y="2455543"/>
              <a:ext cx="676182" cy="3948693"/>
            </a:xfrm>
            <a:prstGeom prst="leftBrace">
              <a:avLst>
                <a:gd name="adj1" fmla="val 53025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165518" y="4082167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017" y="2818518"/>
            <a:ext cx="561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La massima temperatura nel tubo</a:t>
            </a: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83017" y="3571274"/>
            <a:ext cx="561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La minima temperatura nel tubo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83017" y="4433334"/>
            <a:ext cx="561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Il flusso termico scambiato con il fluido per metro di tubazione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83017" y="5172844"/>
            <a:ext cx="561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L’energia persa per metro di tubazione</a:t>
            </a:r>
          </a:p>
        </p:txBody>
      </p:sp>
    </p:spTree>
    <p:extLst>
      <p:ext uri="{BB962C8B-B14F-4D97-AF65-F5344CB8AC3E}">
        <p14:creationId xmlns:p14="http://schemas.microsoft.com/office/powerpoint/2010/main" val="292624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/>
          <a:stretch/>
        </p:blipFill>
        <p:spPr>
          <a:xfrm>
            <a:off x="1481334" y="874625"/>
            <a:ext cx="5211698" cy="4790054"/>
          </a:xfrm>
          <a:prstGeom prst="rect">
            <a:avLst/>
          </a:prstGeom>
        </p:spPr>
      </p:pic>
      <p:cxnSp>
        <p:nvCxnSpPr>
          <p:cNvPr id="14" name="Connettore diritto 13"/>
          <p:cNvCxnSpPr/>
          <p:nvPr/>
        </p:nvCxnSpPr>
        <p:spPr>
          <a:xfrm flipH="1" flipV="1">
            <a:off x="3252247" y="4524866"/>
            <a:ext cx="18854" cy="765710"/>
          </a:xfrm>
          <a:prstGeom prst="line">
            <a:avLst/>
          </a:prstGeom>
          <a:ln w="38100">
            <a:solidFill>
              <a:srgbClr val="0033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 flipV="1">
            <a:off x="1828800" y="4626488"/>
            <a:ext cx="1442301" cy="2073"/>
          </a:xfrm>
          <a:prstGeom prst="line">
            <a:avLst/>
          </a:prstGeom>
          <a:ln w="38100">
            <a:solidFill>
              <a:srgbClr val="0033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36609" y="4441822"/>
            <a:ext cx="108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0.150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7469900" y="1855620"/>
                <a:ext cx="2611225" cy="683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=0.150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900" y="1855620"/>
                <a:ext cx="2611225" cy="683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6693032" y="2858321"/>
                <a:ext cx="4562574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032" y="2858321"/>
                <a:ext cx="4562574" cy="411331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6627044" y="4048879"/>
                <a:ext cx="5090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=110+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25−110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∙0.15∙0.235=107°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44" y="4048879"/>
                <a:ext cx="50904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6951639" y="1067593"/>
            <a:ext cx="541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temperatura superficiale allo stesso tempo, si calcola </a:t>
            </a:r>
          </a:p>
          <a:p>
            <a:r>
              <a:rPr lang="it-IT" dirty="0"/>
              <a:t>Attraverso il secondo diagramma funzione di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Bi.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927236" y="5396969"/>
            <a:ext cx="108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0.150</a:t>
            </a:r>
          </a:p>
        </p:txBody>
      </p:sp>
    </p:spTree>
    <p:extLst>
      <p:ext uri="{BB962C8B-B14F-4D97-AF65-F5344CB8AC3E}">
        <p14:creationId xmlns:p14="http://schemas.microsoft.com/office/powerpoint/2010/main" val="3297021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297714" y="830997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Schema del problema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3306121" y="952716"/>
            <a:ext cx="5121441" cy="5451520"/>
            <a:chOff x="3381535" y="952716"/>
            <a:chExt cx="5121441" cy="5451520"/>
          </a:xfrm>
        </p:grpSpPr>
        <p:grpSp>
          <p:nvGrpSpPr>
            <p:cNvPr id="17" name="Gruppo 16"/>
            <p:cNvGrpSpPr/>
            <p:nvPr/>
          </p:nvGrpSpPr>
          <p:grpSpPr>
            <a:xfrm>
              <a:off x="3381535" y="952716"/>
              <a:ext cx="5121441" cy="5451520"/>
              <a:chOff x="4531606" y="1558119"/>
              <a:chExt cx="3462324" cy="4296433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74"/>
              <a:stretch/>
            </p:blipFill>
            <p:spPr>
              <a:xfrm>
                <a:off x="4531606" y="1558119"/>
                <a:ext cx="3462324" cy="4296433"/>
              </a:xfrm>
              <a:prstGeom prst="rect">
                <a:avLst/>
              </a:prstGeom>
            </p:spPr>
          </p:pic>
          <p:grpSp>
            <p:nvGrpSpPr>
              <p:cNvPr id="16" name="Gruppo 15"/>
              <p:cNvGrpSpPr/>
              <p:nvPr/>
            </p:nvGrpSpPr>
            <p:grpSpPr>
              <a:xfrm>
                <a:off x="5115612" y="2611224"/>
                <a:ext cx="1992971" cy="2960017"/>
                <a:chOff x="5115612" y="2611224"/>
                <a:chExt cx="1992971" cy="2960017"/>
              </a:xfrm>
            </p:grpSpPr>
            <p:pic>
              <p:nvPicPr>
                <p:cNvPr id="14" name="Immagin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21" t="35511" r="25963" b="5566"/>
                <a:stretch/>
              </p:blipFill>
              <p:spPr>
                <a:xfrm flipH="1">
                  <a:off x="5115612" y="2611224"/>
                  <a:ext cx="980388" cy="2960017"/>
                </a:xfrm>
                <a:prstGeom prst="rect">
                  <a:avLst/>
                </a:prstGeom>
              </p:spPr>
            </p:pic>
            <p:sp>
              <p:nvSpPr>
                <p:cNvPr id="2" name="CasellaDiTesto 1"/>
                <p:cNvSpPr txBox="1"/>
                <p:nvPr/>
              </p:nvSpPr>
              <p:spPr>
                <a:xfrm>
                  <a:off x="5508623" y="5158899"/>
                  <a:ext cx="1316383" cy="36933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solidFill>
                        <a:srgbClr val="FF0000"/>
                      </a:solidFill>
                    </a:rPr>
                    <a:t>Acqua calda</a:t>
                  </a:r>
                </a:p>
              </p:txBody>
            </p:sp>
            <p:sp>
              <p:nvSpPr>
                <p:cNvPr id="5" name="Freccia a destra 4"/>
                <p:cNvSpPr/>
                <p:nvPr/>
              </p:nvSpPr>
              <p:spPr>
                <a:xfrm rot="16200000">
                  <a:off x="5603050" y="4592748"/>
                  <a:ext cx="1018095" cy="161096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" name="Rettangolo 5"/>
                <p:cNvSpPr/>
                <p:nvPr/>
              </p:nvSpPr>
              <p:spPr>
                <a:xfrm rot="16200000">
                  <a:off x="3679968" y="4046868"/>
                  <a:ext cx="2917007" cy="45719"/>
                </a:xfrm>
                <a:prstGeom prst="rect">
                  <a:avLst/>
                </a:prstGeom>
                <a:pattFill prst="wdUp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" name="Rettangolo 21"/>
                <p:cNvSpPr/>
                <p:nvPr/>
              </p:nvSpPr>
              <p:spPr>
                <a:xfrm rot="16200000">
                  <a:off x="5627220" y="4046868"/>
                  <a:ext cx="2917007" cy="45719"/>
                </a:xfrm>
                <a:prstGeom prst="rect">
                  <a:avLst/>
                </a:prstGeom>
                <a:pattFill prst="wdUp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8" name="Connettore 2 7"/>
                <p:cNvCxnSpPr/>
                <p:nvPr/>
              </p:nvCxnSpPr>
              <p:spPr>
                <a:xfrm>
                  <a:off x="5262840" y="3047691"/>
                  <a:ext cx="169387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/>
                <p:cNvSpPr txBox="1"/>
                <p:nvPr/>
              </p:nvSpPr>
              <p:spPr>
                <a:xfrm>
                  <a:off x="5513726" y="2678359"/>
                  <a:ext cx="8201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Di</a:t>
                  </a:r>
                </a:p>
              </p:txBody>
            </p:sp>
          </p:grpSp>
        </p:grpSp>
        <p:cxnSp>
          <p:nvCxnSpPr>
            <p:cNvPr id="19" name="Connettore 2 18"/>
            <p:cNvCxnSpPr/>
            <p:nvPr/>
          </p:nvCxnSpPr>
          <p:spPr>
            <a:xfrm>
              <a:off x="6890994" y="2177592"/>
              <a:ext cx="2685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6881473" y="1814772"/>
              <a:ext cx="556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</a:t>
              </a:r>
            </a:p>
          </p:txBody>
        </p:sp>
      </p:grpSp>
      <p:sp>
        <p:nvSpPr>
          <p:cNvPr id="24" name="Freccia a destra 23"/>
          <p:cNvSpPr/>
          <p:nvPr/>
        </p:nvSpPr>
        <p:spPr>
          <a:xfrm>
            <a:off x="1743959" y="3516198"/>
            <a:ext cx="2347274" cy="743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259279" y="3224953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Zoom </a:t>
            </a:r>
          </a:p>
        </p:txBody>
      </p:sp>
      <p:sp>
        <p:nvSpPr>
          <p:cNvPr id="28" name="Ovale 27"/>
          <p:cNvSpPr/>
          <p:nvPr/>
        </p:nvSpPr>
        <p:spPr>
          <a:xfrm>
            <a:off x="3742441" y="3384223"/>
            <a:ext cx="820132" cy="782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995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65">
            <a:extLst>
              <a:ext uri="{FF2B5EF4-FFF2-40B4-BE49-F238E27FC236}">
                <a16:creationId xmlns:a16="http://schemas.microsoft.com/office/drawing/2014/main" id="{EDF19878-7972-4313-96AA-3565E73FD752}"/>
              </a:ext>
            </a:extLst>
          </p:cNvPr>
          <p:cNvSpPr/>
          <p:nvPr/>
        </p:nvSpPr>
        <p:spPr>
          <a:xfrm>
            <a:off x="1189216" y="3546203"/>
            <a:ext cx="1168710" cy="1611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9019871" y="2479908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p:grpSp>
        <p:nvGrpSpPr>
          <p:cNvPr id="34" name="Gruppo 33"/>
          <p:cNvGrpSpPr/>
          <p:nvPr/>
        </p:nvGrpSpPr>
        <p:grpSpPr>
          <a:xfrm>
            <a:off x="5627405" y="892162"/>
            <a:ext cx="4848456" cy="3871743"/>
            <a:chOff x="7438650" y="623451"/>
            <a:chExt cx="4597383" cy="3426674"/>
          </a:xfrm>
        </p:grpSpPr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6" t="9967" r="8937" b="13956"/>
            <a:stretch/>
          </p:blipFill>
          <p:spPr>
            <a:xfrm>
              <a:off x="7438650" y="623451"/>
              <a:ext cx="4189223" cy="2982726"/>
            </a:xfrm>
            <a:prstGeom prst="rect">
              <a:avLst/>
            </a:prstGeom>
          </p:spPr>
        </p:pic>
        <p:sp>
          <p:nvSpPr>
            <p:cNvPr id="36" name="CasellaDiTesto 35"/>
            <p:cNvSpPr txBox="1"/>
            <p:nvPr/>
          </p:nvSpPr>
          <p:spPr>
            <a:xfrm>
              <a:off x="7467072" y="3680793"/>
              <a:ext cx="456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7674833" y="1275295"/>
              <a:ext cx="3697119" cy="179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Dato il piccolo rapporto tra spessore e raggio della tubazione, gli effetti di curvatura (</a:t>
              </a:r>
              <a:r>
                <a:rPr lang="it-IT" dirty="0" err="1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cioe’</a:t>
              </a:r>
              <a:r>
                <a:rPr lang="it-IT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 dell’aumento relativo di area all’aumentare del raggio) possono trascurarsi e, dunque, la tubazione può </a:t>
              </a:r>
            </a:p>
            <a:p>
              <a:pPr algn="just"/>
              <a:r>
                <a:rPr lang="it-IT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riguardarsi come una lastra piana</a:t>
              </a:r>
            </a:p>
            <a:p>
              <a:pPr algn="just"/>
              <a:endPara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595068" y="1068288"/>
                <a:ext cx="2696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=0.0175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8" y="1068288"/>
                <a:ext cx="269606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965122" y="1130642"/>
                <a:ext cx="692818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22" y="1130642"/>
                <a:ext cx="692818" cy="4725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579519" y="1910294"/>
            <a:ext cx="4110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lastra è soggetta a condizioni al contorno di </a:t>
            </a:r>
            <a:r>
              <a:rPr lang="it-IT" dirty="0" err="1"/>
              <a:t>adiabaticità</a:t>
            </a:r>
            <a:r>
              <a:rPr lang="it-IT" dirty="0"/>
              <a:t> a x=0  e convettiva a x=s.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704864" y="2961848"/>
            <a:ext cx="2398699" cy="2520431"/>
            <a:chOff x="5276864" y="2189163"/>
            <a:chExt cx="2398699" cy="2520431"/>
          </a:xfrm>
        </p:grpSpPr>
        <p:grpSp>
          <p:nvGrpSpPr>
            <p:cNvPr id="41" name="Gruppo 40"/>
            <p:cNvGrpSpPr/>
            <p:nvPr/>
          </p:nvGrpSpPr>
          <p:grpSpPr>
            <a:xfrm>
              <a:off x="5715000" y="2189571"/>
              <a:ext cx="1676400" cy="2285214"/>
              <a:chOff x="5715000" y="2189571"/>
              <a:chExt cx="1676400" cy="2285214"/>
            </a:xfrm>
          </p:grpSpPr>
          <p:cxnSp>
            <p:nvCxnSpPr>
              <p:cNvPr id="44" name="Connettore 2 43"/>
              <p:cNvCxnSpPr/>
              <p:nvPr/>
            </p:nvCxnSpPr>
            <p:spPr>
              <a:xfrm flipV="1">
                <a:off x="5778500" y="2189571"/>
                <a:ext cx="0" cy="228521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2 44"/>
              <p:cNvCxnSpPr/>
              <p:nvPr/>
            </p:nvCxnSpPr>
            <p:spPr>
              <a:xfrm>
                <a:off x="5715000" y="4397973"/>
                <a:ext cx="167640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2" name="Oggetto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178415"/>
                </p:ext>
              </p:extLst>
            </p:nvPr>
          </p:nvGraphicFramePr>
          <p:xfrm>
            <a:off x="7251700" y="4405313"/>
            <a:ext cx="423863" cy="304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55320" imgH="253800" progId="Equation.DSMT4">
                    <p:embed/>
                  </p:oleObj>
                </mc:Choice>
                <mc:Fallback>
                  <p:oleObj name="Equation" r:id="rId6" imgW="355320" imgH="253800" progId="Equation.DSMT4">
                    <p:embed/>
                    <p:pic>
                      <p:nvPicPr>
                        <p:cNvPr id="42" name="Oggetto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1700" y="4405313"/>
                          <a:ext cx="423863" cy="304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ggetto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796160"/>
                </p:ext>
              </p:extLst>
            </p:nvPr>
          </p:nvGraphicFramePr>
          <p:xfrm>
            <a:off x="5276864" y="2189163"/>
            <a:ext cx="4540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80880" imgH="253800" progId="Equation.DSMT4">
                    <p:embed/>
                  </p:oleObj>
                </mc:Choice>
                <mc:Fallback>
                  <p:oleObj name="Equation" r:id="rId8" imgW="380880" imgH="253800" progId="Equation.DSMT4">
                    <p:embed/>
                    <p:pic>
                      <p:nvPicPr>
                        <p:cNvPr id="43" name="Oggetto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6864" y="2189163"/>
                          <a:ext cx="45402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1205401" y="3356744"/>
            <a:ext cx="1152525" cy="1806575"/>
            <a:chOff x="9450" y="3578"/>
            <a:chExt cx="1815" cy="2845"/>
          </a:xfrm>
        </p:grpSpPr>
        <p:cxnSp>
          <p:nvCxnSpPr>
            <p:cNvPr id="60" name="AutoShape 24"/>
            <p:cNvCxnSpPr>
              <a:cxnSpLocks noChangeShapeType="1"/>
            </p:cNvCxnSpPr>
            <p:nvPr/>
          </p:nvCxnSpPr>
          <p:spPr bwMode="auto">
            <a:xfrm>
              <a:off x="10407" y="3866"/>
              <a:ext cx="858" cy="4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25"/>
            <p:cNvCxnSpPr>
              <a:cxnSpLocks noChangeShapeType="1"/>
            </p:cNvCxnSpPr>
            <p:nvPr/>
          </p:nvCxnSpPr>
          <p:spPr bwMode="auto">
            <a:xfrm>
              <a:off x="11265" y="3869"/>
              <a:ext cx="0" cy="2554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26"/>
            <p:cNvCxnSpPr>
              <a:cxnSpLocks noChangeShapeType="1"/>
            </p:cNvCxnSpPr>
            <p:nvPr/>
          </p:nvCxnSpPr>
          <p:spPr bwMode="auto">
            <a:xfrm flipV="1">
              <a:off x="10317" y="3578"/>
              <a:ext cx="0" cy="291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27"/>
            <p:cNvCxnSpPr>
              <a:cxnSpLocks noChangeShapeType="1"/>
            </p:cNvCxnSpPr>
            <p:nvPr/>
          </p:nvCxnSpPr>
          <p:spPr bwMode="auto">
            <a:xfrm flipV="1">
              <a:off x="10407" y="3866"/>
              <a:ext cx="0" cy="291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28"/>
            <p:cNvCxnSpPr>
              <a:cxnSpLocks noChangeShapeType="1"/>
            </p:cNvCxnSpPr>
            <p:nvPr/>
          </p:nvCxnSpPr>
          <p:spPr bwMode="auto">
            <a:xfrm flipH="1" flipV="1">
              <a:off x="10317" y="3578"/>
              <a:ext cx="90" cy="57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29"/>
            <p:cNvCxnSpPr>
              <a:cxnSpLocks noChangeShapeType="1"/>
            </p:cNvCxnSpPr>
            <p:nvPr/>
          </p:nvCxnSpPr>
          <p:spPr bwMode="auto">
            <a:xfrm>
              <a:off x="9450" y="3866"/>
              <a:ext cx="858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ttangolo 7"/>
          <p:cNvSpPr/>
          <p:nvPr/>
        </p:nvSpPr>
        <p:spPr>
          <a:xfrm>
            <a:off x="954587" y="3538557"/>
            <a:ext cx="228728" cy="1627733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416487" y="4018660"/>
                <a:ext cx="905959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487" y="4018660"/>
                <a:ext cx="905959" cy="391582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1073057" y="5204298"/>
            <a:ext cx="870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2171986" y="5197216"/>
            <a:ext cx="870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BA83BC0-841C-46CA-B52A-CAF7744F5612}"/>
              </a:ext>
            </a:extLst>
          </p:cNvPr>
          <p:cNvGrpSpPr/>
          <p:nvPr/>
        </p:nvGrpSpPr>
        <p:grpSpPr>
          <a:xfrm>
            <a:off x="2459354" y="3289717"/>
            <a:ext cx="1818679" cy="1775327"/>
            <a:chOff x="2459355" y="3722533"/>
            <a:chExt cx="1028364" cy="1003851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E8EC2D2A-6BAB-4CF9-A78B-B0227CA4CF81}"/>
                </a:ext>
              </a:extLst>
            </p:cNvPr>
            <p:cNvSpPr/>
            <p:nvPr/>
          </p:nvSpPr>
          <p:spPr>
            <a:xfrm rot="12182142">
              <a:off x="2483868" y="3722533"/>
              <a:ext cx="1003851" cy="1003851"/>
            </a:xfrm>
            <a:prstGeom prst="arc">
              <a:avLst>
                <a:gd name="adj1" fmla="val 18489276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C3B2D650-423A-4C47-BBEE-81A724CD1326}"/>
                </a:ext>
              </a:extLst>
            </p:cNvPr>
            <p:cNvSpPr/>
            <p:nvPr/>
          </p:nvSpPr>
          <p:spPr>
            <a:xfrm>
              <a:off x="2459355" y="4030980"/>
              <a:ext cx="70485" cy="68580"/>
            </a:xfrm>
            <a:custGeom>
              <a:avLst/>
              <a:gdLst>
                <a:gd name="connsiteX0" fmla="*/ 0 w 70485"/>
                <a:gd name="connsiteY0" fmla="*/ 51435 h 68580"/>
                <a:gd name="connsiteX1" fmla="*/ 60960 w 70485"/>
                <a:gd name="connsiteY1" fmla="*/ 0 h 68580"/>
                <a:gd name="connsiteX2" fmla="*/ 70485 w 70485"/>
                <a:gd name="connsiteY2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" h="68580">
                  <a:moveTo>
                    <a:pt x="0" y="51435"/>
                  </a:moveTo>
                  <a:lnTo>
                    <a:pt x="60960" y="0"/>
                  </a:lnTo>
                  <a:lnTo>
                    <a:pt x="70485" y="6858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23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  <p:bldP spid="4" grpId="0"/>
      <p:bldP spid="8" grpId="0" animBg="1"/>
      <p:bldP spid="9" grpId="0"/>
      <p:bldP spid="11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9019871" y="2479908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8082695" y="1811186"/>
                <a:ext cx="692818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695" y="1811186"/>
                <a:ext cx="692818" cy="472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6"/>
          <p:cNvGrpSpPr/>
          <p:nvPr/>
        </p:nvGrpSpPr>
        <p:grpSpPr>
          <a:xfrm>
            <a:off x="167797" y="1697827"/>
            <a:ext cx="3536937" cy="3731194"/>
            <a:chOff x="733145" y="2961848"/>
            <a:chExt cx="2617582" cy="2550227"/>
          </a:xfrm>
        </p:grpSpPr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EDF19878-7972-4313-96AA-3565E73FD752}"/>
                </a:ext>
              </a:extLst>
            </p:cNvPr>
            <p:cNvSpPr/>
            <p:nvPr/>
          </p:nvSpPr>
          <p:spPr>
            <a:xfrm>
              <a:off x="1228447" y="3535586"/>
              <a:ext cx="1168710" cy="1611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733145" y="2961848"/>
              <a:ext cx="2617582" cy="2550227"/>
              <a:chOff x="704864" y="2961848"/>
              <a:chExt cx="2617582" cy="2550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/>
                  <p:cNvSpPr txBox="1"/>
                  <p:nvPr/>
                </p:nvSpPr>
                <p:spPr>
                  <a:xfrm>
                    <a:off x="2416487" y="4018660"/>
                    <a:ext cx="905959" cy="3915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9" name="CasellaDiTes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487" y="4018660"/>
                    <a:ext cx="905959" cy="3915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" name="Gruppo 4"/>
              <p:cNvGrpSpPr/>
              <p:nvPr/>
            </p:nvGrpSpPr>
            <p:grpSpPr>
              <a:xfrm>
                <a:off x="704864" y="2961848"/>
                <a:ext cx="2398699" cy="2550227"/>
                <a:chOff x="704864" y="2961848"/>
                <a:chExt cx="2398699" cy="2550227"/>
              </a:xfrm>
            </p:grpSpPr>
            <p:grpSp>
              <p:nvGrpSpPr>
                <p:cNvPr id="40" name="Gruppo 39"/>
                <p:cNvGrpSpPr/>
                <p:nvPr/>
              </p:nvGrpSpPr>
              <p:grpSpPr>
                <a:xfrm>
                  <a:off x="704864" y="2961848"/>
                  <a:ext cx="2398699" cy="2520431"/>
                  <a:chOff x="5276864" y="2189163"/>
                  <a:chExt cx="2398699" cy="2520431"/>
                </a:xfrm>
              </p:grpSpPr>
              <p:grpSp>
                <p:nvGrpSpPr>
                  <p:cNvPr id="41" name="Gruppo 40"/>
                  <p:cNvGrpSpPr/>
                  <p:nvPr/>
                </p:nvGrpSpPr>
                <p:grpSpPr>
                  <a:xfrm>
                    <a:off x="5715000" y="2189571"/>
                    <a:ext cx="1676400" cy="2285214"/>
                    <a:chOff x="5715000" y="2189571"/>
                    <a:chExt cx="1676400" cy="2285214"/>
                  </a:xfrm>
                </p:grpSpPr>
                <p:cxnSp>
                  <p:nvCxnSpPr>
                    <p:cNvPr id="44" name="Connettore 2 43"/>
                    <p:cNvCxnSpPr/>
                    <p:nvPr/>
                  </p:nvCxnSpPr>
                  <p:spPr>
                    <a:xfrm flipV="1">
                      <a:off x="5778500" y="2189571"/>
                      <a:ext cx="0" cy="2285214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Connettore 2 44"/>
                    <p:cNvCxnSpPr/>
                    <p:nvPr/>
                  </p:nvCxnSpPr>
                  <p:spPr>
                    <a:xfrm>
                      <a:off x="5715000" y="4397973"/>
                      <a:ext cx="16764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42" name="Oggetto 4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509178415"/>
                          </p:ext>
                        </p:extLst>
                      </p:nvPr>
                    </p:nvGraphicFramePr>
                    <p:xfrm>
                      <a:off x="7251700" y="4405313"/>
                      <a:ext cx="423863" cy="304281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5" imgW="355320" imgH="253800" progId="Equation.DSMT4">
                              <p:embed/>
                            </p:oleObj>
                          </mc:Choice>
                          <mc:Fallback>
                            <p:oleObj name="Equation" r:id="rId5" imgW="355320" imgH="253800" progId="Equation.DSMT4">
                              <p:embed/>
                              <p:pic>
                                <p:nvPicPr>
                                  <p:cNvPr id="42" name="Oggetto 4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251700" y="4405313"/>
                                    <a:ext cx="423863" cy="3042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42" name="Oggetto 4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509178415"/>
                          </p:ext>
                        </p:extLst>
                      </p:nvPr>
                    </p:nvGraphicFramePr>
                    <p:xfrm>
                      <a:off x="7251700" y="4405313"/>
                      <a:ext cx="423863" cy="304281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3087" name="Equation" r:id="rId7" imgW="355320" imgH="253800" progId="Equation.DSMT4">
                              <p:embed/>
                            </p:oleObj>
                          </mc:Choice>
                          <mc:Fallback>
                            <p:oleObj name="Equation" r:id="rId7" imgW="355320" imgH="253800" progId="Equation.DSMT4">
                              <p:embed/>
                              <p:pic>
                                <p:nvPicPr>
                                  <p:cNvPr id="42" name="Oggetto 4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251700" y="4405313"/>
                                    <a:ext cx="423863" cy="3042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43" name="Oggetto 4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74796160"/>
                          </p:ext>
                        </p:extLst>
                      </p:nvPr>
                    </p:nvGraphicFramePr>
                    <p:xfrm>
                      <a:off x="5276864" y="2189163"/>
                      <a:ext cx="454025" cy="3048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9" imgW="380880" imgH="253800" progId="Equation.DSMT4">
                              <p:embed/>
                            </p:oleObj>
                          </mc:Choice>
                          <mc:Fallback>
                            <p:oleObj name="Equation" r:id="rId9" imgW="380880" imgH="253800" progId="Equation.DSMT4">
                              <p:embed/>
                              <p:pic>
                                <p:nvPicPr>
                                  <p:cNvPr id="43" name="Oggetto 42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276864" y="2189163"/>
                                    <a:ext cx="454025" cy="3048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43" name="Oggetto 4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74796160"/>
                          </p:ext>
                        </p:extLst>
                      </p:nvPr>
                    </p:nvGraphicFramePr>
                    <p:xfrm>
                      <a:off x="5276864" y="2189163"/>
                      <a:ext cx="454025" cy="3048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3088" name="Equation" r:id="rId11" imgW="380880" imgH="253800" progId="Equation.DSMT4">
                              <p:embed/>
                            </p:oleObj>
                          </mc:Choice>
                          <mc:Fallback>
                            <p:oleObj name="Equation" r:id="rId11" imgW="380880" imgH="253800" progId="Equation.DSMT4">
                              <p:embed/>
                              <p:pic>
                                <p:nvPicPr>
                                  <p:cNvPr id="43" name="Oggetto 42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276864" y="2189163"/>
                                    <a:ext cx="454025" cy="3048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</p:grpSp>
            <p:grpSp>
              <p:nvGrpSpPr>
                <p:cNvPr id="50" name="Group 23"/>
                <p:cNvGrpSpPr>
                  <a:grpSpLocks/>
                </p:cNvGrpSpPr>
                <p:nvPr/>
              </p:nvGrpSpPr>
              <p:grpSpPr bwMode="auto">
                <a:xfrm>
                  <a:off x="1205401" y="3356744"/>
                  <a:ext cx="1152525" cy="1806575"/>
                  <a:chOff x="9450" y="3578"/>
                  <a:chExt cx="1815" cy="2845"/>
                </a:xfrm>
              </p:grpSpPr>
              <p:cxnSp>
                <p:nvCxnSpPr>
                  <p:cNvPr id="60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407" y="3866"/>
                    <a:ext cx="858" cy="4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1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265" y="3869"/>
                    <a:ext cx="0" cy="2554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2" name="AutoShape 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317" y="3578"/>
                    <a:ext cx="0" cy="291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07" y="3866"/>
                    <a:ext cx="0" cy="291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2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0317" y="3578"/>
                    <a:ext cx="90" cy="579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5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50" y="3866"/>
                    <a:ext cx="85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8" name="Rettangolo 7"/>
                <p:cNvSpPr/>
                <p:nvPr/>
              </p:nvSpPr>
              <p:spPr>
                <a:xfrm>
                  <a:off x="954587" y="3538557"/>
                  <a:ext cx="228728" cy="1627733"/>
                </a:xfrm>
                <a:prstGeom prst="rect">
                  <a:avLst/>
                </a:prstGeom>
                <a:pattFill prst="wdUp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1073057" y="5204298"/>
                  <a:ext cx="8700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sp>
              <p:nvSpPr>
                <p:cNvPr id="69" name="CasellaDiTesto 68"/>
                <p:cNvSpPr txBox="1"/>
                <p:nvPr/>
              </p:nvSpPr>
              <p:spPr>
                <a:xfrm>
                  <a:off x="2171986" y="5197216"/>
                  <a:ext cx="8700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FF0000"/>
                      </a:solidFill>
                    </a:rPr>
                    <a:t>s</a:t>
                  </a:r>
                </a:p>
              </p:txBody>
            </p:sp>
          </p:grpSp>
        </p:grpSp>
      </p:grpSp>
      <p:sp>
        <p:nvSpPr>
          <p:cNvPr id="46" name="Parentesi graffa aperta 45">
            <a:extLst>
              <a:ext uri="{FF2B5EF4-FFF2-40B4-BE49-F238E27FC236}">
                <a16:creationId xmlns:a16="http://schemas.microsoft.com/office/drawing/2014/main" id="{CC64F0DB-A769-4158-A059-B558F490C6EF}"/>
              </a:ext>
            </a:extLst>
          </p:cNvPr>
          <p:cNvSpPr/>
          <p:nvPr/>
        </p:nvSpPr>
        <p:spPr>
          <a:xfrm>
            <a:off x="4186472" y="1758367"/>
            <a:ext cx="246517" cy="2785683"/>
          </a:xfrm>
          <a:prstGeom prst="leftBrace">
            <a:avLst>
              <a:gd name="adj1" fmla="val 5302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9967" r="8937" b="13956"/>
          <a:stretch/>
        </p:blipFill>
        <p:spPr>
          <a:xfrm>
            <a:off x="8235051" y="1210918"/>
            <a:ext cx="3956949" cy="2817347"/>
          </a:xfrm>
          <a:prstGeom prst="rect">
            <a:avLst/>
          </a:prstGeom>
        </p:spPr>
      </p:pic>
      <p:sp>
        <p:nvSpPr>
          <p:cNvPr id="48" name="Rettangolo 47"/>
          <p:cNvSpPr/>
          <p:nvPr/>
        </p:nvSpPr>
        <p:spPr>
          <a:xfrm>
            <a:off x="8519376" y="1621225"/>
            <a:ext cx="3517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Flusso termico 1D, orientato normalmente alla superficie estesa della lastra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8519376" y="25912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Assenza di generazione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8519376" y="3141529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Condizioni </a:t>
            </a:r>
            <a:r>
              <a:rPr lang="it-IT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instazionarie</a:t>
            </a:r>
            <a:endParaRPr lang="it-IT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410594" y="1758367"/>
                <a:ext cx="2503873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94" y="1758367"/>
                <a:ext cx="2503873" cy="6176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4579373" y="2717704"/>
                <a:ext cx="1216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373" y="2717704"/>
                <a:ext cx="1216872" cy="276999"/>
              </a:xfrm>
              <a:prstGeom prst="rect">
                <a:avLst/>
              </a:prstGeom>
              <a:blipFill>
                <a:blip r:embed="rId15"/>
                <a:stretch>
                  <a:fillRect l="-3500" r="-4000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/>
              <p:cNvSpPr txBox="1"/>
              <p:nvPr/>
            </p:nvSpPr>
            <p:spPr>
              <a:xfrm>
                <a:off x="4538913" y="3413356"/>
                <a:ext cx="2941318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" name="CasellaDiTes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913" y="3413356"/>
                <a:ext cx="2941318" cy="318998"/>
              </a:xfrm>
              <a:prstGeom prst="rect">
                <a:avLst/>
              </a:prstGeom>
              <a:blipFill>
                <a:blip r:embed="rId16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611516" y="4131214"/>
                <a:ext cx="1264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𝑇𝑖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16" y="4131214"/>
                <a:ext cx="1264129" cy="276999"/>
              </a:xfrm>
              <a:prstGeom prst="rect">
                <a:avLst/>
              </a:prstGeom>
              <a:blipFill>
                <a:blip r:embed="rId17"/>
                <a:stretch>
                  <a:fillRect l="-3365" r="-3365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1840931" y="1052052"/>
            <a:ext cx="285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Problema dimensionale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906297" y="4894537"/>
            <a:ext cx="317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PDE del primo ordine nella variabile temporale e del secondo ordine rispetto alle variabile spaziale</a:t>
            </a:r>
          </a:p>
        </p:txBody>
      </p:sp>
      <p:grpSp>
        <p:nvGrpSpPr>
          <p:cNvPr id="54" name="Gruppo 53"/>
          <p:cNvGrpSpPr/>
          <p:nvPr/>
        </p:nvGrpSpPr>
        <p:grpSpPr>
          <a:xfrm rot="2846821">
            <a:off x="5358330" y="1866023"/>
            <a:ext cx="485775" cy="485775"/>
            <a:chOff x="0" y="0"/>
            <a:chExt cx="485775" cy="485775"/>
          </a:xfrm>
        </p:grpSpPr>
        <p:cxnSp>
          <p:nvCxnSpPr>
            <p:cNvPr id="55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97"/>
            <p:cNvCxnSpPr/>
            <p:nvPr/>
          </p:nvCxnSpPr>
          <p:spPr>
            <a:xfrm rot="5400000">
              <a:off x="242888" y="-14288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B51D2981-A355-4BFD-9391-A1F164F8A2ED}"/>
              </a:ext>
            </a:extLst>
          </p:cNvPr>
          <p:cNvGrpSpPr/>
          <p:nvPr/>
        </p:nvGrpSpPr>
        <p:grpSpPr>
          <a:xfrm>
            <a:off x="2544699" y="2430181"/>
            <a:ext cx="2150406" cy="2099147"/>
            <a:chOff x="2459355" y="3722533"/>
            <a:chExt cx="1028364" cy="1003851"/>
          </a:xfrm>
        </p:grpSpPr>
        <p:sp>
          <p:nvSpPr>
            <p:cNvPr id="58" name="Arco 57">
              <a:extLst>
                <a:ext uri="{FF2B5EF4-FFF2-40B4-BE49-F238E27FC236}">
                  <a16:creationId xmlns:a16="http://schemas.microsoft.com/office/drawing/2014/main" id="{519A9BD3-A749-4064-B1B4-9BBFC72B9ECC}"/>
                </a:ext>
              </a:extLst>
            </p:cNvPr>
            <p:cNvSpPr/>
            <p:nvPr/>
          </p:nvSpPr>
          <p:spPr>
            <a:xfrm rot="12182142">
              <a:off x="2483868" y="3722533"/>
              <a:ext cx="1003851" cy="1003851"/>
            </a:xfrm>
            <a:prstGeom prst="arc">
              <a:avLst>
                <a:gd name="adj1" fmla="val 18489276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6C4FBC0B-6CD2-405A-9EF0-1D144328044E}"/>
                </a:ext>
              </a:extLst>
            </p:cNvPr>
            <p:cNvSpPr/>
            <p:nvPr/>
          </p:nvSpPr>
          <p:spPr>
            <a:xfrm>
              <a:off x="2459355" y="4030980"/>
              <a:ext cx="70485" cy="68580"/>
            </a:xfrm>
            <a:custGeom>
              <a:avLst/>
              <a:gdLst>
                <a:gd name="connsiteX0" fmla="*/ 0 w 70485"/>
                <a:gd name="connsiteY0" fmla="*/ 51435 h 68580"/>
                <a:gd name="connsiteX1" fmla="*/ 60960 w 70485"/>
                <a:gd name="connsiteY1" fmla="*/ 0 h 68580"/>
                <a:gd name="connsiteX2" fmla="*/ 70485 w 70485"/>
                <a:gd name="connsiteY2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" h="68580">
                  <a:moveTo>
                    <a:pt x="0" y="51435"/>
                  </a:moveTo>
                  <a:lnTo>
                    <a:pt x="60960" y="0"/>
                  </a:lnTo>
                  <a:lnTo>
                    <a:pt x="70485" y="6858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37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FC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FC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1" grpId="1"/>
      <p:bldP spid="52" grpId="0"/>
      <p:bldP spid="52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84023" y="879596"/>
            <a:ext cx="533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Si calcola preliminarmente il numero di Biot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8387935" y="3281110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4841" y="1508675"/>
            <a:ext cx="5335571" cy="2063221"/>
            <a:chOff x="84841" y="1508675"/>
            <a:chExt cx="5335571" cy="2063221"/>
          </a:xfrm>
        </p:grpSpPr>
        <p:sp>
          <p:nvSpPr>
            <p:cNvPr id="56" name="Parentesi graffa aperta 55">
              <a:extLst>
                <a:ext uri="{FF2B5EF4-FFF2-40B4-BE49-F238E27FC236}">
                  <a16:creationId xmlns:a16="http://schemas.microsoft.com/office/drawing/2014/main" id="{CC64F0DB-A769-4158-A059-B558F490C6EF}"/>
                </a:ext>
              </a:extLst>
            </p:cNvPr>
            <p:cNvSpPr/>
            <p:nvPr/>
          </p:nvSpPr>
          <p:spPr>
            <a:xfrm>
              <a:off x="503976" y="1508675"/>
              <a:ext cx="302384" cy="2063221"/>
            </a:xfrm>
            <a:prstGeom prst="leftBrace">
              <a:avLst>
                <a:gd name="adj1" fmla="val 53025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/>
                <p:cNvSpPr txBox="1"/>
                <p:nvPr/>
              </p:nvSpPr>
              <p:spPr>
                <a:xfrm>
                  <a:off x="84841" y="1525927"/>
                  <a:ext cx="5335571" cy="648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600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∙35∙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63.9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=0.329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" name="CasellaDiTes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1" y="1525927"/>
                  <a:ext cx="5335571" cy="64812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/>
                <p:cNvSpPr txBox="1"/>
                <p:nvPr/>
              </p:nvSpPr>
              <p:spPr>
                <a:xfrm>
                  <a:off x="150829" y="2687820"/>
                  <a:ext cx="3799002" cy="642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0,329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=3.04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29" y="2687820"/>
                  <a:ext cx="3799002" cy="6420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asellaDiTesto 12"/>
          <p:cNvSpPr txBox="1"/>
          <p:nvPr/>
        </p:nvSpPr>
        <p:spPr>
          <a:xfrm>
            <a:off x="5601592" y="1484944"/>
            <a:ext cx="53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 &gt; 0.1 </a:t>
            </a:r>
            <a:r>
              <a:rPr lang="it-IT" dirty="0">
                <a:sym typeface="Symbol" panose="05050102010706020507" pitchFamily="18" charset="2"/>
              </a:rPr>
              <a:t> </a:t>
            </a:r>
            <a:r>
              <a:rPr lang="it-IT" dirty="0"/>
              <a:t>Occorre avvalersi dei diagrammi di Heisler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06360" y="3826005"/>
            <a:ext cx="43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parametri da calcolare sono: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53386" y="4600308"/>
            <a:ext cx="306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tempo adimensionale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1753385" y="5324852"/>
                <a:ext cx="3063711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385" y="5324852"/>
                <a:ext cx="3063711" cy="669992"/>
              </a:xfrm>
              <a:prstGeom prst="rect">
                <a:avLst/>
              </a:prstGeom>
              <a:blipFill>
                <a:blip r:embed="rId4"/>
                <a:stretch>
                  <a:fillRect l="-1394" t="-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l="36290" t="27473" r="17366" b="11129"/>
          <a:stretch/>
        </p:blipFill>
        <p:spPr>
          <a:xfrm>
            <a:off x="5344998" y="2015320"/>
            <a:ext cx="6281394" cy="45033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E6A7B807-11CE-4B7D-97D2-5066737A1782}"/>
                  </a:ext>
                </a:extLst>
              </p14:cNvPr>
              <p14:cNvContentPartPr/>
              <p14:nvPr/>
            </p14:nvContentPartPr>
            <p14:xfrm>
              <a:off x="11305120" y="3972080"/>
              <a:ext cx="199440" cy="1944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E6A7B807-11CE-4B7D-97D2-5066737A17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51120" y="3864440"/>
                <a:ext cx="3070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5E394CD5-B308-4BBC-A902-D2F013631352}"/>
                  </a:ext>
                </a:extLst>
              </p14:cNvPr>
              <p14:cNvContentPartPr/>
              <p14:nvPr/>
            </p14:nvContentPartPr>
            <p14:xfrm>
              <a:off x="11163906" y="6069462"/>
              <a:ext cx="211320" cy="2649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5E394CD5-B308-4BBC-A902-D2F013631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09906" y="5961462"/>
                <a:ext cx="318960" cy="4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947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426815" y="-81606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91884" y="994224"/>
            <a:ext cx="306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tempo adimensionale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-329026" y="4581794"/>
                <a:ext cx="5929460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8∙60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35∙</m:t>
                                      </m:r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2.04∙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026" y="4581794"/>
                <a:ext cx="5929460" cy="838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91884" y="1870640"/>
                <a:ext cx="3508781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63.9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7823∙434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=2.04∙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870640"/>
                <a:ext cx="3508781" cy="572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42748" y="3172235"/>
                <a:ext cx="619991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48" y="3172235"/>
                <a:ext cx="619991" cy="616387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357018" y="3169610"/>
                <a:ext cx="546625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18" y="3169610"/>
                <a:ext cx="546625" cy="624979"/>
              </a:xfrm>
              <a:prstGeom prst="rect">
                <a:avLst/>
              </a:prstGeom>
              <a:blipFill>
                <a:blip r:embed="rId5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080305" y="3183045"/>
                <a:ext cx="73321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05" y="3183045"/>
                <a:ext cx="733214" cy="616387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3515429" y="3201089"/>
                <a:ext cx="619991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429" y="3201089"/>
                <a:ext cx="619991" cy="616387"/>
              </a:xfrm>
              <a:prstGeom prst="rect">
                <a:avLst/>
              </a:prstGeom>
              <a:blipFill>
                <a:blip r:embed="rId7"/>
                <a:stretch>
                  <a:fillRect r="-19802"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068736" y="3178748"/>
                <a:ext cx="1253542" cy="6249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36" y="3178748"/>
                <a:ext cx="1253542" cy="6249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5105939" y="3195479"/>
                <a:ext cx="73321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39" y="3195479"/>
                <a:ext cx="733214" cy="616387"/>
              </a:xfrm>
              <a:prstGeom prst="rect">
                <a:avLst/>
              </a:prstGeom>
              <a:blipFill>
                <a:blip r:embed="rId9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3748178" y="1818447"/>
                <a:ext cx="1253542" cy="6249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8" y="1818447"/>
                <a:ext cx="1253542" cy="624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/>
          <p:cNvGrpSpPr/>
          <p:nvPr/>
        </p:nvGrpSpPr>
        <p:grpSpPr>
          <a:xfrm rot="2846821">
            <a:off x="3710529" y="3246293"/>
            <a:ext cx="360913" cy="319034"/>
            <a:chOff x="19561" y="0"/>
            <a:chExt cx="485775" cy="485775"/>
          </a:xfrm>
        </p:grpSpPr>
        <p:cxnSp>
          <p:nvCxnSpPr>
            <p:cNvPr id="27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7955685" y="950929"/>
                <a:ext cx="3063711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685" y="950929"/>
                <a:ext cx="3063711" cy="669992"/>
              </a:xfrm>
              <a:prstGeom prst="rect">
                <a:avLst/>
              </a:prstGeom>
              <a:blipFill>
                <a:blip r:embed="rId11"/>
                <a:stretch>
                  <a:fillRect l="-1193" t="-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7955685" y="1841025"/>
                <a:ext cx="1763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0.329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8=2.63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685" y="1841025"/>
                <a:ext cx="1763240" cy="276999"/>
              </a:xfrm>
              <a:prstGeom prst="rect">
                <a:avLst/>
              </a:prstGeom>
              <a:blipFill>
                <a:blip r:embed="rId12"/>
                <a:stretch>
                  <a:fillRect l="-2076" t="-2222" r="-2768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5105939" y="1866971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Diffusività termica</a:t>
            </a:r>
          </a:p>
        </p:txBody>
      </p:sp>
      <p:grpSp>
        <p:nvGrpSpPr>
          <p:cNvPr id="31" name="Gruppo 30"/>
          <p:cNvGrpSpPr/>
          <p:nvPr/>
        </p:nvGrpSpPr>
        <p:grpSpPr>
          <a:xfrm rot="2846821">
            <a:off x="5327203" y="3603291"/>
            <a:ext cx="360913" cy="319034"/>
            <a:chOff x="19561" y="0"/>
            <a:chExt cx="485775" cy="485775"/>
          </a:xfrm>
        </p:grpSpPr>
        <p:cxnSp>
          <p:nvCxnSpPr>
            <p:cNvPr id="32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 rot="2846821">
            <a:off x="5460441" y="3219266"/>
            <a:ext cx="360913" cy="319034"/>
            <a:chOff x="19561" y="0"/>
            <a:chExt cx="485775" cy="485775"/>
          </a:xfrm>
        </p:grpSpPr>
        <p:cxnSp>
          <p:nvCxnSpPr>
            <p:cNvPr id="35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 rot="2846821">
            <a:off x="3752689" y="3551564"/>
            <a:ext cx="360913" cy="319034"/>
            <a:chOff x="19561" y="0"/>
            <a:chExt cx="485775" cy="485775"/>
          </a:xfrm>
        </p:grpSpPr>
        <p:cxnSp>
          <p:nvCxnSpPr>
            <p:cNvPr id="38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/>
          <p:cNvGrpSpPr/>
          <p:nvPr/>
        </p:nvGrpSpPr>
        <p:grpSpPr>
          <a:xfrm rot="2846821">
            <a:off x="3509497" y="3603608"/>
            <a:ext cx="360913" cy="319034"/>
            <a:chOff x="19561" y="0"/>
            <a:chExt cx="485775" cy="485775"/>
          </a:xfrm>
        </p:grpSpPr>
        <p:cxnSp>
          <p:nvCxnSpPr>
            <p:cNvPr id="41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/>
          <p:cNvGrpSpPr/>
          <p:nvPr/>
        </p:nvGrpSpPr>
        <p:grpSpPr>
          <a:xfrm rot="2846821">
            <a:off x="5151343" y="3270044"/>
            <a:ext cx="360913" cy="319034"/>
            <a:chOff x="19561" y="0"/>
            <a:chExt cx="485775" cy="485775"/>
          </a:xfrm>
        </p:grpSpPr>
        <p:cxnSp>
          <p:nvCxnSpPr>
            <p:cNvPr id="44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o 45"/>
          <p:cNvGrpSpPr/>
          <p:nvPr/>
        </p:nvGrpSpPr>
        <p:grpSpPr>
          <a:xfrm rot="2846821">
            <a:off x="4514696" y="3571204"/>
            <a:ext cx="360913" cy="319034"/>
            <a:chOff x="19561" y="0"/>
            <a:chExt cx="485775" cy="485775"/>
          </a:xfrm>
        </p:grpSpPr>
        <p:cxnSp>
          <p:nvCxnSpPr>
            <p:cNvPr id="47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o 49"/>
          <p:cNvGrpSpPr/>
          <p:nvPr/>
        </p:nvGrpSpPr>
        <p:grpSpPr>
          <a:xfrm rot="2846821">
            <a:off x="4667259" y="3088503"/>
            <a:ext cx="360913" cy="319034"/>
            <a:chOff x="19561" y="0"/>
            <a:chExt cx="485775" cy="485775"/>
          </a:xfrm>
        </p:grpSpPr>
        <p:cxnSp>
          <p:nvCxnSpPr>
            <p:cNvPr id="51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6334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18" grpId="0"/>
      <p:bldP spid="5" grpId="0"/>
      <p:bldP spid="6" grpId="0"/>
      <p:bldP spid="22" grpId="0"/>
      <p:bldP spid="23" grpId="0"/>
      <p:bldP spid="24" grpId="0"/>
      <p:bldP spid="25" grpId="0"/>
      <p:bldP spid="29" grpId="0"/>
      <p:bldP spid="3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211344" y="1363556"/>
                <a:ext cx="44546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=8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=0.329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363556"/>
                <a:ext cx="4454681" cy="369332"/>
              </a:xfrm>
              <a:prstGeom prst="rect">
                <a:avLst/>
              </a:prstGeom>
              <a:blipFill>
                <a:blip r:embed="rId3"/>
                <a:stretch>
                  <a:fillRect l="-274" b="-3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ccia a destra 2"/>
          <p:cNvSpPr/>
          <p:nvPr/>
        </p:nvSpPr>
        <p:spPr>
          <a:xfrm>
            <a:off x="6011159" y="1415956"/>
            <a:ext cx="1282045" cy="224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7805394" y="1363556"/>
                <a:ext cx="1677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94" y="1363556"/>
                <a:ext cx="1677971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1211344" y="2010780"/>
                <a:ext cx="43802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=8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=0.329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2010780"/>
                <a:ext cx="4380238" cy="369332"/>
              </a:xfrm>
              <a:prstGeom prst="rect">
                <a:avLst/>
              </a:prstGeom>
              <a:blipFill>
                <a:blip r:embed="rId6"/>
                <a:stretch>
                  <a:fillRect l="-1114" b="-3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/>
          <p:cNvSpPr/>
          <p:nvPr/>
        </p:nvSpPr>
        <p:spPr>
          <a:xfrm>
            <a:off x="6011159" y="2083146"/>
            <a:ext cx="1282045" cy="224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7805393" y="1953001"/>
                <a:ext cx="1677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93" y="1953001"/>
                <a:ext cx="16779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o 17"/>
          <p:cNvGrpSpPr/>
          <p:nvPr/>
        </p:nvGrpSpPr>
        <p:grpSpPr>
          <a:xfrm>
            <a:off x="3714597" y="2491037"/>
            <a:ext cx="3536937" cy="3731194"/>
            <a:chOff x="733145" y="2961848"/>
            <a:chExt cx="2617582" cy="2550227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EDF19878-7972-4313-96AA-3565E73FD752}"/>
                </a:ext>
              </a:extLst>
            </p:cNvPr>
            <p:cNvSpPr/>
            <p:nvPr/>
          </p:nvSpPr>
          <p:spPr>
            <a:xfrm>
              <a:off x="1228447" y="3535586"/>
              <a:ext cx="1168710" cy="1611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733145" y="2961848"/>
              <a:ext cx="2617582" cy="2550227"/>
              <a:chOff x="704864" y="2961848"/>
              <a:chExt cx="2617582" cy="2550227"/>
            </a:xfrm>
          </p:grpSpPr>
          <p:sp>
            <p:nvSpPr>
              <p:cNvPr id="21" name="Arc 11"/>
              <p:cNvSpPr>
                <a:spLocks/>
              </p:cNvSpPr>
              <p:nvPr/>
            </p:nvSpPr>
            <p:spPr bwMode="auto">
              <a:xfrm flipH="1" flipV="1">
                <a:off x="2539543" y="3997990"/>
                <a:ext cx="67465" cy="53011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sellaDiTesto 21"/>
                  <p:cNvSpPr txBox="1"/>
                  <p:nvPr/>
                </p:nvSpPr>
                <p:spPr>
                  <a:xfrm>
                    <a:off x="2416487" y="4018660"/>
                    <a:ext cx="905959" cy="3915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22" name="CasellaDiTes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487" y="4018660"/>
                    <a:ext cx="905959" cy="39158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3" name="Gruppo 22"/>
              <p:cNvGrpSpPr/>
              <p:nvPr/>
            </p:nvGrpSpPr>
            <p:grpSpPr>
              <a:xfrm>
                <a:off x="704864" y="2961848"/>
                <a:ext cx="2398699" cy="2550227"/>
                <a:chOff x="704864" y="2961848"/>
                <a:chExt cx="2398699" cy="2550227"/>
              </a:xfrm>
            </p:grpSpPr>
            <p:grpSp>
              <p:nvGrpSpPr>
                <p:cNvPr id="24" name="Gruppo 23"/>
                <p:cNvGrpSpPr/>
                <p:nvPr/>
              </p:nvGrpSpPr>
              <p:grpSpPr>
                <a:xfrm>
                  <a:off x="704864" y="2961848"/>
                  <a:ext cx="2398699" cy="2520431"/>
                  <a:chOff x="5276864" y="2189163"/>
                  <a:chExt cx="2398699" cy="2520431"/>
                </a:xfrm>
              </p:grpSpPr>
              <p:grpSp>
                <p:nvGrpSpPr>
                  <p:cNvPr id="36" name="Gruppo 35"/>
                  <p:cNvGrpSpPr/>
                  <p:nvPr/>
                </p:nvGrpSpPr>
                <p:grpSpPr>
                  <a:xfrm>
                    <a:off x="5715000" y="2189571"/>
                    <a:ext cx="1676400" cy="2285214"/>
                    <a:chOff x="5715000" y="2189571"/>
                    <a:chExt cx="1676400" cy="2285214"/>
                  </a:xfrm>
                </p:grpSpPr>
                <p:cxnSp>
                  <p:nvCxnSpPr>
                    <p:cNvPr id="39" name="Connettore 2 38"/>
                    <p:cNvCxnSpPr/>
                    <p:nvPr/>
                  </p:nvCxnSpPr>
                  <p:spPr>
                    <a:xfrm flipV="1">
                      <a:off x="5778500" y="2189571"/>
                      <a:ext cx="0" cy="2285214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nettore 2 39"/>
                    <p:cNvCxnSpPr/>
                    <p:nvPr/>
                  </p:nvCxnSpPr>
                  <p:spPr>
                    <a:xfrm>
                      <a:off x="5715000" y="4397973"/>
                      <a:ext cx="16764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37" name="Oggetto 3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22283226"/>
                          </p:ext>
                        </p:extLst>
                      </p:nvPr>
                    </p:nvGraphicFramePr>
                    <p:xfrm>
                      <a:off x="7251700" y="4405313"/>
                      <a:ext cx="423863" cy="304281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9" imgW="355320" imgH="253800" progId="Equation.DSMT4">
                              <p:embed/>
                            </p:oleObj>
                          </mc:Choice>
                          <mc:Fallback>
                            <p:oleObj name="Equation" r:id="rId9" imgW="355320" imgH="253800" progId="Equation.DSMT4">
                              <p:embed/>
                              <p:pic>
                                <p:nvPicPr>
                                  <p:cNvPr id="42" name="Oggetto 4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0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251700" y="4405313"/>
                                    <a:ext cx="423863" cy="3042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37" name="Oggetto 3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22283226"/>
                          </p:ext>
                        </p:extLst>
                      </p:nvPr>
                    </p:nvGraphicFramePr>
                    <p:xfrm>
                      <a:off x="7251700" y="4405313"/>
                      <a:ext cx="423863" cy="304281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104" name="Equation" r:id="rId11" imgW="355320" imgH="253800" progId="Equation.DSMT4">
                              <p:embed/>
                            </p:oleObj>
                          </mc:Choice>
                          <mc:Fallback>
                            <p:oleObj name="Equation" r:id="rId11" imgW="355320" imgH="253800" progId="Equation.DSMT4">
                              <p:embed/>
                              <p:pic>
                                <p:nvPicPr>
                                  <p:cNvPr id="42" name="Oggetto 4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251700" y="4405313"/>
                                    <a:ext cx="423863" cy="3042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38" name="Oggetto 3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087913947"/>
                          </p:ext>
                        </p:extLst>
                      </p:nvPr>
                    </p:nvGraphicFramePr>
                    <p:xfrm>
                      <a:off x="5276864" y="2189163"/>
                      <a:ext cx="454025" cy="3048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13" imgW="380880" imgH="253800" progId="Equation.DSMT4">
                              <p:embed/>
                            </p:oleObj>
                          </mc:Choice>
                          <mc:Fallback>
                            <p:oleObj name="Equation" r:id="rId13" imgW="380880" imgH="253800" progId="Equation.DSMT4">
                              <p:embed/>
                              <p:pic>
                                <p:nvPicPr>
                                  <p:cNvPr id="43" name="Oggetto 42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276864" y="2189163"/>
                                    <a:ext cx="454025" cy="3048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38" name="Oggetto 3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087913947"/>
                          </p:ext>
                        </p:extLst>
                      </p:nvPr>
                    </p:nvGraphicFramePr>
                    <p:xfrm>
                      <a:off x="5276864" y="2189163"/>
                      <a:ext cx="454025" cy="3048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105" name="Equation" r:id="rId15" imgW="380880" imgH="253800" progId="Equation.DSMT4">
                              <p:embed/>
                            </p:oleObj>
                          </mc:Choice>
                          <mc:Fallback>
                            <p:oleObj name="Equation" r:id="rId15" imgW="380880" imgH="253800" progId="Equation.DSMT4">
                              <p:embed/>
                              <p:pic>
                                <p:nvPicPr>
                                  <p:cNvPr id="43" name="Oggetto 42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6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276864" y="2189163"/>
                                    <a:ext cx="454025" cy="3048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</p:grpSp>
            <p:grpSp>
              <p:nvGrpSpPr>
                <p:cNvPr id="25" name="Group 23"/>
                <p:cNvGrpSpPr>
                  <a:grpSpLocks/>
                </p:cNvGrpSpPr>
                <p:nvPr/>
              </p:nvGrpSpPr>
              <p:grpSpPr bwMode="auto">
                <a:xfrm>
                  <a:off x="1205401" y="3356744"/>
                  <a:ext cx="1152525" cy="1806575"/>
                  <a:chOff x="9450" y="3578"/>
                  <a:chExt cx="1815" cy="2845"/>
                </a:xfrm>
              </p:grpSpPr>
              <p:cxnSp>
                <p:nvCxnSpPr>
                  <p:cNvPr id="30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407" y="3866"/>
                    <a:ext cx="858" cy="4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265" y="3869"/>
                    <a:ext cx="0" cy="2554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" name="AutoShape 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317" y="3578"/>
                    <a:ext cx="0" cy="291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07" y="3866"/>
                    <a:ext cx="0" cy="291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" name="AutoShape 2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0317" y="3578"/>
                    <a:ext cx="90" cy="579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5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50" y="3866"/>
                    <a:ext cx="85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6" name="Rettangolo 25"/>
                <p:cNvSpPr/>
                <p:nvPr/>
              </p:nvSpPr>
              <p:spPr>
                <a:xfrm>
                  <a:off x="954587" y="3538557"/>
                  <a:ext cx="228728" cy="1627733"/>
                </a:xfrm>
                <a:prstGeom prst="rect">
                  <a:avLst/>
                </a:prstGeom>
                <a:pattFill prst="wdUp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CasellaDiTesto 26"/>
                <p:cNvSpPr txBox="1"/>
                <p:nvPr/>
              </p:nvSpPr>
              <p:spPr>
                <a:xfrm>
                  <a:off x="1073057" y="5204298"/>
                  <a:ext cx="8700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sp>
              <p:nvSpPr>
                <p:cNvPr id="28" name="CasellaDiTesto 27"/>
                <p:cNvSpPr txBox="1"/>
                <p:nvPr/>
              </p:nvSpPr>
              <p:spPr>
                <a:xfrm>
                  <a:off x="2171986" y="5197216"/>
                  <a:ext cx="8700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FF0000"/>
                      </a:solidFill>
                    </a:rPr>
                    <a:t>s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/>
              <p:cNvSpPr txBox="1"/>
              <p:nvPr/>
            </p:nvSpPr>
            <p:spPr>
              <a:xfrm>
                <a:off x="4398656" y="3437064"/>
                <a:ext cx="78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3" name="CasellaDiTes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656" y="3437064"/>
                <a:ext cx="787600" cy="369332"/>
              </a:xfrm>
              <a:prstGeom prst="rect">
                <a:avLst/>
              </a:prstGeom>
              <a:blipFill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o 51"/>
          <p:cNvSpPr/>
          <p:nvPr/>
        </p:nvSpPr>
        <p:spPr>
          <a:xfrm rot="6148059">
            <a:off x="2500634" y="1725583"/>
            <a:ext cx="2940575" cy="4036559"/>
          </a:xfrm>
          <a:prstGeom prst="arc">
            <a:avLst>
              <a:gd name="adj1" fmla="val 15983264"/>
              <a:gd name="adj2" fmla="val 19895765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/>
          <p:cNvSpPr txBox="1"/>
          <p:nvPr/>
        </p:nvSpPr>
        <p:spPr>
          <a:xfrm>
            <a:off x="7451557" y="4202398"/>
            <a:ext cx="130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Andamento qualitativo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19992" y="847863"/>
            <a:ext cx="561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La massima e la minima temperatura nel tubo</a:t>
            </a:r>
          </a:p>
          <a:p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184ADD2-93C1-4A0B-BFD3-C3529B98F68F}"/>
              </a:ext>
            </a:extLst>
          </p:cNvPr>
          <p:cNvCxnSpPr/>
          <p:nvPr/>
        </p:nvCxnSpPr>
        <p:spPr>
          <a:xfrm>
            <a:off x="3102015" y="5245869"/>
            <a:ext cx="2381051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AEBDC18D-1871-451D-964E-21C2CCF62EBF}"/>
              </a:ext>
            </a:extLst>
          </p:cNvPr>
          <p:cNvSpPr/>
          <p:nvPr/>
        </p:nvSpPr>
        <p:spPr>
          <a:xfrm>
            <a:off x="5050630" y="3658230"/>
            <a:ext cx="1045368" cy="127424"/>
          </a:xfrm>
          <a:custGeom>
            <a:avLst/>
            <a:gdLst>
              <a:gd name="connsiteX0" fmla="*/ 0 w 1469136"/>
              <a:gd name="connsiteY0" fmla="*/ 74912 h 179079"/>
              <a:gd name="connsiteX1" fmla="*/ 323088 w 1469136"/>
              <a:gd name="connsiteY1" fmla="*/ 87104 h 179079"/>
              <a:gd name="connsiteX2" fmla="*/ 603504 w 1469136"/>
              <a:gd name="connsiteY2" fmla="*/ 1760 h 179079"/>
              <a:gd name="connsiteX3" fmla="*/ 859536 w 1469136"/>
              <a:gd name="connsiteY3" fmla="*/ 178544 h 179079"/>
              <a:gd name="connsiteX4" fmla="*/ 1249680 w 1469136"/>
              <a:gd name="connsiteY4" fmla="*/ 56624 h 179079"/>
              <a:gd name="connsiteX5" fmla="*/ 1469136 w 1469136"/>
              <a:gd name="connsiteY5" fmla="*/ 56624 h 17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136" h="179079">
                <a:moveTo>
                  <a:pt x="0" y="74912"/>
                </a:moveTo>
                <a:cubicBezTo>
                  <a:pt x="111252" y="87104"/>
                  <a:pt x="222504" y="99296"/>
                  <a:pt x="323088" y="87104"/>
                </a:cubicBezTo>
                <a:cubicBezTo>
                  <a:pt x="423672" y="74912"/>
                  <a:pt x="514096" y="-13480"/>
                  <a:pt x="603504" y="1760"/>
                </a:cubicBezTo>
                <a:cubicBezTo>
                  <a:pt x="692912" y="17000"/>
                  <a:pt x="751840" y="169400"/>
                  <a:pt x="859536" y="178544"/>
                </a:cubicBezTo>
                <a:cubicBezTo>
                  <a:pt x="967232" y="187688"/>
                  <a:pt x="1148080" y="76944"/>
                  <a:pt x="1249680" y="56624"/>
                </a:cubicBezTo>
                <a:cubicBezTo>
                  <a:pt x="1351280" y="36304"/>
                  <a:pt x="1410208" y="46464"/>
                  <a:pt x="1469136" y="56624"/>
                </a:cubicBezTo>
              </a:path>
            </a:pathLst>
          </a:custGeom>
          <a:ln w="57150">
            <a:headEnd type="arrow" w="sm" len="sm"/>
            <a:tailEnd type="none" w="sm" len="sm"/>
          </a:ln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559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15" grpId="0"/>
      <p:bldP spid="16" grpId="0" animBg="1"/>
      <p:bldP spid="17" grpId="0"/>
      <p:bldP spid="43" grpId="0"/>
      <p:bldP spid="52" grpId="0" animBg="1"/>
      <p:bldP spid="5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8387935" y="3281110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36446" y="895216"/>
            <a:ext cx="425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Dai diagrammi si legge: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8" y="1264548"/>
            <a:ext cx="11396943" cy="3873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486202" y="5216058"/>
                <a:ext cx="2806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0 , 8 , 0.329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02" y="5216058"/>
                <a:ext cx="2806538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398087" y="5216058"/>
                <a:ext cx="4562574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87" y="5216058"/>
                <a:ext cx="4562574" cy="411331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7280976" y="5791051"/>
                <a:ext cx="4562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=70+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−25−70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0.1=60.5°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976" y="5791051"/>
                <a:ext cx="45625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-367645" y="5109053"/>
                <a:ext cx="3799002" cy="6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0,329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=3.04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645" y="5109053"/>
                <a:ext cx="3799002" cy="642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438568" y="5848610"/>
                <a:ext cx="604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8" y="5848610"/>
                <a:ext cx="604461" cy="276999"/>
              </a:xfrm>
              <a:prstGeom prst="rect">
                <a:avLst/>
              </a:prstGeom>
              <a:blipFill>
                <a:blip r:embed="rId8"/>
                <a:stretch>
                  <a:fillRect l="-4040" r="-8081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2 20"/>
          <p:cNvCxnSpPr/>
          <p:nvPr/>
        </p:nvCxnSpPr>
        <p:spPr>
          <a:xfrm flipV="1">
            <a:off x="3950272" y="2722192"/>
            <a:ext cx="0" cy="2274859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476866" y="2713593"/>
            <a:ext cx="3474146" cy="8599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3683992" y="5751088"/>
                <a:ext cx="1730730" cy="623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92" y="5751088"/>
                <a:ext cx="1730730" cy="623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439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0" grpId="0"/>
      <p:bldP spid="1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256137-6C33-47F9-AF2B-C727109029A9}">
  <ds:schemaRefs>
    <ds:schemaRef ds:uri="3e9bdf3d-12ed-4e5e-b626-5398c7ea514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1161</Words>
  <Application>Microsoft Office PowerPoint</Application>
  <PresentationFormat>Widescreen</PresentationFormat>
  <Paragraphs>227</Paragraphs>
  <Slides>20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Corbel</vt:lpstr>
      <vt:lpstr>Gill Sans MT</vt:lpstr>
      <vt:lpstr>Segoe UI</vt:lpstr>
      <vt:lpstr>Times New Roman</vt:lpstr>
      <vt:lpstr>Welcome to PowerPoint_TP102923943</vt:lpstr>
      <vt:lpstr>Personalizza struttura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2021-05-04T09:14:34Z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